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11" r:id="rId4"/>
    <p:sldId id="308" r:id="rId5"/>
    <p:sldId id="313" r:id="rId6"/>
    <p:sldId id="306" r:id="rId7"/>
    <p:sldId id="312" r:id="rId8"/>
    <p:sldId id="280" r:id="rId9"/>
    <p:sldId id="314" r:id="rId10"/>
    <p:sldId id="315" r:id="rId11"/>
    <p:sldId id="261" r:id="rId12"/>
    <p:sldId id="305" r:id="rId13"/>
    <p:sldId id="285" r:id="rId14"/>
    <p:sldId id="281" r:id="rId15"/>
    <p:sldId id="262" r:id="rId16"/>
    <p:sldId id="303" r:id="rId17"/>
    <p:sldId id="304" r:id="rId18"/>
    <p:sldId id="260" r:id="rId19"/>
    <p:sldId id="257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B8E0"/>
    <a:srgbClr val="B4C7E7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22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3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2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7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32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4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1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7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9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22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3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4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7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1A60-C840-4F3A-923F-83C45B77563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C8E38-4FF4-4BC2-8F07-386ABF63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7B52B-F43D-4873-9EAB-70ECD18B2B0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7C50-5E19-45F8-9E56-8B6BAC57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ecan@nmda.nmsu.edu" TargetMode="External"/><Relationship Id="rId2" Type="http://schemas.openxmlformats.org/officeDocument/2006/relationships/hyperlink" Target="mailto:PlantQuality@TexasAgriculture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8A7E-7FFF-FEE7-FAFF-38086F59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94" y="908052"/>
            <a:ext cx="8404411" cy="1920222"/>
          </a:xfrm>
          <a:noFill/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Pecan Regulatory Updates in New Mexico and Texas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3D77D9-E717-53BF-BB1D-C66BA784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39392"/>
            <a:ext cx="6858000" cy="2123421"/>
          </a:xfrm>
          <a:solidFill>
            <a:schemeClr val="bg1">
              <a:alpha val="2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Tiffany Johnson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Entomologist / Eradication Specialist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Entomology &amp; Nursery Industries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Mexico Department of Agriculture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AA6AB6-9C63-F720-4A6B-BE9BAF97D7E7}"/>
              </a:ext>
            </a:extLst>
          </p:cNvPr>
          <p:cNvGrpSpPr/>
          <p:nvPr/>
        </p:nvGrpSpPr>
        <p:grpSpPr>
          <a:xfrm>
            <a:off x="243570" y="5175099"/>
            <a:ext cx="8648925" cy="1561932"/>
            <a:chOff x="327804" y="5157846"/>
            <a:chExt cx="8648925" cy="15619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43BF99-37B3-7DD3-14C9-AF799A72F2A0}"/>
                </a:ext>
              </a:extLst>
            </p:cNvPr>
            <p:cNvGrpSpPr/>
            <p:nvPr/>
          </p:nvGrpSpPr>
          <p:grpSpPr>
            <a:xfrm>
              <a:off x="7422249" y="5157846"/>
              <a:ext cx="1554480" cy="1561932"/>
              <a:chOff x="6991845" y="5029440"/>
              <a:chExt cx="1554480" cy="156193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F256A76-09CE-AC6F-B68C-84E67FC10450}"/>
                  </a:ext>
                </a:extLst>
              </p:cNvPr>
              <p:cNvSpPr/>
              <p:nvPr/>
            </p:nvSpPr>
            <p:spPr>
              <a:xfrm>
                <a:off x="7083285" y="5128331"/>
                <a:ext cx="1371600" cy="1371600"/>
              </a:xfrm>
              <a:prstGeom prst="ellipse">
                <a:avLst/>
              </a:prstGeom>
              <a:solidFill>
                <a:srgbClr val="00336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BB9C243-33FC-A80A-18B2-DAE6A716E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5B5B5B"/>
                  </a:clrFrom>
                  <a:clrTo>
                    <a:srgbClr val="5B5B5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08052" y="5385088"/>
                <a:ext cx="1263317" cy="843184"/>
              </a:xfrm>
              <a:prstGeom prst="rect">
                <a:avLst/>
              </a:prstGeom>
            </p:spPr>
          </p:pic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192692F3-4D94-4B62-B013-790419470FEF}"/>
                  </a:ext>
                </a:extLst>
              </p:cNvPr>
              <p:cNvSpPr/>
              <p:nvPr/>
            </p:nvSpPr>
            <p:spPr>
              <a:xfrm rot="18847271">
                <a:off x="7037565" y="5075160"/>
                <a:ext cx="1463040" cy="1463040"/>
              </a:xfrm>
              <a:prstGeom prst="arc">
                <a:avLst>
                  <a:gd name="adj1" fmla="val 16200000"/>
                  <a:gd name="adj2" fmla="val 3435885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F43DB3D7-9975-D4C7-E78F-D58E7F6CFC2D}"/>
                  </a:ext>
                </a:extLst>
              </p:cNvPr>
              <p:cNvSpPr/>
              <p:nvPr/>
            </p:nvSpPr>
            <p:spPr>
              <a:xfrm rot="8754832">
                <a:off x="7037565" y="5082611"/>
                <a:ext cx="1463040" cy="1463040"/>
              </a:xfrm>
              <a:prstGeom prst="arc">
                <a:avLst>
                  <a:gd name="adj1" fmla="val 16200000"/>
                  <a:gd name="adj2" fmla="val 3435885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E0AEE555-3BE6-E5BD-9825-BA23B5082AEE}"/>
                  </a:ext>
                </a:extLst>
              </p:cNvPr>
              <p:cNvSpPr/>
              <p:nvPr/>
            </p:nvSpPr>
            <p:spPr>
              <a:xfrm rot="3491636">
                <a:off x="6991845" y="5036892"/>
                <a:ext cx="1554480" cy="1554480"/>
              </a:xfrm>
              <a:prstGeom prst="arc">
                <a:avLst>
                  <a:gd name="adj1" fmla="val 16296095"/>
                  <a:gd name="adj2" fmla="val 34358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35E86B6F-9F5E-3ECF-50DD-95ED665EFAA9}"/>
                  </a:ext>
                </a:extLst>
              </p:cNvPr>
              <p:cNvSpPr/>
              <p:nvPr/>
            </p:nvSpPr>
            <p:spPr>
              <a:xfrm rot="16363696">
                <a:off x="6991845" y="5029440"/>
                <a:ext cx="1554480" cy="1554480"/>
              </a:xfrm>
              <a:prstGeom prst="arc">
                <a:avLst>
                  <a:gd name="adj1" fmla="val 16296095"/>
                  <a:gd name="adj2" fmla="val 34358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E42BCE0-7433-ADA6-D31D-62324C40785F}"/>
                </a:ext>
              </a:extLst>
            </p:cNvPr>
            <p:cNvCxnSpPr/>
            <p:nvPr/>
          </p:nvCxnSpPr>
          <p:spPr>
            <a:xfrm flipV="1">
              <a:off x="923026" y="6426545"/>
              <a:ext cx="6787242" cy="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FE9438-8DB5-B398-9AA1-784F686530D9}"/>
                </a:ext>
              </a:extLst>
            </p:cNvPr>
            <p:cNvCxnSpPr/>
            <p:nvPr/>
          </p:nvCxnSpPr>
          <p:spPr>
            <a:xfrm>
              <a:off x="327804" y="6628337"/>
              <a:ext cx="7536705" cy="17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FF1DEE3-3010-948E-B303-323F5AF03F48}"/>
                </a:ext>
              </a:extLst>
            </p:cNvPr>
            <p:cNvCxnSpPr/>
            <p:nvPr/>
          </p:nvCxnSpPr>
          <p:spPr>
            <a:xfrm>
              <a:off x="1306286" y="6541477"/>
              <a:ext cx="6475268" cy="407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861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5BDB-C578-4DFF-B014-57F04373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6334"/>
            <a:ext cx="88773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Mexico - Texas Reciprocity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0199D-C5D1-4CB7-961C-DC666B7C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6" y="1712293"/>
            <a:ext cx="8359196" cy="3728321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cold storage facilities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for movement of in-shell pecans from quarantined New Mexico counties into pecan weevil free areas of Texas for cold storage treatment and reciprocated for Texas.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of pecan weevil risk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additional treatment pathways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compliance with treatments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54D94-22F8-4F80-B18C-E4668F341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642" y="5086674"/>
            <a:ext cx="3314058" cy="22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5BDB-C578-4DFF-B014-57F04373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34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Mexico-Texas Reciprocity Agreement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6D1575-5FAF-5E8A-4A6C-15D8FCD7410D}"/>
              </a:ext>
            </a:extLst>
          </p:cNvPr>
          <p:cNvSpPr txBox="1">
            <a:spLocks/>
          </p:cNvSpPr>
          <p:nvPr/>
        </p:nvSpPr>
        <p:spPr>
          <a:xfrm>
            <a:off x="342180" y="1431897"/>
            <a:ext cx="8618247" cy="5331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cold storage facilities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for movement of in-shell pecans between Texas and New Mexico for purpose of cold treatment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 agreements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of pecan weevil risk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additional treatment pathways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compliance with treatments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Shipments are only allowed for pecans in containers (topped boxes, supersacks) in clean, well-sealed trailers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Paperwork is available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74DE12-1B08-40C8-12D4-F0A641DDB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1" t="35445" r="8597" b="8982"/>
          <a:stretch>
            <a:fillRect/>
          </a:stretch>
        </p:blipFill>
        <p:spPr>
          <a:xfrm>
            <a:off x="5201105" y="5426102"/>
            <a:ext cx="3759322" cy="13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3E75-9E54-4B58-9B6D-4863040E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36" y="18255"/>
            <a:ext cx="8618328" cy="1325563"/>
          </a:xfrm>
        </p:spPr>
        <p:txBody>
          <a:bodyPr/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Reciprocity Agreement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AF5F-5F37-4049-98B2-ADDE51F2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951" y="1343818"/>
            <a:ext cx="5888402" cy="5373735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for orchard/trees that comply with one of the following: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known to have pecan weevil based on inspection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Grower affidavit attesting to being pecan weevil free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Grower affidavit attesting to treatment for pecan weevil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Shipments to cold storage facilities that have compliance agreements with state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 in clean, well-sealed trailers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field-ran nuts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37101-2E74-4286-8985-89489AEC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" t="-289" r="331" b="1654"/>
          <a:stretch/>
        </p:blipFill>
        <p:spPr>
          <a:xfrm>
            <a:off x="293296" y="2031520"/>
            <a:ext cx="2794961" cy="27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A45D-11BD-4A21-8ADA-2A2353AC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817"/>
            <a:ext cx="874395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Reciprocity Agreement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1693-C35F-40AC-B11C-3F049271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3" y="1388853"/>
            <a:ext cx="8545281" cy="5150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Interested growers:</a:t>
            </a:r>
          </a:p>
          <a:p>
            <a:pPr marL="457200" indent="-344488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Completion of Compliance Agreement &amp; Production Affidavit</a:t>
            </a:r>
          </a:p>
          <a:p>
            <a:pPr marL="801688" lvl="1" indent="-344488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requests to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PlantQuality@TexasAgriculture.gov/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(Texas) 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pecan@nmda.nmsu.edu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(New Mexico)</a:t>
            </a:r>
          </a:p>
          <a:p>
            <a:pPr marL="801688" lvl="1" indent="-344488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completed paperwork to NMDA for final approval and signature.</a:t>
            </a:r>
          </a:p>
          <a:p>
            <a:pPr marL="3770313" indent="-344488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shipments to send to ship.</a:t>
            </a:r>
          </a:p>
          <a:p>
            <a:pPr marL="4114800" lvl="1" indent="-344488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Setup arrangements with the registered cold storage facility </a:t>
            </a:r>
          </a:p>
          <a:p>
            <a:pPr marL="4114800" lvl="1" indent="-344488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NMDA/TDA when shipment is ready for inspection</a:t>
            </a:r>
          </a:p>
          <a:p>
            <a:pPr marL="4459288" lvl="2" indent="-230188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Transport Affidavit and Certificate of Origin</a:t>
            </a:r>
          </a:p>
          <a:p>
            <a:pPr marL="4459288" lvl="2" indent="-230188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Issued Pecan Permit and phytosanitary seals</a:t>
            </a:r>
          </a:p>
        </p:txBody>
      </p:sp>
      <p:pic>
        <p:nvPicPr>
          <p:cNvPr id="1026" name="Picture 2" descr="Types of Security Seals - Semi Truck Parts and Accessories">
            <a:extLst>
              <a:ext uri="{FF2B5EF4-FFF2-40B4-BE49-F238E27FC236}">
                <a16:creationId xmlns:a16="http://schemas.microsoft.com/office/drawing/2014/main" id="{992082B3-7435-4F40-8D0A-2CA366D30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0" b="12811"/>
          <a:stretch/>
        </p:blipFill>
        <p:spPr bwMode="auto">
          <a:xfrm>
            <a:off x="353684" y="3554083"/>
            <a:ext cx="3358734" cy="25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5933-A422-4BAF-8EBD-B934E2EC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15AFD-2707-450B-ACFF-3AA6C756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171" y="1301210"/>
            <a:ext cx="5624829" cy="5325501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Phytosanitary seal on trailer doors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documents with each load: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Pecan Permit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Transport Affidavit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Certificate of Origin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Pecan Weevil Production Affidavit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 of Contents (Bill of Lading)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Cold Storage destination information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pass through pecan production areas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 on I-10 directly to treatment facility is allowed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539F8-25B4-4A51-B469-99010B00F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015"/>
          <a:stretch/>
        </p:blipFill>
        <p:spPr>
          <a:xfrm>
            <a:off x="123824" y="1604776"/>
            <a:ext cx="3319146" cy="4011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BD6D3A-5E49-4975-84E1-E41E61917963}"/>
              </a:ext>
            </a:extLst>
          </p:cNvPr>
          <p:cNvSpPr/>
          <p:nvPr/>
        </p:nvSpPr>
        <p:spPr>
          <a:xfrm>
            <a:off x="64060" y="5615828"/>
            <a:ext cx="3527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https://fernandinaobserver.com/featured-story/pats-wildways-heirloom-pecans-disappearing/</a:t>
            </a:r>
          </a:p>
        </p:txBody>
      </p:sp>
    </p:spTree>
    <p:extLst>
      <p:ext uri="{BB962C8B-B14F-4D97-AF65-F5344CB8AC3E}">
        <p14:creationId xmlns:p14="http://schemas.microsoft.com/office/powerpoint/2010/main" val="39779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689E-5B3B-4827-9FF2-877E1F29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Reciprocity Hopper Agreements</a:t>
            </a:r>
            <a:endParaRPr lang="en-US" sz="6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3AAD-D211-4A41-B8CA-6F8A6D7F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48" y="1165699"/>
            <a:ext cx="7461828" cy="5643560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allow for transport of hopper trailers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Smaller farms with the inability to sack/box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Fewer cold treatment facilities with ability to hand bulk loads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 to New Mexico hopper agreements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 agreement setup to previous agreement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to rice/grain hopper trailers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Transport Affidavit updated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Loads into New Mexico will be limited to cold storage in Santa Theresa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 signed agreement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7B530-CB8A-4070-BA91-2F374D094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" t="24613" r="7485" b="21688"/>
          <a:stretch>
            <a:fillRect/>
          </a:stretch>
        </p:blipFill>
        <p:spPr>
          <a:xfrm>
            <a:off x="5528727" y="5157694"/>
            <a:ext cx="3451125" cy="165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2E88-9708-4A94-9B22-93EB7544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USDA APHIS FRSMP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1F8B-732C-EBDC-C28F-9EF5CC1DB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0" y="1571811"/>
            <a:ext cx="5228937" cy="502194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Pecan weevil is not an actionable pest at international ports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an invasive pest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 may petition APHIS to recognize state-managed phytosanitary regulations to address pests of concern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Mitigates risk when FRSMP pest moves in with foreign commerce and intercepted at the port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with Arizona Dept. of 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8F1F3-0877-A257-0641-58C920AE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" y="1810639"/>
            <a:ext cx="3643503" cy="35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44A5-90BD-4540-8703-C0B0DD28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Plant Board 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061A-867E-4981-8C76-8D0980FD0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5" y="1108226"/>
            <a:ext cx="8728363" cy="5151498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resolutions to request USDA to meet with SENASICA/SADER to consider: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12.2 F for 14 days as treatment to kill pecan weevil as a second cold treatment option.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Mexico quarantined areas of the United States to import in-shell pecans into Mexico with treatment.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 sent to Mexico agencies March 27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stating request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USDA/SENASICA bilateral discussion July 21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Washington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65F9B-EA6E-4A48-800A-471A47897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" t="22153" b="31758"/>
          <a:stretch>
            <a:fillRect/>
          </a:stretch>
        </p:blipFill>
        <p:spPr>
          <a:xfrm>
            <a:off x="4894547" y="5124773"/>
            <a:ext cx="3237203" cy="1526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E867D-BD5E-A1BB-337E-EB39C55D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5" r="4142"/>
          <a:stretch>
            <a:fillRect/>
          </a:stretch>
        </p:blipFill>
        <p:spPr>
          <a:xfrm>
            <a:off x="628649" y="5164231"/>
            <a:ext cx="3465373" cy="144753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78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09375-CDEE-5D6A-B637-3D44AC658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16" r="27635"/>
          <a:stretch>
            <a:fillRect/>
          </a:stretch>
        </p:blipFill>
        <p:spPr>
          <a:xfrm>
            <a:off x="20" y="0"/>
            <a:ext cx="9143980" cy="346766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8BE2-CCE7-F726-73FC-FC3693E5F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32" y="3974352"/>
            <a:ext cx="8827247" cy="2883647"/>
          </a:xfr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solely with monetary donations from private individuals and entities to fund disaster recovery efforts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Assists farmers, ranchers and agribusiness owners in rebuilding fences, restoring operations and other supplies needed to repair/rebuild an agricultural operation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information: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StarFund@TexasAgriculture.gov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www.texasagriculture.gov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8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DA44-CDE1-36C2-BB41-6C1A2911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345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AD2A17-156D-E30D-CF66-C14568999C3E}"/>
              </a:ext>
            </a:extLst>
          </p:cNvPr>
          <p:cNvGrpSpPr/>
          <p:nvPr/>
        </p:nvGrpSpPr>
        <p:grpSpPr>
          <a:xfrm>
            <a:off x="243570" y="5175099"/>
            <a:ext cx="8648925" cy="1561932"/>
            <a:chOff x="327804" y="5157846"/>
            <a:chExt cx="8648925" cy="1561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60F774-FF83-A5BC-A965-FBA676210A61}"/>
                </a:ext>
              </a:extLst>
            </p:cNvPr>
            <p:cNvGrpSpPr/>
            <p:nvPr/>
          </p:nvGrpSpPr>
          <p:grpSpPr>
            <a:xfrm>
              <a:off x="7422249" y="5157846"/>
              <a:ext cx="1554480" cy="1561932"/>
              <a:chOff x="6991845" y="5029440"/>
              <a:chExt cx="1554480" cy="1561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FE9317D-7895-0B37-2DD3-26DE00704B49}"/>
                  </a:ext>
                </a:extLst>
              </p:cNvPr>
              <p:cNvSpPr/>
              <p:nvPr/>
            </p:nvSpPr>
            <p:spPr>
              <a:xfrm>
                <a:off x="7083285" y="5128331"/>
                <a:ext cx="1371600" cy="1371600"/>
              </a:xfrm>
              <a:prstGeom prst="ellipse">
                <a:avLst/>
              </a:prstGeom>
              <a:solidFill>
                <a:srgbClr val="00336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D8A0C5D-FC53-3701-D63D-689C8C185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5B5B5B"/>
                  </a:clrFrom>
                  <a:clrTo>
                    <a:srgbClr val="5B5B5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08052" y="5385088"/>
                <a:ext cx="1263317" cy="843184"/>
              </a:xfrm>
              <a:prstGeom prst="rect">
                <a:avLst/>
              </a:prstGeom>
            </p:spPr>
          </p:pic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17DA36A-59BB-9E0E-810E-1F6F787818F3}"/>
                  </a:ext>
                </a:extLst>
              </p:cNvPr>
              <p:cNvSpPr/>
              <p:nvPr/>
            </p:nvSpPr>
            <p:spPr>
              <a:xfrm rot="18847271">
                <a:off x="7037565" y="5075160"/>
                <a:ext cx="1463040" cy="1463040"/>
              </a:xfrm>
              <a:prstGeom prst="arc">
                <a:avLst>
                  <a:gd name="adj1" fmla="val 16200000"/>
                  <a:gd name="adj2" fmla="val 3435885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833D09EF-5EE4-61B1-6384-AB9BC88A5024}"/>
                  </a:ext>
                </a:extLst>
              </p:cNvPr>
              <p:cNvSpPr/>
              <p:nvPr/>
            </p:nvSpPr>
            <p:spPr>
              <a:xfrm rot="8754832">
                <a:off x="7037565" y="5082611"/>
                <a:ext cx="1463040" cy="1463040"/>
              </a:xfrm>
              <a:prstGeom prst="arc">
                <a:avLst>
                  <a:gd name="adj1" fmla="val 16200000"/>
                  <a:gd name="adj2" fmla="val 3435885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AF95BF0D-800A-E1F1-6A73-E1DBD197A8D5}"/>
                  </a:ext>
                </a:extLst>
              </p:cNvPr>
              <p:cNvSpPr/>
              <p:nvPr/>
            </p:nvSpPr>
            <p:spPr>
              <a:xfrm rot="3491636">
                <a:off x="6991845" y="5036892"/>
                <a:ext cx="1554480" cy="1554480"/>
              </a:xfrm>
              <a:prstGeom prst="arc">
                <a:avLst>
                  <a:gd name="adj1" fmla="val 16296095"/>
                  <a:gd name="adj2" fmla="val 34358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37F9C4E0-4D25-1899-7CFC-48D91653C185}"/>
                  </a:ext>
                </a:extLst>
              </p:cNvPr>
              <p:cNvSpPr/>
              <p:nvPr/>
            </p:nvSpPr>
            <p:spPr>
              <a:xfrm rot="16363696">
                <a:off x="6991845" y="5029440"/>
                <a:ext cx="1554480" cy="1554480"/>
              </a:xfrm>
              <a:prstGeom prst="arc">
                <a:avLst>
                  <a:gd name="adj1" fmla="val 16296095"/>
                  <a:gd name="adj2" fmla="val 34358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319CB69-C604-AA58-9925-CE0E7D8E7A67}"/>
                </a:ext>
              </a:extLst>
            </p:cNvPr>
            <p:cNvCxnSpPr/>
            <p:nvPr/>
          </p:nvCxnSpPr>
          <p:spPr>
            <a:xfrm flipV="1">
              <a:off x="923026" y="6426545"/>
              <a:ext cx="6787242" cy="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B8A0F5-0EF6-EBA7-4092-788FD9925AE1}"/>
                </a:ext>
              </a:extLst>
            </p:cNvPr>
            <p:cNvCxnSpPr/>
            <p:nvPr/>
          </p:nvCxnSpPr>
          <p:spPr>
            <a:xfrm>
              <a:off x="327804" y="6628337"/>
              <a:ext cx="7536705" cy="17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639FB7-1432-D181-AC1F-123B690C254D}"/>
                </a:ext>
              </a:extLst>
            </p:cNvPr>
            <p:cNvCxnSpPr/>
            <p:nvPr/>
          </p:nvCxnSpPr>
          <p:spPr>
            <a:xfrm>
              <a:off x="1306286" y="6541477"/>
              <a:ext cx="6475268" cy="407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475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F007-393A-48F6-AB77-BB4FC18C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738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Pecan Weevil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09E6-BE93-4F8E-AC76-34BF4329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541" y="1535300"/>
            <a:ext cx="5618808" cy="5112961"/>
          </a:xfrm>
        </p:spPr>
        <p:txBody>
          <a:bodyPr>
            <a:noAutofit/>
          </a:bodyPr>
          <a:lstStyle/>
          <a:p>
            <a:r>
              <a:rPr lang="en-US" dirty="0"/>
              <a:t>Purpose: slow the spread of pecan weevil between counties and states</a:t>
            </a:r>
          </a:p>
          <a:p>
            <a:pPr lvl="1"/>
            <a:r>
              <a:rPr lang="en-US" sz="2600" dirty="0"/>
              <a:t>Minimal disruption to the industry itself</a:t>
            </a:r>
          </a:p>
          <a:p>
            <a:pPr marL="914400" lvl="2" indent="0">
              <a:buNone/>
            </a:pPr>
            <a:endParaRPr lang="en-US" sz="2200" dirty="0"/>
          </a:p>
          <a:p>
            <a:pPr lvl="1"/>
            <a:r>
              <a:rPr lang="en-US" sz="2600" dirty="0"/>
              <a:t>Meet the needs of all constituents</a:t>
            </a:r>
          </a:p>
          <a:p>
            <a:pPr lvl="2"/>
            <a:r>
              <a:rPr lang="en-US" sz="2400" dirty="0"/>
              <a:t>Provide protections for growers in non-quarantined areas</a:t>
            </a:r>
          </a:p>
          <a:p>
            <a:pPr lvl="2"/>
            <a:r>
              <a:rPr lang="en-US" sz="2400" dirty="0"/>
              <a:t>Provide quarantined growers access to cleaning/shelling/storing industry located in non-quarantined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B4E88-0F60-43D1-84E4-A4A63DA3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1" y="2609616"/>
            <a:ext cx="3528366" cy="296432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612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582F07-DC61-9128-3937-1AFCBC0A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6" y="353172"/>
            <a:ext cx="8216526" cy="1325563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Pecan Weevil Interior Quarantine</a:t>
            </a:r>
            <a:b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Mexico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B93E4B4-0EA0-B1A8-7F3C-B99BF84FA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76" y="2003480"/>
            <a:ext cx="4078577" cy="411515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54BA49-BB25-24AE-8D16-CB8F0F04EEC0}"/>
              </a:ext>
            </a:extLst>
          </p:cNvPr>
          <p:cNvSpPr txBox="1">
            <a:spLocks/>
          </p:cNvSpPr>
          <p:nvPr/>
        </p:nvSpPr>
        <p:spPr>
          <a:xfrm>
            <a:off x="4334253" y="2294964"/>
            <a:ext cx="4624476" cy="396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Otero, Chaves, Eddy, and Lea counties</a:t>
            </a:r>
          </a:p>
        </p:txBody>
      </p:sp>
    </p:spTree>
    <p:extLst>
      <p:ext uri="{BB962C8B-B14F-4D97-AF65-F5344CB8AC3E}">
        <p14:creationId xmlns:p14="http://schemas.microsoft.com/office/powerpoint/2010/main" val="316606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E0E58C-9BB0-3E39-BFAE-FEB310353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82" y="2032000"/>
            <a:ext cx="4083229" cy="41126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629A2C-F6E2-F0C8-F950-2A395F49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42" y="347196"/>
            <a:ext cx="8067115" cy="1325563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Pecan Weevil Exterior Quarantine</a:t>
            </a:r>
            <a:b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Texas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8262B2-C42A-AECA-2DAD-12808D21FACF}"/>
              </a:ext>
            </a:extLst>
          </p:cNvPr>
          <p:cNvSpPr txBox="1">
            <a:spLocks/>
          </p:cNvSpPr>
          <p:nvPr/>
        </p:nvSpPr>
        <p:spPr>
          <a:xfrm>
            <a:off x="4273176" y="2148030"/>
            <a:ext cx="4685553" cy="4112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 states and districts in the United States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Exceptions are Arizona and California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Mexico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Otero, Chaves, Eddy, and Lea are quarantined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 counties are exceptions</a:t>
            </a:r>
          </a:p>
        </p:txBody>
      </p:sp>
    </p:spTree>
    <p:extLst>
      <p:ext uri="{BB962C8B-B14F-4D97-AF65-F5344CB8AC3E}">
        <p14:creationId xmlns:p14="http://schemas.microsoft.com/office/powerpoint/2010/main" val="147721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6CB7-AF3B-0806-F0D7-52C8DA0C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78" y="175973"/>
            <a:ext cx="8288244" cy="1325563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Pecan Weevil Exterior Quarantine</a:t>
            </a:r>
            <a:b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Mexico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69CF78-DB78-E2D1-6476-95AAB4F72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78" y="2067014"/>
            <a:ext cx="4334632" cy="40359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12572D-8FFC-D689-153D-A72BF23C1010}"/>
              </a:ext>
            </a:extLst>
          </p:cNvPr>
          <p:cNvSpPr txBox="1">
            <a:spLocks/>
          </p:cNvSpPr>
          <p:nvPr/>
        </p:nvSpPr>
        <p:spPr>
          <a:xfrm>
            <a:off x="4828250" y="1909296"/>
            <a:ext cx="43157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 states and districts in the United States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Exceptions are Arizona and California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Texas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Paso, Hudspeth, Culberson, Jeff Davis, and Presidio are exceptions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 counties are quarantined</a:t>
            </a:r>
          </a:p>
        </p:txBody>
      </p:sp>
    </p:spTree>
    <p:extLst>
      <p:ext uri="{BB962C8B-B14F-4D97-AF65-F5344CB8AC3E}">
        <p14:creationId xmlns:p14="http://schemas.microsoft.com/office/powerpoint/2010/main" val="305068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DEE00-8FF7-B18C-5BBB-F452D5EA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251" y="1909296"/>
            <a:ext cx="4130478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counties in the state of Texas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Exception of El Paso, Hudspeth, Culberson, Jeff Davis, and Presidio counties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Recently included Pecos County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0BE1FE-EFD7-D673-F3F3-5967745F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78" y="269501"/>
            <a:ext cx="7983444" cy="1325563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Pecan Weevil Interior Quarantine</a:t>
            </a:r>
            <a:b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Texas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B3B1095-ADD0-5531-8BDD-CD6597F0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78" y="2067014"/>
            <a:ext cx="4334632" cy="4035902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539548-0495-CB2B-7902-6AE971DAC8F1}"/>
              </a:ext>
            </a:extLst>
          </p:cNvPr>
          <p:cNvSpPr/>
          <p:nvPr/>
        </p:nvSpPr>
        <p:spPr>
          <a:xfrm>
            <a:off x="2936875" y="3749675"/>
            <a:ext cx="1473200" cy="1241425"/>
          </a:xfrm>
          <a:custGeom>
            <a:avLst/>
            <a:gdLst>
              <a:gd name="connsiteX0" fmla="*/ 479425 w 1473200"/>
              <a:gd name="connsiteY0" fmla="*/ 0 h 1241425"/>
              <a:gd name="connsiteX1" fmla="*/ 0 w 1473200"/>
              <a:gd name="connsiteY1" fmla="*/ 571500 h 1241425"/>
              <a:gd name="connsiteX2" fmla="*/ 825500 w 1473200"/>
              <a:gd name="connsiteY2" fmla="*/ 1241425 h 1241425"/>
              <a:gd name="connsiteX3" fmla="*/ 828675 w 1473200"/>
              <a:gd name="connsiteY3" fmla="*/ 1022350 h 1241425"/>
              <a:gd name="connsiteX4" fmla="*/ 1006475 w 1473200"/>
              <a:gd name="connsiteY4" fmla="*/ 1025525 h 1241425"/>
              <a:gd name="connsiteX5" fmla="*/ 1012825 w 1473200"/>
              <a:gd name="connsiteY5" fmla="*/ 730250 h 1241425"/>
              <a:gd name="connsiteX6" fmla="*/ 1171575 w 1473200"/>
              <a:gd name="connsiteY6" fmla="*/ 727075 h 1241425"/>
              <a:gd name="connsiteX7" fmla="*/ 1177925 w 1473200"/>
              <a:gd name="connsiteY7" fmla="*/ 676275 h 1241425"/>
              <a:gd name="connsiteX8" fmla="*/ 1473200 w 1473200"/>
              <a:gd name="connsiteY8" fmla="*/ 673100 h 1241425"/>
              <a:gd name="connsiteX9" fmla="*/ 1431925 w 1473200"/>
              <a:gd name="connsiteY9" fmla="*/ 625475 h 1241425"/>
              <a:gd name="connsiteX10" fmla="*/ 1422400 w 1473200"/>
              <a:gd name="connsiteY10" fmla="*/ 587375 h 1241425"/>
              <a:gd name="connsiteX11" fmla="*/ 1409700 w 1473200"/>
              <a:gd name="connsiteY11" fmla="*/ 488950 h 1241425"/>
              <a:gd name="connsiteX12" fmla="*/ 1371600 w 1473200"/>
              <a:gd name="connsiteY12" fmla="*/ 463550 h 1241425"/>
              <a:gd name="connsiteX13" fmla="*/ 1384300 w 1473200"/>
              <a:gd name="connsiteY13" fmla="*/ 428625 h 1241425"/>
              <a:gd name="connsiteX14" fmla="*/ 1327150 w 1473200"/>
              <a:gd name="connsiteY14" fmla="*/ 387350 h 1241425"/>
              <a:gd name="connsiteX15" fmla="*/ 1292225 w 1473200"/>
              <a:gd name="connsiteY15" fmla="*/ 374650 h 1241425"/>
              <a:gd name="connsiteX16" fmla="*/ 1250950 w 1473200"/>
              <a:gd name="connsiteY16" fmla="*/ 349250 h 1241425"/>
              <a:gd name="connsiteX17" fmla="*/ 1200150 w 1473200"/>
              <a:gd name="connsiteY17" fmla="*/ 371475 h 1241425"/>
              <a:gd name="connsiteX18" fmla="*/ 1136650 w 1473200"/>
              <a:gd name="connsiteY18" fmla="*/ 352425 h 1241425"/>
              <a:gd name="connsiteX19" fmla="*/ 1089025 w 1473200"/>
              <a:gd name="connsiteY19" fmla="*/ 317500 h 1241425"/>
              <a:gd name="connsiteX20" fmla="*/ 1069975 w 1473200"/>
              <a:gd name="connsiteY20" fmla="*/ 330200 h 1241425"/>
              <a:gd name="connsiteX21" fmla="*/ 1006475 w 1473200"/>
              <a:gd name="connsiteY21" fmla="*/ 279400 h 1241425"/>
              <a:gd name="connsiteX22" fmla="*/ 968375 w 1473200"/>
              <a:gd name="connsiteY22" fmla="*/ 276225 h 1241425"/>
              <a:gd name="connsiteX23" fmla="*/ 942975 w 1473200"/>
              <a:gd name="connsiteY23" fmla="*/ 238125 h 1241425"/>
              <a:gd name="connsiteX24" fmla="*/ 930275 w 1473200"/>
              <a:gd name="connsiteY24" fmla="*/ 152400 h 1241425"/>
              <a:gd name="connsiteX25" fmla="*/ 841375 w 1473200"/>
              <a:gd name="connsiteY25" fmla="*/ 98425 h 1241425"/>
              <a:gd name="connsiteX26" fmla="*/ 815975 w 1473200"/>
              <a:gd name="connsiteY26" fmla="*/ 107950 h 1241425"/>
              <a:gd name="connsiteX27" fmla="*/ 749300 w 1473200"/>
              <a:gd name="connsiteY27" fmla="*/ 50800 h 1241425"/>
              <a:gd name="connsiteX28" fmla="*/ 679450 w 1473200"/>
              <a:gd name="connsiteY28" fmla="*/ 95250 h 1241425"/>
              <a:gd name="connsiteX29" fmla="*/ 660400 w 1473200"/>
              <a:gd name="connsiteY29" fmla="*/ 76200 h 1241425"/>
              <a:gd name="connsiteX30" fmla="*/ 638175 w 1473200"/>
              <a:gd name="connsiteY30" fmla="*/ 98425 h 1241425"/>
              <a:gd name="connsiteX31" fmla="*/ 479425 w 1473200"/>
              <a:gd name="connsiteY31" fmla="*/ 0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73200" h="1241425">
                <a:moveTo>
                  <a:pt x="479425" y="0"/>
                </a:moveTo>
                <a:lnTo>
                  <a:pt x="0" y="571500"/>
                </a:lnTo>
                <a:lnTo>
                  <a:pt x="825500" y="1241425"/>
                </a:lnTo>
                <a:cubicBezTo>
                  <a:pt x="826558" y="1168400"/>
                  <a:pt x="827617" y="1095375"/>
                  <a:pt x="828675" y="1022350"/>
                </a:cubicBezTo>
                <a:lnTo>
                  <a:pt x="1006475" y="1025525"/>
                </a:lnTo>
                <a:lnTo>
                  <a:pt x="1012825" y="730250"/>
                </a:lnTo>
                <a:lnTo>
                  <a:pt x="1171575" y="727075"/>
                </a:lnTo>
                <a:lnTo>
                  <a:pt x="1177925" y="676275"/>
                </a:lnTo>
                <a:lnTo>
                  <a:pt x="1473200" y="673100"/>
                </a:lnTo>
                <a:lnTo>
                  <a:pt x="1431925" y="625475"/>
                </a:lnTo>
                <a:lnTo>
                  <a:pt x="1422400" y="587375"/>
                </a:lnTo>
                <a:lnTo>
                  <a:pt x="1409700" y="488950"/>
                </a:lnTo>
                <a:lnTo>
                  <a:pt x="1371600" y="463550"/>
                </a:lnTo>
                <a:lnTo>
                  <a:pt x="1384300" y="428625"/>
                </a:lnTo>
                <a:lnTo>
                  <a:pt x="1327150" y="387350"/>
                </a:lnTo>
                <a:lnTo>
                  <a:pt x="1292225" y="374650"/>
                </a:lnTo>
                <a:lnTo>
                  <a:pt x="1250950" y="349250"/>
                </a:lnTo>
                <a:lnTo>
                  <a:pt x="1200150" y="371475"/>
                </a:lnTo>
                <a:lnTo>
                  <a:pt x="1136650" y="352425"/>
                </a:lnTo>
                <a:lnTo>
                  <a:pt x="1089025" y="317500"/>
                </a:lnTo>
                <a:lnTo>
                  <a:pt x="1069975" y="330200"/>
                </a:lnTo>
                <a:lnTo>
                  <a:pt x="1006475" y="279400"/>
                </a:lnTo>
                <a:lnTo>
                  <a:pt x="968375" y="276225"/>
                </a:lnTo>
                <a:lnTo>
                  <a:pt x="942975" y="238125"/>
                </a:lnTo>
                <a:lnTo>
                  <a:pt x="930275" y="152400"/>
                </a:lnTo>
                <a:lnTo>
                  <a:pt x="841375" y="98425"/>
                </a:lnTo>
                <a:lnTo>
                  <a:pt x="815975" y="107950"/>
                </a:lnTo>
                <a:lnTo>
                  <a:pt x="749300" y="50800"/>
                </a:lnTo>
                <a:lnTo>
                  <a:pt x="679450" y="95250"/>
                </a:lnTo>
                <a:lnTo>
                  <a:pt x="660400" y="76200"/>
                </a:lnTo>
                <a:lnTo>
                  <a:pt x="638175" y="98425"/>
                </a:lnTo>
                <a:lnTo>
                  <a:pt x="479425" y="0"/>
                </a:lnTo>
                <a:close/>
              </a:path>
            </a:pathLst>
          </a:custGeom>
          <a:solidFill>
            <a:srgbClr val="A0B8E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Pecos</a:t>
            </a:r>
          </a:p>
        </p:txBody>
      </p:sp>
    </p:spTree>
    <p:extLst>
      <p:ext uri="{BB962C8B-B14F-4D97-AF65-F5344CB8AC3E}">
        <p14:creationId xmlns:p14="http://schemas.microsoft.com/office/powerpoint/2010/main" val="37126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42C3-0ECB-4043-8276-39182F18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Quarantined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2100-F0B9-425E-9BC2-4B23ABFC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34" y="1416424"/>
            <a:ext cx="7942805" cy="5327697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not move in-shell pecans and/or pecan-regulated articles out of a quarantine areas into a non-quarantined areas without treatment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move regulated materials into quarantined parts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field-ran nuts into a non-quarantined areas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Shelled pecans are not included in regulation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Treatments should occur in county of origin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BB7DE-CD9A-4386-82BD-8FB1B54842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1344" y="2597913"/>
            <a:ext cx="4706520" cy="128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574A1-32CE-4222-BEB7-9FC5CE7FA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674" t="64848" r="674"/>
          <a:stretch/>
        </p:blipFill>
        <p:spPr>
          <a:xfrm>
            <a:off x="1781" y="5296618"/>
            <a:ext cx="1280271" cy="16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E508-CE1E-474F-D911-DBFE2CE5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714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Quarantine 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F6CA-D01F-42C1-808E-EA7EFFD6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36" y="2028825"/>
            <a:ext cx="5235388" cy="333804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Cold treatment in an approved storage container/facility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 for 7 days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 for 14 days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 water immersion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F for 5 minutes</a:t>
            </a:r>
          </a:p>
          <a:p>
            <a:pPr lvl="1"/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ADD89-A884-4378-1E83-2ECD4909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59" y="1395808"/>
            <a:ext cx="2822693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B30DD-8405-0419-BFA4-BD793680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2980-5E77-6505-D1E6-694ECADC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Quarantined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B389-8F8A-0438-D59C-0695AA1A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88" y="1416424"/>
            <a:ext cx="8074212" cy="5327697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not move in-shell pecans and/or pecan-regulated articles out of a quarantine areas into a non-quarantined areas without treatment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move regulated materials into quarantined parts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field-ran nuts into a non-quarantined areas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Shelled pecans are not included in regulation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Treatments should occur in county of origin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 agreements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 in place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 is moved.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Texas, contact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PlantQuality@TexasAgriculture.gov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New Mexico, contact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pecan@nmda.nmsu.edu</a:t>
            </a:r>
          </a:p>
          <a:p>
            <a:pPr lvl="1"/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CCAA9-F4FD-497B-7725-2B2884B85E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1344" y="2597913"/>
            <a:ext cx="4706520" cy="128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F5832-4B7C-210D-D9D8-FAA7B0988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674" t="64848" r="674"/>
          <a:stretch/>
        </p:blipFill>
        <p:spPr>
          <a:xfrm>
            <a:off x="1781" y="5296618"/>
            <a:ext cx="1280271" cy="16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940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Wingdings</vt:lpstr>
      <vt:lpstr>Office Theme</vt:lpstr>
      <vt:lpstr>1_Office Theme</vt:lpstr>
      <vt:lpstr> Pecan Regulatory Updates in New Mexico and Texas</vt:lpstr>
      <vt:lpstr>Pecan Weevil Programs</vt:lpstr>
      <vt:lpstr>Pecan Weevil Interior Quarantine New Mexico</vt:lpstr>
      <vt:lpstr>Pecan Weevil Exterior Quarantine Texas</vt:lpstr>
      <vt:lpstr>Pecan Weevil Exterior Quarantine New Mexico</vt:lpstr>
      <vt:lpstr>Pecan Weevil Interior Quarantine Texas</vt:lpstr>
      <vt:lpstr>Quarantined Counties</vt:lpstr>
      <vt:lpstr>Quarantine Treatment Options</vt:lpstr>
      <vt:lpstr>Quarantined Counties</vt:lpstr>
      <vt:lpstr>New Mexico - Texas Reciprocity Agreement</vt:lpstr>
      <vt:lpstr>New Mexico-Texas Reciprocity Agreement</vt:lpstr>
      <vt:lpstr>Reciprocity Agreement Restrictions</vt:lpstr>
      <vt:lpstr>Reciprocity Agreement Process</vt:lpstr>
      <vt:lpstr>Shipment Checklist</vt:lpstr>
      <vt:lpstr>Reciprocity Hopper Agreements</vt:lpstr>
      <vt:lpstr>USDA APHIS FRSMP Program </vt:lpstr>
      <vt:lpstr>National Plant Board Resolutions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Johnson</dc:creator>
  <cp:lastModifiedBy>Tiffany Johnson</cp:lastModifiedBy>
  <cp:revision>16</cp:revision>
  <dcterms:created xsi:type="dcterms:W3CDTF">2025-07-20T23:31:14Z</dcterms:created>
  <dcterms:modified xsi:type="dcterms:W3CDTF">2025-07-22T10:20:29Z</dcterms:modified>
</cp:coreProperties>
</file>