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4"/>
  </p:sldMasterIdLst>
  <p:notesMasterIdLst>
    <p:notesMasterId r:id="rId33"/>
  </p:notesMasterIdLst>
  <p:handoutMasterIdLst>
    <p:handoutMasterId r:id="rId34"/>
  </p:handoutMasterIdLst>
  <p:sldIdLst>
    <p:sldId id="276" r:id="rId5"/>
    <p:sldId id="279" r:id="rId6"/>
    <p:sldId id="257" r:id="rId7"/>
    <p:sldId id="256" r:id="rId8"/>
    <p:sldId id="283" r:id="rId9"/>
    <p:sldId id="326" r:id="rId10"/>
    <p:sldId id="328" r:id="rId11"/>
    <p:sldId id="329" r:id="rId12"/>
    <p:sldId id="330" r:id="rId13"/>
    <p:sldId id="331" r:id="rId14"/>
    <p:sldId id="332" r:id="rId15"/>
    <p:sldId id="333" r:id="rId16"/>
    <p:sldId id="334" r:id="rId17"/>
    <p:sldId id="321" r:id="rId18"/>
    <p:sldId id="336" r:id="rId19"/>
    <p:sldId id="335" r:id="rId20"/>
    <p:sldId id="338" r:id="rId21"/>
    <p:sldId id="322" r:id="rId22"/>
    <p:sldId id="316" r:id="rId23"/>
    <p:sldId id="325" r:id="rId24"/>
    <p:sldId id="318" r:id="rId25"/>
    <p:sldId id="320" r:id="rId26"/>
    <p:sldId id="319" r:id="rId27"/>
    <p:sldId id="314" r:id="rId28"/>
    <p:sldId id="337" r:id="rId29"/>
    <p:sldId id="313" r:id="rId30"/>
    <p:sldId id="309" r:id="rId31"/>
    <p:sldId id="2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2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666633"/>
    <a:srgbClr val="00FF00"/>
    <a:srgbClr val="FFFF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6BD73-1530-40BA-A1E3-3B5D0CB6CE02}" v="700" dt="2025-07-21T00:46:12.392"/>
  </p1510:revLst>
</p1510:revInfo>
</file>

<file path=ppt/tableStyles.xml><?xml version="1.0" encoding="utf-8"?>
<a:tblStyleLst xmlns:a="http://schemas.openxmlformats.org/drawingml/2006/main" def="{5FD0F851-EC5A-4D38-B0AD-8093EC10F338}">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013" autoAdjust="0"/>
    <p:restoredTop sz="96327" autoAdjust="0"/>
  </p:normalViewPr>
  <p:slideViewPr>
    <p:cSldViewPr snapToGrid="0">
      <p:cViewPr varScale="1">
        <p:scale>
          <a:sx n="76" d="100"/>
          <a:sy n="76" d="100"/>
        </p:scale>
        <p:origin x="72" y="202"/>
      </p:cViewPr>
      <p:guideLst>
        <p:guide orient="horz" pos="2928"/>
        <p:guide pos="384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agnettamu0-my.sharepoint.com/personal/monte_nesbitt_agnet_tamu_edu/Documents/Documents/TAMU%20Pecan%20Orchard/TDA%20GRANT%20202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agnettamu0-my.sharepoint.com/personal/monte_nesbitt_agnet_tamu_edu/Documents/Documents/TAMU%20Pecan%20Orchard/TDA%20GRANT%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565532516117475"/>
          <c:y val="0.22172614921962627"/>
          <c:w val="0.52925133759103016"/>
          <c:h val="0.67132813278144643"/>
        </c:manualLayout>
      </c:layout>
      <c:pieChart>
        <c:varyColors val="1"/>
        <c:ser>
          <c:idx val="0"/>
          <c:order val="0"/>
          <c:tx>
            <c:strRef>
              <c:f>'Production (4)'!$M$27</c:f>
              <c:strCache>
                <c:ptCount val="1"/>
                <c:pt idx="0">
                  <c:v>2020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90C-41D4-A434-50397092AB9D}"/>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90C-41D4-A434-50397092AB9D}"/>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90C-41D4-A434-50397092AB9D}"/>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90C-41D4-A434-50397092AB9D}"/>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90C-41D4-A434-50397092AB9D}"/>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090C-41D4-A434-50397092AB9D}"/>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090C-41D4-A434-50397092AB9D}"/>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090C-41D4-A434-50397092AB9D}"/>
                </c:ext>
              </c:extLst>
            </c:dLbl>
            <c:dLbl>
              <c:idx val="3"/>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layout>
                    <c:manualLayout>
                      <c:w val="0.22287824800136385"/>
                      <c:h val="0.17540735610824595"/>
                    </c:manualLayout>
                  </c15:layout>
                </c:ext>
                <c:ext xmlns:c16="http://schemas.microsoft.com/office/drawing/2014/chart" uri="{C3380CC4-5D6E-409C-BE32-E72D297353CC}">
                  <c16:uniqueId val="{00000007-090C-41D4-A434-50397092AB9D}"/>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090C-41D4-A434-50397092AB9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'Production (4)'!$L$28:$L$32</c:f>
              <c:strCache>
                <c:ptCount val="5"/>
                <c:pt idx="0">
                  <c:v>Texas</c:v>
                </c:pt>
                <c:pt idx="1">
                  <c:v>Georgia</c:v>
                </c:pt>
                <c:pt idx="2">
                  <c:v>New Mexico</c:v>
                </c:pt>
                <c:pt idx="3">
                  <c:v>Oklahoma</c:v>
                </c:pt>
                <c:pt idx="4">
                  <c:v>Other</c:v>
                </c:pt>
              </c:strCache>
            </c:strRef>
          </c:cat>
          <c:val>
            <c:numRef>
              <c:f>'Production (4)'!$M$28:$M$32</c:f>
              <c:numCache>
                <c:formatCode>0%</c:formatCode>
                <c:ptCount val="5"/>
                <c:pt idx="0">
                  <c:v>0.1395348837209302</c:v>
                </c:pt>
                <c:pt idx="1">
                  <c:v>0.4831313462168359</c:v>
                </c:pt>
                <c:pt idx="2">
                  <c:v>0.25810678021618078</c:v>
                </c:pt>
                <c:pt idx="3">
                  <c:v>2.2600720602685882E-2</c:v>
                </c:pt>
                <c:pt idx="4">
                  <c:v>0.23616115296429738</c:v>
                </c:pt>
              </c:numCache>
            </c:numRef>
          </c:val>
          <c:extLst>
            <c:ext xmlns:c16="http://schemas.microsoft.com/office/drawing/2014/chart" uri="{C3380CC4-5D6E-409C-BE32-E72D297353CC}">
              <c16:uniqueId val="{0000000A-090C-41D4-A434-50397092AB9D}"/>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Sheet2!$A$3</c:f>
              <c:strCache>
                <c:ptCount val="1"/>
                <c:pt idx="0">
                  <c:v>Agree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Sheet2!$B$2:$D$2</c:f>
              <c:strCache>
                <c:ptCount val="3"/>
                <c:pt idx="0">
                  <c:v>Obtaining additional labor is not an option</c:v>
                </c:pt>
                <c:pt idx="1">
                  <c:v>I would like to have more or better skilled labor</c:v>
                </c:pt>
                <c:pt idx="2">
                  <c:v>I have adequate water allowing me to produce &amp; market my pecan crop</c:v>
                </c:pt>
              </c:strCache>
            </c:strRef>
          </c:cat>
          <c:val>
            <c:numRef>
              <c:f>Sheet2!$B$3:$D$3</c:f>
              <c:numCache>
                <c:formatCode>0%</c:formatCode>
                <c:ptCount val="3"/>
                <c:pt idx="0">
                  <c:v>0.75</c:v>
                </c:pt>
                <c:pt idx="1">
                  <c:v>0.37</c:v>
                </c:pt>
                <c:pt idx="2">
                  <c:v>0.43</c:v>
                </c:pt>
              </c:numCache>
            </c:numRef>
          </c:val>
          <c:extLst>
            <c:ext xmlns:c16="http://schemas.microsoft.com/office/drawing/2014/chart" uri="{C3380CC4-5D6E-409C-BE32-E72D297353CC}">
              <c16:uniqueId val="{00000000-18E4-42CC-989D-119222918A24}"/>
            </c:ext>
          </c:extLst>
        </c:ser>
        <c:ser>
          <c:idx val="1"/>
          <c:order val="1"/>
          <c:tx>
            <c:strRef>
              <c:f>Sheet2!$A$4</c:f>
              <c:strCache>
                <c:ptCount val="1"/>
                <c:pt idx="0">
                  <c:v>Neither</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Sheet2!$B$2:$D$2</c:f>
              <c:strCache>
                <c:ptCount val="3"/>
                <c:pt idx="0">
                  <c:v>Obtaining additional labor is not an option</c:v>
                </c:pt>
                <c:pt idx="1">
                  <c:v>I would like to have more or better skilled labor</c:v>
                </c:pt>
                <c:pt idx="2">
                  <c:v>I have adequate water allowing me to produce &amp; market my pecan crop</c:v>
                </c:pt>
              </c:strCache>
            </c:strRef>
          </c:cat>
          <c:val>
            <c:numRef>
              <c:f>Sheet2!$B$4:$D$4</c:f>
              <c:numCache>
                <c:formatCode>0%</c:formatCode>
                <c:ptCount val="3"/>
                <c:pt idx="0">
                  <c:v>0.17</c:v>
                </c:pt>
                <c:pt idx="1">
                  <c:v>0.31</c:v>
                </c:pt>
                <c:pt idx="2">
                  <c:v>0.26</c:v>
                </c:pt>
              </c:numCache>
            </c:numRef>
          </c:val>
          <c:extLst>
            <c:ext xmlns:c16="http://schemas.microsoft.com/office/drawing/2014/chart" uri="{C3380CC4-5D6E-409C-BE32-E72D297353CC}">
              <c16:uniqueId val="{00000001-18E4-42CC-989D-119222918A24}"/>
            </c:ext>
          </c:extLst>
        </c:ser>
        <c:ser>
          <c:idx val="2"/>
          <c:order val="2"/>
          <c:tx>
            <c:strRef>
              <c:f>Sheet2!$A$5</c:f>
              <c:strCache>
                <c:ptCount val="1"/>
                <c:pt idx="0">
                  <c:v>Disagree</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Sheet2!$B$2:$D$2</c:f>
              <c:strCache>
                <c:ptCount val="3"/>
                <c:pt idx="0">
                  <c:v>Obtaining additional labor is not an option</c:v>
                </c:pt>
                <c:pt idx="1">
                  <c:v>I would like to have more or better skilled labor</c:v>
                </c:pt>
                <c:pt idx="2">
                  <c:v>I have adequate water allowing me to produce &amp; market my pecan crop</c:v>
                </c:pt>
              </c:strCache>
            </c:strRef>
          </c:cat>
          <c:val>
            <c:numRef>
              <c:f>Sheet2!$B$5:$D$5</c:f>
              <c:numCache>
                <c:formatCode>0%</c:formatCode>
                <c:ptCount val="3"/>
                <c:pt idx="0">
                  <c:v>0.08</c:v>
                </c:pt>
                <c:pt idx="1">
                  <c:v>0.32</c:v>
                </c:pt>
                <c:pt idx="2">
                  <c:v>0.31</c:v>
                </c:pt>
              </c:numCache>
            </c:numRef>
          </c:val>
          <c:extLst>
            <c:ext xmlns:c16="http://schemas.microsoft.com/office/drawing/2014/chart" uri="{C3380CC4-5D6E-409C-BE32-E72D297353CC}">
              <c16:uniqueId val="{00000002-18E4-42CC-989D-119222918A24}"/>
            </c:ext>
          </c:extLst>
        </c:ser>
        <c:dLbls>
          <c:dLblPos val="ctr"/>
          <c:showLegendKey val="0"/>
          <c:showVal val="1"/>
          <c:showCatName val="0"/>
          <c:showSerName val="0"/>
          <c:showPercent val="0"/>
          <c:showBubbleSize val="0"/>
        </c:dLbls>
        <c:gapWidth val="150"/>
        <c:overlap val="100"/>
        <c:axId val="871509872"/>
        <c:axId val="871468112"/>
      </c:barChart>
      <c:catAx>
        <c:axId val="87150987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1" i="0" u="none" strike="noStrike" kern="1200" cap="all" baseline="0">
                <a:solidFill>
                  <a:schemeClr val="dk1">
                    <a:lumMod val="75000"/>
                    <a:lumOff val="25000"/>
                  </a:schemeClr>
                </a:solidFill>
                <a:latin typeface="Arial" panose="020B0604020202020204" pitchFamily="34" charset="0"/>
                <a:ea typeface="+mn-ea"/>
                <a:cs typeface="+mn-cs"/>
              </a:defRPr>
            </a:pPr>
            <a:endParaRPr lang="en-US"/>
          </a:p>
        </c:txPr>
        <c:crossAx val="871468112"/>
        <c:crosses val="autoZero"/>
        <c:auto val="1"/>
        <c:lblAlgn val="ctr"/>
        <c:lblOffset val="100"/>
        <c:noMultiLvlLbl val="0"/>
      </c:catAx>
      <c:valAx>
        <c:axId val="871468112"/>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87150987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Sheet2!$A$3</c:f>
              <c:strCache>
                <c:ptCount val="1"/>
                <c:pt idx="0">
                  <c:v>Agree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Sheet2!$B$2:$D$2</c:f>
              <c:strCache>
                <c:ptCount val="3"/>
                <c:pt idx="0">
                  <c:v>Obtaining more equipment is not an option or unaffordable</c:v>
                </c:pt>
                <c:pt idx="1">
                  <c:v>I would like to have more or newer equipment</c:v>
                </c:pt>
                <c:pt idx="2">
                  <c:v>I have adequate equipment to produce &amp; market my pecan crop</c:v>
                </c:pt>
              </c:strCache>
            </c:strRef>
          </c:cat>
          <c:val>
            <c:numRef>
              <c:f>Sheet2!$B$3:$D$3</c:f>
              <c:numCache>
                <c:formatCode>0%</c:formatCode>
                <c:ptCount val="3"/>
                <c:pt idx="0">
                  <c:v>0.75</c:v>
                </c:pt>
                <c:pt idx="1">
                  <c:v>0.37</c:v>
                </c:pt>
                <c:pt idx="2">
                  <c:v>0.43</c:v>
                </c:pt>
              </c:numCache>
            </c:numRef>
          </c:val>
          <c:extLst>
            <c:ext xmlns:c16="http://schemas.microsoft.com/office/drawing/2014/chart" uri="{C3380CC4-5D6E-409C-BE32-E72D297353CC}">
              <c16:uniqueId val="{00000000-9487-4EEA-B1E4-E50E24C30422}"/>
            </c:ext>
          </c:extLst>
        </c:ser>
        <c:ser>
          <c:idx val="1"/>
          <c:order val="1"/>
          <c:tx>
            <c:strRef>
              <c:f>Sheet2!$A$4</c:f>
              <c:strCache>
                <c:ptCount val="1"/>
                <c:pt idx="0">
                  <c:v>Neither</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Sheet2!$B$2:$D$2</c:f>
              <c:strCache>
                <c:ptCount val="3"/>
                <c:pt idx="0">
                  <c:v>Obtaining more equipment is not an option or unaffordable</c:v>
                </c:pt>
                <c:pt idx="1">
                  <c:v>I would like to have more or newer equipment</c:v>
                </c:pt>
                <c:pt idx="2">
                  <c:v>I have adequate equipment to produce &amp; market my pecan crop</c:v>
                </c:pt>
              </c:strCache>
            </c:strRef>
          </c:cat>
          <c:val>
            <c:numRef>
              <c:f>Sheet2!$B$4:$D$4</c:f>
              <c:numCache>
                <c:formatCode>0%</c:formatCode>
                <c:ptCount val="3"/>
                <c:pt idx="0">
                  <c:v>0.17</c:v>
                </c:pt>
                <c:pt idx="1">
                  <c:v>0.31</c:v>
                </c:pt>
                <c:pt idx="2">
                  <c:v>0.26</c:v>
                </c:pt>
              </c:numCache>
            </c:numRef>
          </c:val>
          <c:extLst>
            <c:ext xmlns:c16="http://schemas.microsoft.com/office/drawing/2014/chart" uri="{C3380CC4-5D6E-409C-BE32-E72D297353CC}">
              <c16:uniqueId val="{00000001-9487-4EEA-B1E4-E50E24C30422}"/>
            </c:ext>
          </c:extLst>
        </c:ser>
        <c:ser>
          <c:idx val="2"/>
          <c:order val="2"/>
          <c:tx>
            <c:strRef>
              <c:f>Sheet2!$A$5</c:f>
              <c:strCache>
                <c:ptCount val="1"/>
                <c:pt idx="0">
                  <c:v>Disagree</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Sheet2!$B$2:$D$2</c:f>
              <c:strCache>
                <c:ptCount val="3"/>
                <c:pt idx="0">
                  <c:v>Obtaining more equipment is not an option or unaffordable</c:v>
                </c:pt>
                <c:pt idx="1">
                  <c:v>I would like to have more or newer equipment</c:v>
                </c:pt>
                <c:pt idx="2">
                  <c:v>I have adequate equipment to produce &amp; market my pecan crop</c:v>
                </c:pt>
              </c:strCache>
            </c:strRef>
          </c:cat>
          <c:val>
            <c:numRef>
              <c:f>Sheet2!$B$5:$D$5</c:f>
              <c:numCache>
                <c:formatCode>0%</c:formatCode>
                <c:ptCount val="3"/>
                <c:pt idx="0">
                  <c:v>0.08</c:v>
                </c:pt>
                <c:pt idx="1">
                  <c:v>0.32</c:v>
                </c:pt>
                <c:pt idx="2">
                  <c:v>0.31</c:v>
                </c:pt>
              </c:numCache>
            </c:numRef>
          </c:val>
          <c:extLst>
            <c:ext xmlns:c16="http://schemas.microsoft.com/office/drawing/2014/chart" uri="{C3380CC4-5D6E-409C-BE32-E72D297353CC}">
              <c16:uniqueId val="{00000002-9487-4EEA-B1E4-E50E24C30422}"/>
            </c:ext>
          </c:extLst>
        </c:ser>
        <c:dLbls>
          <c:dLblPos val="ctr"/>
          <c:showLegendKey val="0"/>
          <c:showVal val="1"/>
          <c:showCatName val="0"/>
          <c:showSerName val="0"/>
          <c:showPercent val="0"/>
          <c:showBubbleSize val="0"/>
        </c:dLbls>
        <c:gapWidth val="150"/>
        <c:overlap val="100"/>
        <c:axId val="871509872"/>
        <c:axId val="871468112"/>
      </c:barChart>
      <c:catAx>
        <c:axId val="87150987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1" i="0" u="none" strike="noStrike" kern="1200" cap="all" baseline="0">
                <a:solidFill>
                  <a:schemeClr val="dk1">
                    <a:lumMod val="75000"/>
                    <a:lumOff val="25000"/>
                  </a:schemeClr>
                </a:solidFill>
                <a:latin typeface="Arial" panose="020B0604020202020204" pitchFamily="34" charset="0"/>
                <a:ea typeface="+mn-ea"/>
                <a:cs typeface="+mn-cs"/>
              </a:defRPr>
            </a:pPr>
            <a:endParaRPr lang="en-US"/>
          </a:p>
        </c:txPr>
        <c:crossAx val="871468112"/>
        <c:crosses val="autoZero"/>
        <c:auto val="1"/>
        <c:lblAlgn val="ctr"/>
        <c:lblOffset val="100"/>
        <c:noMultiLvlLbl val="0"/>
      </c:catAx>
      <c:valAx>
        <c:axId val="871468112"/>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87150987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'Production (4)'!$J$27</c:f>
              <c:strCache>
                <c:ptCount val="1"/>
                <c:pt idx="0">
                  <c:v>2001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434-49E1-8948-AF0E033C72BD}"/>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434-49E1-8948-AF0E033C72BD}"/>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434-49E1-8948-AF0E033C72BD}"/>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434-49E1-8948-AF0E033C72BD}"/>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434-49E1-8948-AF0E033C72BD}"/>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E434-49E1-8948-AF0E033C72BD}"/>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E434-49E1-8948-AF0E033C72BD}"/>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E434-49E1-8948-AF0E033C72BD}"/>
                </c:ext>
              </c:extLst>
            </c:dLbl>
            <c:dLbl>
              <c:idx val="3"/>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layout>
                    <c:manualLayout>
                      <c:w val="0.26354405369212269"/>
                      <c:h val="0.145559252402929"/>
                    </c:manualLayout>
                  </c15:layout>
                </c:ext>
                <c:ext xmlns:c16="http://schemas.microsoft.com/office/drawing/2014/chart" uri="{C3380CC4-5D6E-409C-BE32-E72D297353CC}">
                  <c16:uniqueId val="{00000007-E434-49E1-8948-AF0E033C72BD}"/>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E434-49E1-8948-AF0E033C72B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'Production (4)'!$I$28:$I$32</c:f>
              <c:strCache>
                <c:ptCount val="5"/>
                <c:pt idx="0">
                  <c:v>Texas</c:v>
                </c:pt>
                <c:pt idx="1">
                  <c:v>Georgia</c:v>
                </c:pt>
                <c:pt idx="2">
                  <c:v>New Mexico</c:v>
                </c:pt>
                <c:pt idx="3">
                  <c:v>Oklahoma</c:v>
                </c:pt>
                <c:pt idx="4">
                  <c:v>Other</c:v>
                </c:pt>
              </c:strCache>
            </c:strRef>
          </c:cat>
          <c:val>
            <c:numRef>
              <c:f>'Production (4)'!$J$28:$J$32</c:f>
              <c:numCache>
                <c:formatCode>0%</c:formatCode>
                <c:ptCount val="5"/>
                <c:pt idx="0">
                  <c:v>0.22156573116691286</c:v>
                </c:pt>
                <c:pt idx="1">
                  <c:v>0.32496307237813887</c:v>
                </c:pt>
                <c:pt idx="2">
                  <c:v>0.17725258493353027</c:v>
                </c:pt>
                <c:pt idx="3">
                  <c:v>5.9084194977843424E-2</c:v>
                </c:pt>
                <c:pt idx="4">
                  <c:v>0.43870014771048743</c:v>
                </c:pt>
              </c:numCache>
            </c:numRef>
          </c:val>
          <c:extLst>
            <c:ext xmlns:c16="http://schemas.microsoft.com/office/drawing/2014/chart" uri="{C3380CC4-5D6E-409C-BE32-E72D297353CC}">
              <c16:uniqueId val="{0000000A-E434-49E1-8948-AF0E033C72BD}"/>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Q03.  How long have you been managing this same pecan acreage? (n=110)</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'Q1-Q10'!$B$45:$B$50</c:f>
              <c:strCache>
                <c:ptCount val="6"/>
                <c:pt idx="0">
                  <c:v>Zero or less</c:v>
                </c:pt>
                <c:pt idx="1">
                  <c:v>1-10</c:v>
                </c:pt>
                <c:pt idx="2">
                  <c:v>11-20</c:v>
                </c:pt>
                <c:pt idx="3">
                  <c:v>21 - 30</c:v>
                </c:pt>
                <c:pt idx="4">
                  <c:v>31 - 40</c:v>
                </c:pt>
                <c:pt idx="5">
                  <c:v>More than 40</c:v>
                </c:pt>
              </c:strCache>
            </c:strRef>
          </c:cat>
          <c:val>
            <c:numRef>
              <c:f>'Q1-Q10'!$C$45:$C$50</c:f>
              <c:numCache>
                <c:formatCode>0%</c:formatCode>
                <c:ptCount val="6"/>
                <c:pt idx="0">
                  <c:v>0.01</c:v>
                </c:pt>
                <c:pt idx="1">
                  <c:v>0.34</c:v>
                </c:pt>
                <c:pt idx="2">
                  <c:v>0.31</c:v>
                </c:pt>
                <c:pt idx="3">
                  <c:v>0.158</c:v>
                </c:pt>
                <c:pt idx="4">
                  <c:v>0.16</c:v>
                </c:pt>
                <c:pt idx="5">
                  <c:v>2.6000000000000002E-2</c:v>
                </c:pt>
              </c:numCache>
            </c:numRef>
          </c:val>
          <c:extLst>
            <c:ext xmlns:c16="http://schemas.microsoft.com/office/drawing/2014/chart" uri="{C3380CC4-5D6E-409C-BE32-E72D297353CC}">
              <c16:uniqueId val="{00000000-A1D6-4093-A004-54D96EC6D0BB}"/>
            </c:ext>
          </c:extLst>
        </c:ser>
        <c:dLbls>
          <c:showLegendKey val="0"/>
          <c:showVal val="0"/>
          <c:showCatName val="0"/>
          <c:showSerName val="0"/>
          <c:showPercent val="0"/>
          <c:showBubbleSize val="0"/>
        </c:dLbls>
        <c:gapWidth val="267"/>
        <c:overlap val="-43"/>
        <c:axId val="1664412863"/>
        <c:axId val="1664402783"/>
      </c:barChart>
      <c:catAx>
        <c:axId val="1664412863"/>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664402783"/>
        <c:crosses val="autoZero"/>
        <c:auto val="1"/>
        <c:lblAlgn val="ctr"/>
        <c:lblOffset val="100"/>
        <c:noMultiLvlLbl val="0"/>
      </c:catAx>
      <c:valAx>
        <c:axId val="1664402783"/>
        <c:scaling>
          <c:orientation val="minMax"/>
          <c:max val="1"/>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664412863"/>
        <c:crosses val="autoZero"/>
        <c:crossBetween val="between"/>
        <c:majorUnit val="0.25"/>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dirty="0"/>
              <a:t>Purpose of your pecan orchard? (n=80)</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7.1792669937996878E-2"/>
          <c:y val="9.2510999856511469E-2"/>
          <c:w val="0.9221686697057605"/>
          <c:h val="0.8035646853330966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'Q1-Q10'!$B$97:$B$103</c:f>
              <c:strCache>
                <c:ptCount val="7"/>
                <c:pt idx="0">
                  <c:v>Primary income</c:v>
                </c:pt>
                <c:pt idx="1">
                  <c:v>Secondary income</c:v>
                </c:pt>
                <c:pt idx="2">
                  <c:v>Retirement income</c:v>
                </c:pt>
                <c:pt idx="3">
                  <c:v>Hobby</c:v>
                </c:pt>
                <c:pt idx="4">
                  <c:v>Property tax benefit</c:v>
                </c:pt>
                <c:pt idx="5">
                  <c:v>Income tax benefit</c:v>
                </c:pt>
                <c:pt idx="6">
                  <c:v>Other</c:v>
                </c:pt>
              </c:strCache>
            </c:strRef>
          </c:cat>
          <c:val>
            <c:numRef>
              <c:f>'Q1-Q10'!$C$97:$C$103</c:f>
              <c:numCache>
                <c:formatCode>0%</c:formatCode>
                <c:ptCount val="7"/>
                <c:pt idx="0">
                  <c:v>0.25</c:v>
                </c:pt>
                <c:pt idx="1">
                  <c:v>0.46</c:v>
                </c:pt>
                <c:pt idx="2">
                  <c:v>0.46</c:v>
                </c:pt>
                <c:pt idx="3">
                  <c:v>0.51</c:v>
                </c:pt>
                <c:pt idx="4">
                  <c:v>0.54</c:v>
                </c:pt>
                <c:pt idx="5">
                  <c:v>0.38</c:v>
                </c:pt>
                <c:pt idx="6">
                  <c:v>0.06</c:v>
                </c:pt>
              </c:numCache>
            </c:numRef>
          </c:val>
          <c:extLst>
            <c:ext xmlns:c16="http://schemas.microsoft.com/office/drawing/2014/chart" uri="{C3380CC4-5D6E-409C-BE32-E72D297353CC}">
              <c16:uniqueId val="{00000000-1413-4E70-9C2A-40F3E8EA71B8}"/>
            </c:ext>
          </c:extLst>
        </c:ser>
        <c:dLbls>
          <c:showLegendKey val="0"/>
          <c:showVal val="0"/>
          <c:showCatName val="0"/>
          <c:showSerName val="0"/>
          <c:showPercent val="0"/>
          <c:showBubbleSize val="0"/>
        </c:dLbls>
        <c:gapWidth val="267"/>
        <c:overlap val="-43"/>
        <c:axId val="1664412863"/>
        <c:axId val="1664402783"/>
      </c:barChart>
      <c:catAx>
        <c:axId val="1664412863"/>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mn-lt"/>
                <a:ea typeface="+mn-ea"/>
                <a:cs typeface="+mn-cs"/>
              </a:defRPr>
            </a:pPr>
            <a:endParaRPr lang="en-US"/>
          </a:p>
        </c:txPr>
        <c:crossAx val="1664402783"/>
        <c:crosses val="autoZero"/>
        <c:auto val="1"/>
        <c:lblAlgn val="ctr"/>
        <c:lblOffset val="100"/>
        <c:noMultiLvlLbl val="0"/>
      </c:catAx>
      <c:valAx>
        <c:axId val="1664402783"/>
        <c:scaling>
          <c:orientation val="minMax"/>
          <c:max val="1"/>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664412863"/>
        <c:crosses val="autoZero"/>
        <c:crossBetween val="between"/>
        <c:majorUnit val="0.25"/>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r>
              <a:rPr lang="en-US" sz="2400" baseline="0"/>
              <a:t>How your pecan operation is managed? (n=99)</a:t>
            </a:r>
          </a:p>
        </c:rich>
      </c:tx>
      <c:layout>
        <c:manualLayout>
          <c:xMode val="edge"/>
          <c:yMode val="edge"/>
          <c:x val="0.14250326329529664"/>
          <c:y val="3.3967538934790015E-2"/>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7.6406164470082957E-2"/>
          <c:y val="1.5412770791660969E-2"/>
          <c:w val="0.92092003873847317"/>
          <c:h val="0.8343903612427706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75000"/>
                        <a:lumOff val="25000"/>
                      </a:schemeClr>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'Q1-Q10'!$B$115:$B$118</c:f>
              <c:strCache>
                <c:ptCount val="4"/>
                <c:pt idx="0">
                  <c:v>Sole Proprietorship</c:v>
                </c:pt>
                <c:pt idx="1">
                  <c:v>Family Business</c:v>
                </c:pt>
                <c:pt idx="2">
                  <c:v>Partnership</c:v>
                </c:pt>
                <c:pt idx="3">
                  <c:v>Corporation or LLC</c:v>
                </c:pt>
              </c:strCache>
            </c:strRef>
          </c:cat>
          <c:val>
            <c:numRef>
              <c:f>'Q1-Q10'!$C$115:$C$118</c:f>
              <c:numCache>
                <c:formatCode>0%</c:formatCode>
                <c:ptCount val="4"/>
                <c:pt idx="0">
                  <c:v>0.62</c:v>
                </c:pt>
                <c:pt idx="1">
                  <c:v>0.27</c:v>
                </c:pt>
                <c:pt idx="2">
                  <c:v>0.04</c:v>
                </c:pt>
                <c:pt idx="3">
                  <c:v>7.0000000000000007E-2</c:v>
                </c:pt>
              </c:numCache>
            </c:numRef>
          </c:val>
          <c:extLst>
            <c:ext xmlns:c16="http://schemas.microsoft.com/office/drawing/2014/chart" uri="{C3380CC4-5D6E-409C-BE32-E72D297353CC}">
              <c16:uniqueId val="{00000000-A395-4D4A-AED5-C09C8B30C4D3}"/>
            </c:ext>
          </c:extLst>
        </c:ser>
        <c:dLbls>
          <c:showLegendKey val="0"/>
          <c:showVal val="0"/>
          <c:showCatName val="0"/>
          <c:showSerName val="0"/>
          <c:showPercent val="0"/>
          <c:showBubbleSize val="0"/>
        </c:dLbls>
        <c:gapWidth val="267"/>
        <c:overlap val="-43"/>
        <c:axId val="1664412863"/>
        <c:axId val="1664402783"/>
      </c:barChart>
      <c:catAx>
        <c:axId val="1664412863"/>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Arial" panose="020B0604020202020204" pitchFamily="34" charset="0"/>
                <a:ea typeface="+mn-ea"/>
                <a:cs typeface="+mn-cs"/>
              </a:defRPr>
            </a:pPr>
            <a:endParaRPr lang="en-US"/>
          </a:p>
        </c:txPr>
        <c:crossAx val="1664402783"/>
        <c:crosses val="autoZero"/>
        <c:auto val="1"/>
        <c:lblAlgn val="ctr"/>
        <c:lblOffset val="100"/>
        <c:noMultiLvlLbl val="0"/>
      </c:catAx>
      <c:valAx>
        <c:axId val="1664402783"/>
        <c:scaling>
          <c:orientation val="minMax"/>
          <c:max val="1"/>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664412863"/>
        <c:crosses val="autoZero"/>
        <c:crossBetween val="between"/>
        <c:majorUnit val="0.25"/>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Agree</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Sheet1!$B$1:$G$1</c:f>
              <c:strCache>
                <c:ptCount val="6"/>
                <c:pt idx="0">
                  <c:v>The overall economy was better for pecan growing in the past</c:v>
                </c:pt>
                <c:pt idx="1">
                  <c:v>The overal economy today is good for pecan growing</c:v>
                </c:pt>
                <c:pt idx="2">
                  <c:v>The pecan market was better for pecan growers in the past</c:v>
                </c:pt>
                <c:pt idx="3">
                  <c:v>The pecan market is good for maintaining the industry today</c:v>
                </c:pt>
                <c:pt idx="4">
                  <c:v>Pecan production overall was more economically successful in the past</c:v>
                </c:pt>
                <c:pt idx="5">
                  <c:v>Pecan production overall is economically successful today.</c:v>
                </c:pt>
              </c:strCache>
            </c:strRef>
          </c:cat>
          <c:val>
            <c:numRef>
              <c:f>Sheet1!$B$2:$G$2</c:f>
              <c:numCache>
                <c:formatCode>0%</c:formatCode>
                <c:ptCount val="6"/>
                <c:pt idx="0">
                  <c:v>0.61</c:v>
                </c:pt>
                <c:pt idx="1">
                  <c:v>0.14000000000000001</c:v>
                </c:pt>
                <c:pt idx="2">
                  <c:v>0.56999999999999995</c:v>
                </c:pt>
                <c:pt idx="3">
                  <c:v>0.13</c:v>
                </c:pt>
                <c:pt idx="4">
                  <c:v>0.6</c:v>
                </c:pt>
                <c:pt idx="5">
                  <c:v>0.22</c:v>
                </c:pt>
              </c:numCache>
            </c:numRef>
          </c:val>
          <c:extLst>
            <c:ext xmlns:c16="http://schemas.microsoft.com/office/drawing/2014/chart" uri="{C3380CC4-5D6E-409C-BE32-E72D297353CC}">
              <c16:uniqueId val="{00000000-6EE6-40BC-A3B5-35203EB49197}"/>
            </c:ext>
          </c:extLst>
        </c:ser>
        <c:ser>
          <c:idx val="1"/>
          <c:order val="1"/>
          <c:tx>
            <c:strRef>
              <c:f>Sheet1!$A$3</c:f>
              <c:strCache>
                <c:ptCount val="1"/>
                <c:pt idx="0">
                  <c:v>Neither</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Sheet1!$B$1:$G$1</c:f>
              <c:strCache>
                <c:ptCount val="6"/>
                <c:pt idx="0">
                  <c:v>The overall economy was better for pecan growing in the past</c:v>
                </c:pt>
                <c:pt idx="1">
                  <c:v>The overal economy today is good for pecan growing</c:v>
                </c:pt>
                <c:pt idx="2">
                  <c:v>The pecan market was better for pecan growers in the past</c:v>
                </c:pt>
                <c:pt idx="3">
                  <c:v>The pecan market is good for maintaining the industry today</c:v>
                </c:pt>
                <c:pt idx="4">
                  <c:v>Pecan production overall was more economically successful in the past</c:v>
                </c:pt>
                <c:pt idx="5">
                  <c:v>Pecan production overall is economically successful today.</c:v>
                </c:pt>
              </c:strCache>
            </c:strRef>
          </c:cat>
          <c:val>
            <c:numRef>
              <c:f>Sheet1!$B$3:$G$3</c:f>
              <c:numCache>
                <c:formatCode>0%</c:formatCode>
                <c:ptCount val="6"/>
                <c:pt idx="0">
                  <c:v>0.28000000000000003</c:v>
                </c:pt>
                <c:pt idx="1">
                  <c:v>0.36</c:v>
                </c:pt>
                <c:pt idx="2">
                  <c:v>0.33</c:v>
                </c:pt>
                <c:pt idx="3">
                  <c:v>0.44</c:v>
                </c:pt>
                <c:pt idx="4">
                  <c:v>0.33</c:v>
                </c:pt>
                <c:pt idx="5">
                  <c:v>0.36</c:v>
                </c:pt>
              </c:numCache>
            </c:numRef>
          </c:val>
          <c:extLst>
            <c:ext xmlns:c16="http://schemas.microsoft.com/office/drawing/2014/chart" uri="{C3380CC4-5D6E-409C-BE32-E72D297353CC}">
              <c16:uniqueId val="{00000001-6EE6-40BC-A3B5-35203EB49197}"/>
            </c:ext>
          </c:extLst>
        </c:ser>
        <c:ser>
          <c:idx val="2"/>
          <c:order val="2"/>
          <c:tx>
            <c:strRef>
              <c:f>Sheet1!$A$4</c:f>
              <c:strCache>
                <c:ptCount val="1"/>
                <c:pt idx="0">
                  <c:v>Disagree</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Sheet1!$B$1:$G$1</c:f>
              <c:strCache>
                <c:ptCount val="6"/>
                <c:pt idx="0">
                  <c:v>The overall economy was better for pecan growing in the past</c:v>
                </c:pt>
                <c:pt idx="1">
                  <c:v>The overal economy today is good for pecan growing</c:v>
                </c:pt>
                <c:pt idx="2">
                  <c:v>The pecan market was better for pecan growers in the past</c:v>
                </c:pt>
                <c:pt idx="3">
                  <c:v>The pecan market is good for maintaining the industry today</c:v>
                </c:pt>
                <c:pt idx="4">
                  <c:v>Pecan production overall was more economically successful in the past</c:v>
                </c:pt>
                <c:pt idx="5">
                  <c:v>Pecan production overall is economically successful today.</c:v>
                </c:pt>
              </c:strCache>
            </c:strRef>
          </c:cat>
          <c:val>
            <c:numRef>
              <c:f>Sheet1!$B$4:$G$4</c:f>
              <c:numCache>
                <c:formatCode>0%</c:formatCode>
                <c:ptCount val="6"/>
                <c:pt idx="0">
                  <c:v>0.1</c:v>
                </c:pt>
                <c:pt idx="1">
                  <c:v>0.49</c:v>
                </c:pt>
                <c:pt idx="2">
                  <c:v>0.1</c:v>
                </c:pt>
                <c:pt idx="3">
                  <c:v>0.43</c:v>
                </c:pt>
                <c:pt idx="4">
                  <c:v>0.06</c:v>
                </c:pt>
                <c:pt idx="5">
                  <c:v>0.43</c:v>
                </c:pt>
              </c:numCache>
            </c:numRef>
          </c:val>
          <c:extLst>
            <c:ext xmlns:c16="http://schemas.microsoft.com/office/drawing/2014/chart" uri="{C3380CC4-5D6E-409C-BE32-E72D297353CC}">
              <c16:uniqueId val="{00000002-6EE6-40BC-A3B5-35203EB49197}"/>
            </c:ext>
          </c:extLst>
        </c:ser>
        <c:dLbls>
          <c:dLblPos val="ctr"/>
          <c:showLegendKey val="0"/>
          <c:showVal val="1"/>
          <c:showCatName val="0"/>
          <c:showSerName val="0"/>
          <c:showPercent val="0"/>
          <c:showBubbleSize val="0"/>
        </c:dLbls>
        <c:gapWidth val="150"/>
        <c:overlap val="100"/>
        <c:axId val="558411856"/>
        <c:axId val="494832600"/>
      </c:barChart>
      <c:catAx>
        <c:axId val="55841185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1" i="0" u="none" strike="noStrike" kern="1200" cap="none" baseline="0">
                <a:solidFill>
                  <a:schemeClr val="accent1">
                    <a:lumMod val="50000"/>
                  </a:schemeClr>
                </a:solidFill>
                <a:latin typeface="Arial" panose="020B0604020202020204" pitchFamily="34" charset="0"/>
                <a:ea typeface="+mn-ea"/>
                <a:cs typeface="+mn-cs"/>
              </a:defRPr>
            </a:pPr>
            <a:endParaRPr lang="en-US"/>
          </a:p>
        </c:txPr>
        <c:crossAx val="494832600"/>
        <c:crosses val="autoZero"/>
        <c:auto val="1"/>
        <c:lblAlgn val="ctr"/>
        <c:lblOffset val="100"/>
        <c:noMultiLvlLbl val="0"/>
      </c:catAx>
      <c:valAx>
        <c:axId val="494832600"/>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55841185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Sheet1!$O$5</c:f>
              <c:strCache>
                <c:ptCount val="1"/>
                <c:pt idx="0">
                  <c:v>Agree</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Sheet1!$P$4:$Q$4</c:f>
              <c:strCache>
                <c:ptCount val="2"/>
                <c:pt idx="0">
                  <c:v>My pecan tree level of productivity is good today</c:v>
                </c:pt>
                <c:pt idx="1">
                  <c:v>My pecan tree level of productivity was better in the past than today</c:v>
                </c:pt>
              </c:strCache>
            </c:strRef>
          </c:cat>
          <c:val>
            <c:numRef>
              <c:f>Sheet1!$P$5:$Q$5</c:f>
              <c:numCache>
                <c:formatCode>0%</c:formatCode>
                <c:ptCount val="2"/>
                <c:pt idx="0">
                  <c:v>0.51</c:v>
                </c:pt>
                <c:pt idx="1">
                  <c:v>0.36</c:v>
                </c:pt>
              </c:numCache>
            </c:numRef>
          </c:val>
          <c:extLst>
            <c:ext xmlns:c16="http://schemas.microsoft.com/office/drawing/2014/chart" uri="{C3380CC4-5D6E-409C-BE32-E72D297353CC}">
              <c16:uniqueId val="{00000000-16AF-433E-BCD7-BCBC03867A99}"/>
            </c:ext>
          </c:extLst>
        </c:ser>
        <c:ser>
          <c:idx val="1"/>
          <c:order val="1"/>
          <c:tx>
            <c:strRef>
              <c:f>Sheet1!$O$6</c:f>
              <c:strCache>
                <c:ptCount val="1"/>
                <c:pt idx="0">
                  <c:v>Neither</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Sheet1!$P$4:$Q$4</c:f>
              <c:strCache>
                <c:ptCount val="2"/>
                <c:pt idx="0">
                  <c:v>My pecan tree level of productivity is good today</c:v>
                </c:pt>
                <c:pt idx="1">
                  <c:v>My pecan tree level of productivity was better in the past than today</c:v>
                </c:pt>
              </c:strCache>
            </c:strRef>
          </c:cat>
          <c:val>
            <c:numRef>
              <c:f>Sheet1!$P$6:$Q$6</c:f>
              <c:numCache>
                <c:formatCode>0%</c:formatCode>
                <c:ptCount val="2"/>
                <c:pt idx="0">
                  <c:v>0.19</c:v>
                </c:pt>
                <c:pt idx="1">
                  <c:v>0.28000000000000003</c:v>
                </c:pt>
              </c:numCache>
            </c:numRef>
          </c:val>
          <c:extLst>
            <c:ext xmlns:c16="http://schemas.microsoft.com/office/drawing/2014/chart" uri="{C3380CC4-5D6E-409C-BE32-E72D297353CC}">
              <c16:uniqueId val="{00000001-16AF-433E-BCD7-BCBC03867A99}"/>
            </c:ext>
          </c:extLst>
        </c:ser>
        <c:ser>
          <c:idx val="2"/>
          <c:order val="2"/>
          <c:tx>
            <c:strRef>
              <c:f>Sheet1!$O$7</c:f>
              <c:strCache>
                <c:ptCount val="1"/>
                <c:pt idx="0">
                  <c:v>Disagree</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Sheet1!$P$4:$Q$4</c:f>
              <c:strCache>
                <c:ptCount val="2"/>
                <c:pt idx="0">
                  <c:v>My pecan tree level of productivity is good today</c:v>
                </c:pt>
                <c:pt idx="1">
                  <c:v>My pecan tree level of productivity was better in the past than today</c:v>
                </c:pt>
              </c:strCache>
            </c:strRef>
          </c:cat>
          <c:val>
            <c:numRef>
              <c:f>Sheet1!$P$7:$Q$7</c:f>
              <c:numCache>
                <c:formatCode>0%</c:formatCode>
                <c:ptCount val="2"/>
                <c:pt idx="0">
                  <c:v>0.3</c:v>
                </c:pt>
                <c:pt idx="1">
                  <c:v>0.37</c:v>
                </c:pt>
              </c:numCache>
            </c:numRef>
          </c:val>
          <c:extLst>
            <c:ext xmlns:c16="http://schemas.microsoft.com/office/drawing/2014/chart" uri="{C3380CC4-5D6E-409C-BE32-E72D297353CC}">
              <c16:uniqueId val="{00000002-16AF-433E-BCD7-BCBC03867A99}"/>
            </c:ext>
          </c:extLst>
        </c:ser>
        <c:dLbls>
          <c:dLblPos val="ctr"/>
          <c:showLegendKey val="0"/>
          <c:showVal val="1"/>
          <c:showCatName val="0"/>
          <c:showSerName val="0"/>
          <c:showPercent val="0"/>
          <c:showBubbleSize val="0"/>
        </c:dLbls>
        <c:gapWidth val="150"/>
        <c:overlap val="100"/>
        <c:axId val="850703128"/>
        <c:axId val="850701328"/>
      </c:barChart>
      <c:catAx>
        <c:axId val="850703128"/>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700" b="1" i="0" u="none" strike="noStrike" kern="1200" cap="none" baseline="0">
                <a:solidFill>
                  <a:schemeClr val="accent1">
                    <a:lumMod val="50000"/>
                  </a:schemeClr>
                </a:solidFill>
                <a:latin typeface="Arial" panose="020B0604020202020204" pitchFamily="34" charset="0"/>
                <a:ea typeface="+mn-ea"/>
                <a:cs typeface="+mn-cs"/>
              </a:defRPr>
            </a:pPr>
            <a:endParaRPr lang="en-US"/>
          </a:p>
        </c:txPr>
        <c:crossAx val="850701328"/>
        <c:crosses val="autoZero"/>
        <c:auto val="1"/>
        <c:lblAlgn val="ctr"/>
        <c:lblOffset val="100"/>
        <c:noMultiLvlLbl val="0"/>
      </c:catAx>
      <c:valAx>
        <c:axId val="850701328"/>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85070312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Sheet2!$A$3</c:f>
              <c:strCache>
                <c:ptCount val="1"/>
                <c:pt idx="0">
                  <c:v>Agree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Sheet2!$B$2:$D$2</c:f>
              <c:strCache>
                <c:ptCount val="3"/>
                <c:pt idx="0">
                  <c:v>Obtaining additional land/soil is not an option or unaffordable</c:v>
                </c:pt>
                <c:pt idx="1">
                  <c:v>I would like to have more land or land with better soil</c:v>
                </c:pt>
                <c:pt idx="2">
                  <c:v>I have adequate to good soil to produce good quality pecans</c:v>
                </c:pt>
              </c:strCache>
            </c:strRef>
          </c:cat>
          <c:val>
            <c:numRef>
              <c:f>Sheet2!$B$3:$D$3</c:f>
              <c:numCache>
                <c:formatCode>0%</c:formatCode>
                <c:ptCount val="3"/>
                <c:pt idx="0">
                  <c:v>0.75</c:v>
                </c:pt>
                <c:pt idx="1">
                  <c:v>0.37</c:v>
                </c:pt>
                <c:pt idx="2">
                  <c:v>0.76</c:v>
                </c:pt>
              </c:numCache>
            </c:numRef>
          </c:val>
          <c:extLst>
            <c:ext xmlns:c16="http://schemas.microsoft.com/office/drawing/2014/chart" uri="{C3380CC4-5D6E-409C-BE32-E72D297353CC}">
              <c16:uniqueId val="{00000000-72CB-430D-B2E0-A4F735DDE50C}"/>
            </c:ext>
          </c:extLst>
        </c:ser>
        <c:ser>
          <c:idx val="1"/>
          <c:order val="1"/>
          <c:tx>
            <c:strRef>
              <c:f>Sheet2!$A$4</c:f>
              <c:strCache>
                <c:ptCount val="1"/>
                <c:pt idx="0">
                  <c:v>Neither</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Sheet2!$B$2:$D$2</c:f>
              <c:strCache>
                <c:ptCount val="3"/>
                <c:pt idx="0">
                  <c:v>Obtaining additional land/soil is not an option or unaffordable</c:v>
                </c:pt>
                <c:pt idx="1">
                  <c:v>I would like to have more land or land with better soil</c:v>
                </c:pt>
                <c:pt idx="2">
                  <c:v>I have adequate to good soil to produce good quality pecans</c:v>
                </c:pt>
              </c:strCache>
            </c:strRef>
          </c:cat>
          <c:val>
            <c:numRef>
              <c:f>Sheet2!$B$4:$D$4</c:f>
              <c:numCache>
                <c:formatCode>0%</c:formatCode>
                <c:ptCount val="3"/>
                <c:pt idx="0">
                  <c:v>0.17</c:v>
                </c:pt>
                <c:pt idx="1">
                  <c:v>0.31</c:v>
                </c:pt>
                <c:pt idx="2">
                  <c:v>0.15</c:v>
                </c:pt>
              </c:numCache>
            </c:numRef>
          </c:val>
          <c:extLst>
            <c:ext xmlns:c16="http://schemas.microsoft.com/office/drawing/2014/chart" uri="{C3380CC4-5D6E-409C-BE32-E72D297353CC}">
              <c16:uniqueId val="{00000001-72CB-430D-B2E0-A4F735DDE50C}"/>
            </c:ext>
          </c:extLst>
        </c:ser>
        <c:ser>
          <c:idx val="2"/>
          <c:order val="2"/>
          <c:tx>
            <c:strRef>
              <c:f>Sheet2!$A$5</c:f>
              <c:strCache>
                <c:ptCount val="1"/>
                <c:pt idx="0">
                  <c:v>Disagree</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Sheet2!$B$2:$D$2</c:f>
              <c:strCache>
                <c:ptCount val="3"/>
                <c:pt idx="0">
                  <c:v>Obtaining additional land/soil is not an option or unaffordable</c:v>
                </c:pt>
                <c:pt idx="1">
                  <c:v>I would like to have more land or land with better soil</c:v>
                </c:pt>
                <c:pt idx="2">
                  <c:v>I have adequate to good soil to produce good quality pecans</c:v>
                </c:pt>
              </c:strCache>
            </c:strRef>
          </c:cat>
          <c:val>
            <c:numRef>
              <c:f>Sheet2!$B$5:$D$5</c:f>
              <c:numCache>
                <c:formatCode>0%</c:formatCode>
                <c:ptCount val="3"/>
                <c:pt idx="0">
                  <c:v>0.08</c:v>
                </c:pt>
                <c:pt idx="1">
                  <c:v>0.32</c:v>
                </c:pt>
                <c:pt idx="2">
                  <c:v>0.09</c:v>
                </c:pt>
              </c:numCache>
            </c:numRef>
          </c:val>
          <c:extLst>
            <c:ext xmlns:c16="http://schemas.microsoft.com/office/drawing/2014/chart" uri="{C3380CC4-5D6E-409C-BE32-E72D297353CC}">
              <c16:uniqueId val="{00000002-72CB-430D-B2E0-A4F735DDE50C}"/>
            </c:ext>
          </c:extLst>
        </c:ser>
        <c:dLbls>
          <c:dLblPos val="ctr"/>
          <c:showLegendKey val="0"/>
          <c:showVal val="1"/>
          <c:showCatName val="0"/>
          <c:showSerName val="0"/>
          <c:showPercent val="0"/>
          <c:showBubbleSize val="0"/>
        </c:dLbls>
        <c:gapWidth val="150"/>
        <c:overlap val="100"/>
        <c:axId val="871509872"/>
        <c:axId val="871468112"/>
      </c:barChart>
      <c:catAx>
        <c:axId val="87150987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1" i="0" u="none" strike="noStrike" kern="1200" cap="all" baseline="0">
                <a:solidFill>
                  <a:schemeClr val="dk1">
                    <a:lumMod val="75000"/>
                    <a:lumOff val="25000"/>
                  </a:schemeClr>
                </a:solidFill>
                <a:latin typeface="Arial" panose="020B0604020202020204" pitchFamily="34" charset="0"/>
                <a:ea typeface="+mn-ea"/>
                <a:cs typeface="+mn-cs"/>
              </a:defRPr>
            </a:pPr>
            <a:endParaRPr lang="en-US"/>
          </a:p>
        </c:txPr>
        <c:crossAx val="871468112"/>
        <c:crosses val="autoZero"/>
        <c:auto val="1"/>
        <c:lblAlgn val="ctr"/>
        <c:lblOffset val="100"/>
        <c:noMultiLvlLbl val="0"/>
      </c:catAx>
      <c:valAx>
        <c:axId val="871468112"/>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87150987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185098131390292"/>
          <c:y val="2.8132992327365727E-2"/>
          <c:w val="0.48142690544852962"/>
          <c:h val="0.82844452947217917"/>
        </c:manualLayout>
      </c:layout>
      <c:barChart>
        <c:barDir val="bar"/>
        <c:grouping val="stacked"/>
        <c:varyColors val="0"/>
        <c:ser>
          <c:idx val="0"/>
          <c:order val="0"/>
          <c:tx>
            <c:strRef>
              <c:f>Sheet2!$A$3</c:f>
              <c:strCache>
                <c:ptCount val="1"/>
                <c:pt idx="0">
                  <c:v>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Sheet2!$B$2:$D$2</c:f>
              <c:strCache>
                <c:ptCount val="3"/>
                <c:pt idx="0">
                  <c:v>Obtaining additional wateris not an option or unaffordable</c:v>
                </c:pt>
                <c:pt idx="1">
                  <c:v>I would like to have more water or better quality water</c:v>
                </c:pt>
                <c:pt idx="2">
                  <c:v>I have adequate water allowing me to produce good quality pecans</c:v>
                </c:pt>
              </c:strCache>
            </c:strRef>
          </c:cat>
          <c:val>
            <c:numRef>
              <c:f>Sheet2!$B$3:$D$3</c:f>
              <c:numCache>
                <c:formatCode>0%</c:formatCode>
                <c:ptCount val="3"/>
                <c:pt idx="0">
                  <c:v>0.75</c:v>
                </c:pt>
                <c:pt idx="1">
                  <c:v>0.37</c:v>
                </c:pt>
                <c:pt idx="2">
                  <c:v>0.76</c:v>
                </c:pt>
              </c:numCache>
            </c:numRef>
          </c:val>
          <c:extLst>
            <c:ext xmlns:c16="http://schemas.microsoft.com/office/drawing/2014/chart" uri="{C3380CC4-5D6E-409C-BE32-E72D297353CC}">
              <c16:uniqueId val="{00000000-BA93-4339-B741-AD1279D97DBB}"/>
            </c:ext>
          </c:extLst>
        </c:ser>
        <c:ser>
          <c:idx val="1"/>
          <c:order val="1"/>
          <c:tx>
            <c:strRef>
              <c:f>Sheet2!$A$4</c:f>
              <c:strCache>
                <c:ptCount val="1"/>
                <c:pt idx="0">
                  <c:v>Neither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Sheet2!$B$2:$D$2</c:f>
              <c:strCache>
                <c:ptCount val="3"/>
                <c:pt idx="0">
                  <c:v>Obtaining additional wateris not an option or unaffordable</c:v>
                </c:pt>
                <c:pt idx="1">
                  <c:v>I would like to have more water or better quality water</c:v>
                </c:pt>
                <c:pt idx="2">
                  <c:v>I have adequate water allowing me to produce good quality pecans</c:v>
                </c:pt>
              </c:strCache>
            </c:strRef>
          </c:cat>
          <c:val>
            <c:numRef>
              <c:f>Sheet2!$B$4:$D$4</c:f>
              <c:numCache>
                <c:formatCode>0%</c:formatCode>
                <c:ptCount val="3"/>
                <c:pt idx="0">
                  <c:v>0.17</c:v>
                </c:pt>
                <c:pt idx="1">
                  <c:v>0.31</c:v>
                </c:pt>
                <c:pt idx="2">
                  <c:v>0.15</c:v>
                </c:pt>
              </c:numCache>
            </c:numRef>
          </c:val>
          <c:extLst>
            <c:ext xmlns:c16="http://schemas.microsoft.com/office/drawing/2014/chart" uri="{C3380CC4-5D6E-409C-BE32-E72D297353CC}">
              <c16:uniqueId val="{00000001-BA93-4339-B741-AD1279D97DBB}"/>
            </c:ext>
          </c:extLst>
        </c:ser>
        <c:ser>
          <c:idx val="2"/>
          <c:order val="2"/>
          <c:tx>
            <c:strRef>
              <c:f>Sheet2!$A$5</c:f>
              <c:strCache>
                <c:ptCount val="1"/>
                <c:pt idx="0">
                  <c:v>Disagree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Sheet2!$B$2:$D$2</c:f>
              <c:strCache>
                <c:ptCount val="3"/>
                <c:pt idx="0">
                  <c:v>Obtaining additional wateris not an option or unaffordable</c:v>
                </c:pt>
                <c:pt idx="1">
                  <c:v>I would like to have more water or better quality water</c:v>
                </c:pt>
                <c:pt idx="2">
                  <c:v>I have adequate water allowing me to produce good quality pecans</c:v>
                </c:pt>
              </c:strCache>
            </c:strRef>
          </c:cat>
          <c:val>
            <c:numRef>
              <c:f>Sheet2!$B$5:$D$5</c:f>
              <c:numCache>
                <c:formatCode>0%</c:formatCode>
                <c:ptCount val="3"/>
                <c:pt idx="0">
                  <c:v>0.08</c:v>
                </c:pt>
                <c:pt idx="1">
                  <c:v>0.32</c:v>
                </c:pt>
                <c:pt idx="2">
                  <c:v>0.09</c:v>
                </c:pt>
              </c:numCache>
            </c:numRef>
          </c:val>
          <c:extLst>
            <c:ext xmlns:c16="http://schemas.microsoft.com/office/drawing/2014/chart" uri="{C3380CC4-5D6E-409C-BE32-E72D297353CC}">
              <c16:uniqueId val="{00000002-BA93-4339-B741-AD1279D97DBB}"/>
            </c:ext>
          </c:extLst>
        </c:ser>
        <c:dLbls>
          <c:showLegendKey val="0"/>
          <c:showVal val="0"/>
          <c:showCatName val="0"/>
          <c:showSerName val="0"/>
          <c:showPercent val="0"/>
          <c:showBubbleSize val="0"/>
        </c:dLbls>
        <c:gapWidth val="150"/>
        <c:overlap val="100"/>
        <c:axId val="871509872"/>
        <c:axId val="871468112"/>
      </c:barChart>
      <c:catAx>
        <c:axId val="87150987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Arial" panose="020B0604020202020204" pitchFamily="34" charset="0"/>
                <a:ea typeface="+mn-ea"/>
                <a:cs typeface="+mn-cs"/>
              </a:defRPr>
            </a:pPr>
            <a:endParaRPr lang="en-US"/>
          </a:p>
        </c:txPr>
        <c:crossAx val="871468112"/>
        <c:crosses val="autoZero"/>
        <c:auto val="1"/>
        <c:lblAlgn val="ctr"/>
        <c:lblOffset val="100"/>
        <c:noMultiLvlLbl val="0"/>
      </c:catAx>
      <c:valAx>
        <c:axId val="871468112"/>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87150987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022A2D-42FA-4553-8772-8DAE87B769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FDD895D-FAE0-4BCC-A867-FF4B70D9BF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68A188-91E3-4091-B70E-E1E6D807C522}" type="datetimeFigureOut">
              <a:rPr lang="en-US" smtClean="0"/>
              <a:t>7/21/2025</a:t>
            </a:fld>
            <a:endParaRPr lang="en-US" dirty="0"/>
          </a:p>
        </p:txBody>
      </p:sp>
      <p:sp>
        <p:nvSpPr>
          <p:cNvPr id="4" name="Footer Placeholder 3">
            <a:extLst>
              <a:ext uri="{FF2B5EF4-FFF2-40B4-BE49-F238E27FC236}">
                <a16:creationId xmlns:a16="http://schemas.microsoft.com/office/drawing/2014/main" id="{4C4706EC-595E-4FD0-9EC4-968864CC93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699D8E-A980-43D3-BFB9-0812FFA36A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4EE72E-E5A5-44ED-A736-DB8D8EE9B4C6}" type="slidenum">
              <a:rPr lang="en-US" smtClean="0"/>
              <a:t>‹#›</a:t>
            </a:fld>
            <a:endParaRPr lang="en-US" dirty="0"/>
          </a:p>
        </p:txBody>
      </p:sp>
    </p:spTree>
    <p:extLst>
      <p:ext uri="{BB962C8B-B14F-4D97-AF65-F5344CB8AC3E}">
        <p14:creationId xmlns:p14="http://schemas.microsoft.com/office/powerpoint/2010/main" val="3946174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02412-B176-4E06-823F-C66FEB3E21FB}" type="datetimeFigureOut">
              <a:rPr lang="en-US" smtClean="0"/>
              <a:t>7/21/2025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42FC2-A162-47B3-989B-571A62414964}" type="slidenum">
              <a:rPr lang="en-US" smtClean="0"/>
              <a:t>‹#›</a:t>
            </a:fld>
            <a:endParaRPr lang="en-US" dirty="0"/>
          </a:p>
        </p:txBody>
      </p:sp>
    </p:spTree>
    <p:extLst>
      <p:ext uri="{BB962C8B-B14F-4D97-AF65-F5344CB8AC3E}">
        <p14:creationId xmlns:p14="http://schemas.microsoft.com/office/powerpoint/2010/main" val="3891327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a:t>
            </a:fld>
            <a:endParaRPr lang="en-US" dirty="0"/>
          </a:p>
        </p:txBody>
      </p:sp>
    </p:spTree>
    <p:extLst>
      <p:ext uri="{BB962C8B-B14F-4D97-AF65-F5344CB8AC3E}">
        <p14:creationId xmlns:p14="http://schemas.microsoft.com/office/powerpoint/2010/main" val="363090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a:t>
            </a:fld>
            <a:endParaRPr lang="en-US" dirty="0"/>
          </a:p>
        </p:txBody>
      </p:sp>
    </p:spTree>
    <p:extLst>
      <p:ext uri="{BB962C8B-B14F-4D97-AF65-F5344CB8AC3E}">
        <p14:creationId xmlns:p14="http://schemas.microsoft.com/office/powerpoint/2010/main" val="1237667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a:t>
            </a:fld>
            <a:endParaRPr lang="en-US" dirty="0"/>
          </a:p>
        </p:txBody>
      </p:sp>
    </p:spTree>
    <p:extLst>
      <p:ext uri="{BB962C8B-B14F-4D97-AF65-F5344CB8AC3E}">
        <p14:creationId xmlns:p14="http://schemas.microsoft.com/office/powerpoint/2010/main" val="418880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4</a:t>
            </a:fld>
            <a:endParaRPr lang="en-US" dirty="0"/>
          </a:p>
        </p:txBody>
      </p:sp>
    </p:spTree>
    <p:extLst>
      <p:ext uri="{BB962C8B-B14F-4D97-AF65-F5344CB8AC3E}">
        <p14:creationId xmlns:p14="http://schemas.microsoft.com/office/powerpoint/2010/main" val="4230468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5</a:t>
            </a:fld>
            <a:endParaRPr lang="en-US" dirty="0"/>
          </a:p>
        </p:txBody>
      </p:sp>
    </p:spTree>
    <p:extLst>
      <p:ext uri="{BB962C8B-B14F-4D97-AF65-F5344CB8AC3E}">
        <p14:creationId xmlns:p14="http://schemas.microsoft.com/office/powerpoint/2010/main" val="1171570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28</a:t>
            </a:fld>
            <a:endParaRPr lang="en-US" dirty="0"/>
          </a:p>
        </p:txBody>
      </p:sp>
    </p:spTree>
    <p:extLst>
      <p:ext uri="{BB962C8B-B14F-4D97-AF65-F5344CB8AC3E}">
        <p14:creationId xmlns:p14="http://schemas.microsoft.com/office/powerpoint/2010/main" val="524091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6276193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86357117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41071377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hasCustomPrompt="1"/>
          </p:nvPr>
        </p:nvSpPr>
        <p:spPr>
          <a:xfrm>
            <a:off x="2197100" y="1079500"/>
            <a:ext cx="7797799" cy="2543594"/>
          </a:xfrm>
        </p:spPr>
        <p:txBody>
          <a:bodyPr anchor="b">
            <a:normAutofit/>
          </a:bodyPr>
          <a:lstStyle>
            <a:lvl1pPr algn="ctr">
              <a:defRPr sz="2800"/>
            </a:lvl1pPr>
          </a:lstStyle>
          <a:p>
            <a:r>
              <a:rPr lang="en-US" dirty="0"/>
              <a:t>Click to add title</a:t>
            </a:r>
          </a:p>
        </p:txBody>
      </p:sp>
      <p:grpSp>
        <p:nvGrpSpPr>
          <p:cNvPr id="7" name="Group 6">
            <a:extLst>
              <a:ext uri="{FF2B5EF4-FFF2-40B4-BE49-F238E27FC236}">
                <a16:creationId xmlns:a16="http://schemas.microsoft.com/office/drawing/2014/main" id="{A8224D70-2CA9-3DC4-F002-EC470A48EB82}"/>
              </a:ext>
              <a:ext uri="{C183D7F6-B498-43B3-948B-1728B52AA6E4}">
                <adec:decorative xmlns:adec="http://schemas.microsoft.com/office/drawing/2017/decorative" val="1"/>
              </a:ext>
            </a:extLst>
          </p:cNvPr>
          <p:cNvGrpSpPr/>
          <p:nvPr userDrawn="1"/>
        </p:nvGrpSpPr>
        <p:grpSpPr>
          <a:xfrm>
            <a:off x="9728046" y="4869342"/>
            <a:ext cx="1623711" cy="630920"/>
            <a:chOff x="9588346" y="4824892"/>
            <a:chExt cx="1623711" cy="630920"/>
          </a:xfrm>
        </p:grpSpPr>
        <p:sp>
          <p:nvSpPr>
            <p:cNvPr id="8" name="Freeform: Shape 15">
              <a:extLst>
                <a:ext uri="{FF2B5EF4-FFF2-40B4-BE49-F238E27FC236}">
                  <a16:creationId xmlns:a16="http://schemas.microsoft.com/office/drawing/2014/main" id="{C0B1F33F-4201-2B4E-E8EC-1D07263083EB}"/>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ED5B178-0506-30BE-93BB-73C02006B988}"/>
                </a:ext>
              </a:extLst>
            </p:cNvPr>
            <p:cNvGrpSpPr/>
            <p:nvPr/>
          </p:nvGrpSpPr>
          <p:grpSpPr>
            <a:xfrm rot="2700000" flipH="1">
              <a:off x="10112436" y="4359902"/>
              <a:ext cx="571820" cy="1620000"/>
              <a:chOff x="8482785" y="4330454"/>
              <a:chExt cx="571820" cy="1620000"/>
            </a:xfrm>
          </p:grpSpPr>
          <p:sp>
            <p:nvSpPr>
              <p:cNvPr id="10" name="Freeform: Shape 17">
                <a:extLst>
                  <a:ext uri="{FF2B5EF4-FFF2-40B4-BE49-F238E27FC236}">
                    <a16:creationId xmlns:a16="http://schemas.microsoft.com/office/drawing/2014/main" id="{B3F854F0-E9B7-2C32-CA3C-FA9719440768}"/>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Connector 10">
                <a:extLst>
                  <a:ext uri="{FF2B5EF4-FFF2-40B4-BE49-F238E27FC236}">
                    <a16:creationId xmlns:a16="http://schemas.microsoft.com/office/drawing/2014/main" id="{E8224CDA-DD93-0DF6-7DD9-8328D1606037}"/>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 name="Straight Connector 11">
            <a:extLst>
              <a:ext uri="{FF2B5EF4-FFF2-40B4-BE49-F238E27FC236}">
                <a16:creationId xmlns:a16="http://schemas.microsoft.com/office/drawing/2014/main" id="{A3FA5F65-B2C5-BB65-83E3-F195EEE49001}"/>
              </a:ext>
              <a:ext uri="{C183D7F6-B498-43B3-948B-1728B52AA6E4}">
                <adec:decorative xmlns:adec="http://schemas.microsoft.com/office/drawing/2017/decorative" val="1"/>
              </a:ext>
            </a:extLst>
          </p:cNvPr>
          <p:cNvCxnSpPr>
            <a:cxnSpLocks/>
          </p:cNvCxnSpPr>
          <p:nvPr userDrawn="1"/>
        </p:nvCxnSpPr>
        <p:spPr>
          <a:xfrm>
            <a:off x="5826000" y="4099086"/>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725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C1D561-971B-43DB-A5A7-63A887A0CA6B}"/>
              </a:ext>
            </a:extLst>
          </p:cNvPr>
          <p:cNvSpPr>
            <a:spLocks noGrp="1"/>
          </p:cNvSpPr>
          <p:nvPr>
            <p:ph type="title" hasCustomPrompt="1"/>
          </p:nvPr>
        </p:nvSpPr>
        <p:spPr>
          <a:xfrm>
            <a:off x="565150" y="548640"/>
            <a:ext cx="5486400" cy="1371600"/>
          </a:xfrm>
        </p:spPr>
        <p:txBody>
          <a:bodyPr anchor="b" anchorCtr="0">
            <a:noAutofit/>
          </a:bodyPr>
          <a:lstStyle>
            <a:lvl1pPr algn="ctr">
              <a:defRPr/>
            </a:lvl1pPr>
          </a:lstStyle>
          <a:p>
            <a:pPr algn="ctr"/>
            <a:r>
              <a:rPr lang="en-US" dirty="0"/>
              <a:t>Click to add title</a:t>
            </a:r>
          </a:p>
        </p:txBody>
      </p:sp>
      <p:cxnSp>
        <p:nvCxnSpPr>
          <p:cNvPr id="9" name="Straight Connector 8">
            <a:extLst>
              <a:ext uri="{FF2B5EF4-FFF2-40B4-BE49-F238E27FC236}">
                <a16:creationId xmlns:a16="http://schemas.microsoft.com/office/drawing/2014/main" id="{8CACFD68-412E-48B4-B9EB-FEDC20A81354}"/>
              </a:ext>
              <a:ext uri="{C183D7F6-B498-43B3-948B-1728B52AA6E4}">
                <adec:decorative xmlns:adec="http://schemas.microsoft.com/office/drawing/2017/decorative" val="1"/>
              </a:ext>
            </a:extLst>
          </p:cNvPr>
          <p:cNvCxnSpPr>
            <a:cxnSpLocks/>
          </p:cNvCxnSpPr>
          <p:nvPr userDrawn="1"/>
        </p:nvCxnSpPr>
        <p:spPr>
          <a:xfrm>
            <a:off x="3023391"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F0731E0-58E0-4382-ADA7-A9C6DE2E7E36}"/>
              </a:ext>
            </a:extLst>
          </p:cNvPr>
          <p:cNvSpPr>
            <a:spLocks noGrp="1"/>
          </p:cNvSpPr>
          <p:nvPr>
            <p:ph idx="1" hasCustomPrompt="1"/>
          </p:nvPr>
        </p:nvSpPr>
        <p:spPr>
          <a:xfrm>
            <a:off x="565149" y="2759076"/>
            <a:ext cx="5486399" cy="3009899"/>
          </a:xfrm>
        </p:spPr>
        <p:txBody>
          <a:bodyPr>
            <a:noAutofit/>
          </a:bodyPr>
          <a:lstStyle>
            <a:lvl1pPr>
              <a:lnSpc>
                <a:spcPct val="100000"/>
              </a:lnSpc>
              <a:spcBef>
                <a:spcPts val="1000"/>
              </a:spcBef>
              <a:defRPr sz="1800"/>
            </a:lvl1pPr>
            <a:lvl2pPr>
              <a:lnSpc>
                <a:spcPct val="100000"/>
              </a:lnSpc>
              <a:spcBef>
                <a:spcPts val="1000"/>
              </a:spcBef>
              <a:defRPr sz="1800"/>
            </a:lvl2pPr>
            <a:lvl3pPr>
              <a:lnSpc>
                <a:spcPct val="100000"/>
              </a:lnSpc>
              <a:spcBef>
                <a:spcPts val="1000"/>
              </a:spcBef>
              <a:defRPr sz="1600"/>
            </a:lvl3pPr>
            <a:lvl4pPr>
              <a:lnSpc>
                <a:spcPct val="100000"/>
              </a:lnSpc>
              <a:spcBef>
                <a:spcPts val="1000"/>
              </a:spcBef>
              <a:defRPr sz="1800"/>
            </a:lvl4pPr>
            <a:lvl5pPr>
              <a:lnSpc>
                <a:spcPct val="100000"/>
              </a:lnSpc>
              <a:spcBef>
                <a:spcPts val="1000"/>
              </a:spcBef>
              <a:defRPr sz="1800"/>
            </a:lvl5pPr>
            <a:lvl6pPr>
              <a:lnSpc>
                <a:spcPct val="100000"/>
              </a:lnSpc>
              <a:spcBef>
                <a:spcPts val="1000"/>
              </a:spcBef>
              <a:buClr>
                <a:schemeClr val="accent5"/>
              </a:buClr>
              <a:defRPr sz="1600"/>
            </a:lvl6pPr>
            <a:lvl7pPr>
              <a:buClr>
                <a:schemeClr val="accent5"/>
              </a:buClr>
              <a:defRPr/>
            </a:lvl7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a:p>
            <a:pPr lvl="2"/>
            <a:endParaRPr lang="en-US" dirty="0"/>
          </a:p>
        </p:txBody>
      </p:sp>
      <p:sp>
        <p:nvSpPr>
          <p:cNvPr id="11" name="Date Placeholder 3">
            <a:extLst>
              <a:ext uri="{FF2B5EF4-FFF2-40B4-BE49-F238E27FC236}">
                <a16:creationId xmlns:a16="http://schemas.microsoft.com/office/drawing/2014/main" id="{23D67752-1F0B-4C84-BBA7-A57E2793D918}"/>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12" name="Rectangle 11">
            <a:extLst>
              <a:ext uri="{FF2B5EF4-FFF2-40B4-BE49-F238E27FC236}">
                <a16:creationId xmlns:a16="http://schemas.microsoft.com/office/drawing/2014/main" id="{FA4033A0-8E66-4ABA-9E27-744642AA948F}"/>
              </a:ext>
              <a:ext uri="{C183D7F6-B498-43B3-948B-1728B52AA6E4}">
                <adec:decorative xmlns:adec="http://schemas.microsoft.com/office/drawing/2017/decorative" val="1"/>
              </a:ext>
            </a:extLst>
          </p:cNvPr>
          <p:cNvSpPr/>
          <p:nvPr userDrawn="1"/>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alpha val="20000"/>
                </a:prstClr>
              </a:solidFill>
              <a:effectLst/>
              <a:uLnTx/>
              <a:uFillTx/>
              <a:latin typeface="Avenir Next LT Pro Light"/>
              <a:ea typeface="+mn-ea"/>
              <a:cs typeface="+mn-cs"/>
            </a:endParaRPr>
          </a:p>
        </p:txBody>
      </p:sp>
      <p:sp>
        <p:nvSpPr>
          <p:cNvPr id="15" name="Footer Placeholder 4">
            <a:extLst>
              <a:ext uri="{FF2B5EF4-FFF2-40B4-BE49-F238E27FC236}">
                <a16:creationId xmlns:a16="http://schemas.microsoft.com/office/drawing/2014/main" id="{E8E05746-2784-43CF-84F7-0175BD650240}"/>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16" name="Slide Number Placeholder 5">
            <a:extLst>
              <a:ext uri="{FF2B5EF4-FFF2-40B4-BE49-F238E27FC236}">
                <a16:creationId xmlns:a16="http://schemas.microsoft.com/office/drawing/2014/main" id="{BB851CC3-3ED8-49E8-B8AC-6D79B036F307}"/>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grpSp>
        <p:nvGrpSpPr>
          <p:cNvPr id="2" name="Group 1">
            <a:extLst>
              <a:ext uri="{FF2B5EF4-FFF2-40B4-BE49-F238E27FC236}">
                <a16:creationId xmlns:a16="http://schemas.microsoft.com/office/drawing/2014/main" id="{F6F0BC49-315A-CF7A-E741-A8688AF53E66}"/>
              </a:ext>
            </a:extLst>
          </p:cNvPr>
          <p:cNvGrpSpPr/>
          <p:nvPr userDrawn="1"/>
        </p:nvGrpSpPr>
        <p:grpSpPr>
          <a:xfrm>
            <a:off x="9728046" y="831278"/>
            <a:ext cx="1623711" cy="630920"/>
            <a:chOff x="9588346" y="4824892"/>
            <a:chExt cx="1623711" cy="630920"/>
          </a:xfrm>
        </p:grpSpPr>
        <p:sp>
          <p:nvSpPr>
            <p:cNvPr id="3" name="Freeform: Shape 15">
              <a:extLst>
                <a:ext uri="{FF2B5EF4-FFF2-40B4-BE49-F238E27FC236}">
                  <a16:creationId xmlns:a16="http://schemas.microsoft.com/office/drawing/2014/main" id="{3FCB73E1-B061-C75F-AB29-C27CA95E57A9}"/>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4A16F89-984C-DEA8-C894-E819A7646610}"/>
                </a:ext>
              </a:extLst>
            </p:cNvPr>
            <p:cNvGrpSpPr/>
            <p:nvPr/>
          </p:nvGrpSpPr>
          <p:grpSpPr>
            <a:xfrm rot="2700000" flipH="1">
              <a:off x="10112436" y="4359902"/>
              <a:ext cx="571820" cy="1620000"/>
              <a:chOff x="8482785" y="4330454"/>
              <a:chExt cx="571820" cy="1620000"/>
            </a:xfrm>
          </p:grpSpPr>
          <p:sp>
            <p:nvSpPr>
              <p:cNvPr id="5" name="Freeform: Shape 17">
                <a:extLst>
                  <a:ext uri="{FF2B5EF4-FFF2-40B4-BE49-F238E27FC236}">
                    <a16:creationId xmlns:a16="http://schemas.microsoft.com/office/drawing/2014/main" id="{0971E16B-8BBF-40B5-5862-FAAADBF530A0}"/>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6" name="Straight Connector 5">
                <a:extLst>
                  <a:ext uri="{FF2B5EF4-FFF2-40B4-BE49-F238E27FC236}">
                    <a16:creationId xmlns:a16="http://schemas.microsoft.com/office/drawing/2014/main" id="{C1D464A1-0F6B-3CEE-8719-573F89E87B36}"/>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37773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D0C49A9B-EBDE-4047-884B-0860623D6391}"/>
              </a:ext>
            </a:extLst>
          </p:cNvPr>
          <p:cNvSpPr>
            <a:spLocks noGrp="1"/>
          </p:cNvSpPr>
          <p:nvPr>
            <p:ph type="ctrTitle" hasCustomPrompt="1"/>
          </p:nvPr>
        </p:nvSpPr>
        <p:spPr>
          <a:xfrm>
            <a:off x="1085851" y="2165174"/>
            <a:ext cx="6118224" cy="1554480"/>
          </a:xfrm>
        </p:spPr>
        <p:txBody>
          <a:bodyPr anchor="b">
            <a:noAutofit/>
          </a:bodyPr>
          <a:lstStyle>
            <a:lvl1pPr algn="ctr">
              <a:defRPr/>
            </a:lvl1pPr>
          </a:lstStyle>
          <a:p>
            <a:r>
              <a:rPr lang="en-US" dirty="0"/>
              <a:t>Click to add title</a:t>
            </a:r>
          </a:p>
        </p:txBody>
      </p:sp>
      <p:sp>
        <p:nvSpPr>
          <p:cNvPr id="35" name="Picture Placeholder 31">
            <a:extLst>
              <a:ext uri="{FF2B5EF4-FFF2-40B4-BE49-F238E27FC236}">
                <a16:creationId xmlns:a16="http://schemas.microsoft.com/office/drawing/2014/main" id="{99CD77F7-3095-4517-B300-DE93875DE53E}"/>
              </a:ext>
            </a:extLst>
          </p:cNvPr>
          <p:cNvSpPr>
            <a:spLocks noGrp="1"/>
          </p:cNvSpPr>
          <p:nvPr>
            <p:ph type="pic" sz="quarter" idx="13" hasCustomPrompt="1"/>
          </p:nvPr>
        </p:nvSpPr>
        <p:spPr>
          <a:xfrm>
            <a:off x="8329613" y="0"/>
            <a:ext cx="3862387" cy="2286000"/>
          </a:xfrm>
        </p:spPr>
        <p:txBody>
          <a:bodyPr>
            <a:normAutofit/>
          </a:bodyPr>
          <a:lstStyle>
            <a:lvl1pPr marL="0" indent="0" algn="ctr">
              <a:buNone/>
              <a:defRPr sz="1800"/>
            </a:lvl1pPr>
          </a:lstStyle>
          <a:p>
            <a:r>
              <a:rPr lang="en-US" dirty="0"/>
              <a:t>Click icon to add photo</a:t>
            </a:r>
          </a:p>
        </p:txBody>
      </p:sp>
      <p:sp>
        <p:nvSpPr>
          <p:cNvPr id="36" name="Picture Placeholder 31">
            <a:extLst>
              <a:ext uri="{FF2B5EF4-FFF2-40B4-BE49-F238E27FC236}">
                <a16:creationId xmlns:a16="http://schemas.microsoft.com/office/drawing/2014/main" id="{F31ECFCC-4520-48AB-A8A1-AF9FC0C055B8}"/>
              </a:ext>
            </a:extLst>
          </p:cNvPr>
          <p:cNvSpPr>
            <a:spLocks noGrp="1"/>
          </p:cNvSpPr>
          <p:nvPr>
            <p:ph type="pic" sz="quarter" idx="14" hasCustomPrompt="1"/>
          </p:nvPr>
        </p:nvSpPr>
        <p:spPr>
          <a:xfrm>
            <a:off x="8329200" y="2286000"/>
            <a:ext cx="3862387" cy="2286000"/>
          </a:xfrm>
        </p:spPr>
        <p:txBody>
          <a:bodyPr>
            <a:normAutofit/>
          </a:bodyPr>
          <a:lstStyle>
            <a:lvl1pPr marL="0" indent="0" algn="ctr">
              <a:buNone/>
              <a:defRPr sz="1800"/>
            </a:lvl1pPr>
          </a:lstStyle>
          <a:p>
            <a:r>
              <a:rPr lang="en-US" dirty="0"/>
              <a:t>Click icon to add photo</a:t>
            </a:r>
          </a:p>
        </p:txBody>
      </p:sp>
      <p:sp>
        <p:nvSpPr>
          <p:cNvPr id="37" name="Picture Placeholder 31">
            <a:extLst>
              <a:ext uri="{FF2B5EF4-FFF2-40B4-BE49-F238E27FC236}">
                <a16:creationId xmlns:a16="http://schemas.microsoft.com/office/drawing/2014/main" id="{0FDBD13C-46E7-4BB9-957D-DE2A5925521A}"/>
              </a:ext>
            </a:extLst>
          </p:cNvPr>
          <p:cNvSpPr>
            <a:spLocks noGrp="1"/>
          </p:cNvSpPr>
          <p:nvPr>
            <p:ph type="pic" sz="quarter" idx="15" hasCustomPrompt="1"/>
          </p:nvPr>
        </p:nvSpPr>
        <p:spPr>
          <a:xfrm>
            <a:off x="8329200" y="4572000"/>
            <a:ext cx="3862387" cy="2286000"/>
          </a:xfrm>
        </p:spPr>
        <p:txBody>
          <a:bodyPr>
            <a:normAutofit/>
          </a:bodyPr>
          <a:lstStyle>
            <a:lvl1pPr marL="0" indent="0" algn="ctr">
              <a:buNone/>
              <a:defRPr sz="1800"/>
            </a:lvl1pPr>
          </a:lstStyle>
          <a:p>
            <a:r>
              <a:rPr lang="en-US" dirty="0"/>
              <a:t>Click icon to add photo</a:t>
            </a:r>
          </a:p>
        </p:txBody>
      </p:sp>
      <p:grpSp>
        <p:nvGrpSpPr>
          <p:cNvPr id="12" name="Group 11">
            <a:extLst>
              <a:ext uri="{FF2B5EF4-FFF2-40B4-BE49-F238E27FC236}">
                <a16:creationId xmlns:a16="http://schemas.microsoft.com/office/drawing/2014/main" id="{85B40728-32E0-44CE-8C68-1E68245C2999}"/>
              </a:ext>
              <a:ext uri="{C183D7F6-B498-43B3-948B-1728B52AA6E4}">
                <adec:decorative xmlns:adec="http://schemas.microsoft.com/office/drawing/2017/decorative" val="1"/>
              </a:ext>
            </a:extLst>
          </p:cNvPr>
          <p:cNvGrpSpPr/>
          <p:nvPr userDrawn="1"/>
        </p:nvGrpSpPr>
        <p:grpSpPr>
          <a:xfrm>
            <a:off x="3400874" y="4194521"/>
            <a:ext cx="1481845" cy="787628"/>
            <a:chOff x="4987925" y="2840038"/>
            <a:chExt cx="2216150" cy="1177924"/>
          </a:xfrm>
        </p:grpSpPr>
        <p:sp>
          <p:nvSpPr>
            <p:cNvPr id="13" name="Rectangle 12">
              <a:extLst>
                <a:ext uri="{FF2B5EF4-FFF2-40B4-BE49-F238E27FC236}">
                  <a16:creationId xmlns:a16="http://schemas.microsoft.com/office/drawing/2014/main" id="{40A6D99A-68F3-4E08-BB89-083CE0299CE2}"/>
                </a:ext>
              </a:extLst>
            </p:cNvPr>
            <p:cNvSpPr/>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4" name="Rectangle 13">
              <a:extLst>
                <a:ext uri="{FF2B5EF4-FFF2-40B4-BE49-F238E27FC236}">
                  <a16:creationId xmlns:a16="http://schemas.microsoft.com/office/drawing/2014/main" id="{8B4F5556-21F4-4E26-9504-49ADE7D84749}"/>
                </a:ext>
              </a:extLst>
            </p:cNvPr>
            <p:cNvSpPr/>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5" name="Rectangle 14">
              <a:extLst>
                <a:ext uri="{FF2B5EF4-FFF2-40B4-BE49-F238E27FC236}">
                  <a16:creationId xmlns:a16="http://schemas.microsoft.com/office/drawing/2014/main" id="{E0E1118C-DFA4-410C-961C-BE0488441C9A}"/>
                </a:ext>
              </a:extLst>
            </p:cNvPr>
            <p:cNvSpPr/>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nvGrpSpPr>
            <p:cNvPr id="16" name="Group 15">
              <a:extLst>
                <a:ext uri="{FF2B5EF4-FFF2-40B4-BE49-F238E27FC236}">
                  <a16:creationId xmlns:a16="http://schemas.microsoft.com/office/drawing/2014/main" id="{B5A8ECE6-B3E3-4761-A6AD-711AF71EEA0D}"/>
                </a:ext>
              </a:extLst>
            </p:cNvPr>
            <p:cNvGrpSpPr/>
            <p:nvPr/>
          </p:nvGrpSpPr>
          <p:grpSpPr>
            <a:xfrm>
              <a:off x="5614944" y="3117662"/>
              <a:ext cx="1009280" cy="464739"/>
              <a:chOff x="4432859" y="3200647"/>
              <a:chExt cx="1009280" cy="464739"/>
            </a:xfrm>
          </p:grpSpPr>
          <p:sp>
            <p:nvSpPr>
              <p:cNvPr id="24" name="Freeform: Shape 23">
                <a:extLst>
                  <a:ext uri="{FF2B5EF4-FFF2-40B4-BE49-F238E27FC236}">
                    <a16:creationId xmlns:a16="http://schemas.microsoft.com/office/drawing/2014/main" id="{5B1F0E3F-4B5E-4F5B-93A6-CE1017521BF1}"/>
                  </a:ext>
                </a:extLst>
              </p:cNvPr>
              <p:cNvSpPr/>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B20599F0-ACFC-4223-A598-8FFAF21406AB}"/>
                  </a:ext>
                </a:extLst>
              </p:cNvPr>
              <p:cNvSpPr/>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grpSp>
          <p:nvGrpSpPr>
            <p:cNvPr id="17" name="Group 16">
              <a:extLst>
                <a:ext uri="{FF2B5EF4-FFF2-40B4-BE49-F238E27FC236}">
                  <a16:creationId xmlns:a16="http://schemas.microsoft.com/office/drawing/2014/main" id="{C6703144-DA66-4EFB-B790-4E044756FF37}"/>
                </a:ext>
              </a:extLst>
            </p:cNvPr>
            <p:cNvGrpSpPr/>
            <p:nvPr/>
          </p:nvGrpSpPr>
          <p:grpSpPr>
            <a:xfrm>
              <a:off x="5679979" y="2915338"/>
              <a:ext cx="1080000" cy="1080000"/>
              <a:chOff x="4497894" y="2998323"/>
              <a:chExt cx="1080000" cy="1080000"/>
            </a:xfrm>
          </p:grpSpPr>
          <p:grpSp>
            <p:nvGrpSpPr>
              <p:cNvPr id="18" name="Group 17">
                <a:extLst>
                  <a:ext uri="{FF2B5EF4-FFF2-40B4-BE49-F238E27FC236}">
                    <a16:creationId xmlns:a16="http://schemas.microsoft.com/office/drawing/2014/main" id="{63371BE5-97EB-4365-8EDA-4C634155E79F}"/>
                  </a:ext>
                </a:extLst>
              </p:cNvPr>
              <p:cNvGrpSpPr/>
              <p:nvPr/>
            </p:nvGrpSpPr>
            <p:grpSpPr>
              <a:xfrm rot="13500000">
                <a:off x="4805524" y="2998323"/>
                <a:ext cx="464739" cy="1080000"/>
                <a:chOff x="4511184" y="2470620"/>
                <a:chExt cx="464739" cy="1080000"/>
              </a:xfrm>
            </p:grpSpPr>
            <p:sp>
              <p:nvSpPr>
                <p:cNvPr id="22" name="Freeform: Shape 21">
                  <a:extLst>
                    <a:ext uri="{FF2B5EF4-FFF2-40B4-BE49-F238E27FC236}">
                      <a16:creationId xmlns:a16="http://schemas.microsoft.com/office/drawing/2014/main" id="{533C4D53-A668-4609-B338-E2D33C24A811}"/>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23" name="Straight Connector 22">
                  <a:extLst>
                    <a:ext uri="{FF2B5EF4-FFF2-40B4-BE49-F238E27FC236}">
                      <a16:creationId xmlns:a16="http://schemas.microsoft.com/office/drawing/2014/main" id="{A487C5A9-C4B3-4A68-8DFB-43F4CDB4073A}"/>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2E4A2F3-57A7-4529-A621-A36F1E777A4E}"/>
                  </a:ext>
                </a:extLst>
              </p:cNvPr>
              <p:cNvGrpSpPr/>
              <p:nvPr/>
            </p:nvGrpSpPr>
            <p:grpSpPr>
              <a:xfrm rot="8100000" flipH="1">
                <a:off x="4542572" y="2998323"/>
                <a:ext cx="464739" cy="1080000"/>
                <a:chOff x="4511184" y="2470620"/>
                <a:chExt cx="464739" cy="1080000"/>
              </a:xfrm>
            </p:grpSpPr>
            <p:sp>
              <p:nvSpPr>
                <p:cNvPr id="20" name="Freeform: Shape 19">
                  <a:extLst>
                    <a:ext uri="{FF2B5EF4-FFF2-40B4-BE49-F238E27FC236}">
                      <a16:creationId xmlns:a16="http://schemas.microsoft.com/office/drawing/2014/main" id="{1482263E-6A78-46B7-8AB8-845C9C9103B4}"/>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21" name="Straight Connector 20">
                  <a:extLst>
                    <a:ext uri="{FF2B5EF4-FFF2-40B4-BE49-F238E27FC236}">
                      <a16:creationId xmlns:a16="http://schemas.microsoft.com/office/drawing/2014/main" id="{3C7B34F9-7954-4950-ABEA-DDBFF4A4CC92}"/>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900405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C47B699-08C0-4851-8BAE-384C14E4E049}"/>
              </a:ext>
            </a:extLst>
          </p:cNvPr>
          <p:cNvSpPr>
            <a:spLocks noGrp="1"/>
          </p:cNvSpPr>
          <p:nvPr>
            <p:ph type="ctrTitle" hasCustomPrompt="1"/>
          </p:nvPr>
        </p:nvSpPr>
        <p:spPr>
          <a:xfrm>
            <a:off x="7766050" y="1079500"/>
            <a:ext cx="3884962" cy="2138400"/>
          </a:xfrm>
        </p:spPr>
        <p:txBody>
          <a:bodyPr anchor="b">
            <a:noAutofit/>
          </a:bodyPr>
          <a:lstStyle>
            <a:lvl1pPr algn="ctr">
              <a:defRPr/>
            </a:lvl1pPr>
          </a:lstStyle>
          <a:p>
            <a:r>
              <a:rPr lang="en-US" dirty="0"/>
              <a:t>Click to add title</a:t>
            </a:r>
          </a:p>
        </p:txBody>
      </p:sp>
      <p:sp>
        <p:nvSpPr>
          <p:cNvPr id="15" name="Subtitle 2">
            <a:extLst>
              <a:ext uri="{FF2B5EF4-FFF2-40B4-BE49-F238E27FC236}">
                <a16:creationId xmlns:a16="http://schemas.microsoft.com/office/drawing/2014/main" id="{B84917A2-B37A-4655-9D10-50C6FD698FA2}"/>
              </a:ext>
            </a:extLst>
          </p:cNvPr>
          <p:cNvSpPr>
            <a:spLocks noGrp="1"/>
          </p:cNvSpPr>
          <p:nvPr>
            <p:ph type="subTitle" idx="1" hasCustomPrompt="1"/>
          </p:nvPr>
        </p:nvSpPr>
        <p:spPr>
          <a:xfrm>
            <a:off x="7766051" y="4113213"/>
            <a:ext cx="3884961" cy="1655762"/>
          </a:xfrm>
        </p:spPr>
        <p:txBody>
          <a:bodyPr>
            <a:noAutofit/>
          </a:bodyPr>
          <a:lstStyle>
            <a:lvl1pPr marL="0" indent="0" algn="ctr">
              <a:lnSpc>
                <a:spcPct val="90000"/>
              </a:lnSpc>
              <a:buNone/>
              <a:defRPr sz="2400" i="1"/>
            </a:lvl1pPr>
          </a:lstStyle>
          <a:p>
            <a:r>
              <a:rPr lang="en-US" dirty="0"/>
              <a:t>Click to add subtitle</a:t>
            </a:r>
          </a:p>
        </p:txBody>
      </p:sp>
      <p:cxnSp>
        <p:nvCxnSpPr>
          <p:cNvPr id="23" name="Straight Connector 22">
            <a:extLst>
              <a:ext uri="{FF2B5EF4-FFF2-40B4-BE49-F238E27FC236}">
                <a16:creationId xmlns:a16="http://schemas.microsoft.com/office/drawing/2014/main" id="{88EE5317-4FED-4CB5-85EE-6DAD46C28417}"/>
              </a:ext>
              <a:ext uri="{C183D7F6-B498-43B3-948B-1728B52AA6E4}">
                <adec:decorative xmlns:adec="http://schemas.microsoft.com/office/drawing/2017/decorative" val="1"/>
              </a:ext>
            </a:extLst>
          </p:cNvPr>
          <p:cNvCxnSpPr>
            <a:cxnSpLocks/>
          </p:cNvCxnSpPr>
          <p:nvPr userDrawn="1"/>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3B0D3427-2AA8-987B-E83A-494604F72C16}"/>
              </a:ext>
            </a:extLst>
          </p:cNvPr>
          <p:cNvSpPr>
            <a:spLocks noGrp="1"/>
          </p:cNvSpPr>
          <p:nvPr>
            <p:ph type="pic" sz="quarter" idx="13" hasCustomPrompt="1"/>
          </p:nvPr>
        </p:nvSpPr>
        <p:spPr>
          <a:xfrm>
            <a:off x="541338" y="539750"/>
            <a:ext cx="6670675" cy="5759450"/>
          </a:xfrm>
          <a:custGeom>
            <a:avLst/>
            <a:gdLst>
              <a:gd name="connsiteX0" fmla="*/ 6573720 w 6670675"/>
              <a:gd name="connsiteY0" fmla="*/ 0 h 5759450"/>
              <a:gd name="connsiteX1" fmla="*/ 6670675 w 6670675"/>
              <a:gd name="connsiteY1" fmla="*/ 0 h 5759450"/>
              <a:gd name="connsiteX2" fmla="*/ 6670675 w 6670675"/>
              <a:gd name="connsiteY2" fmla="*/ 5759450 h 5759450"/>
              <a:gd name="connsiteX3" fmla="*/ 0 w 6670675"/>
              <a:gd name="connsiteY3" fmla="*/ 5759450 h 5759450"/>
              <a:gd name="connsiteX4" fmla="*/ 0 w 6670675"/>
              <a:gd name="connsiteY4" fmla="*/ 5669502 h 5759450"/>
              <a:gd name="connsiteX5" fmla="*/ 6573720 w 6670675"/>
              <a:gd name="connsiteY5" fmla="*/ 5669502 h 5759450"/>
              <a:gd name="connsiteX6" fmla="*/ 0 w 6670675"/>
              <a:gd name="connsiteY6" fmla="*/ 0 h 5759450"/>
              <a:gd name="connsiteX7" fmla="*/ 6562411 w 6670675"/>
              <a:gd name="connsiteY7" fmla="*/ 0 h 5759450"/>
              <a:gd name="connsiteX8" fmla="*/ 6562411 w 6670675"/>
              <a:gd name="connsiteY8" fmla="*/ 5658193 h 5759450"/>
              <a:gd name="connsiteX9" fmla="*/ 0 w 6670675"/>
              <a:gd name="connsiteY9" fmla="*/ 5658193 h 575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0675" h="5759450">
                <a:moveTo>
                  <a:pt x="6573720" y="0"/>
                </a:moveTo>
                <a:lnTo>
                  <a:pt x="6670675" y="0"/>
                </a:lnTo>
                <a:lnTo>
                  <a:pt x="6670675" y="5759450"/>
                </a:lnTo>
                <a:lnTo>
                  <a:pt x="0" y="5759450"/>
                </a:lnTo>
                <a:lnTo>
                  <a:pt x="0" y="5669502"/>
                </a:lnTo>
                <a:lnTo>
                  <a:pt x="6573720" y="5669502"/>
                </a:lnTo>
                <a:close/>
                <a:moveTo>
                  <a:pt x="0" y="0"/>
                </a:moveTo>
                <a:lnTo>
                  <a:pt x="6562411" y="0"/>
                </a:lnTo>
                <a:lnTo>
                  <a:pt x="6562411" y="5658193"/>
                </a:lnTo>
                <a:lnTo>
                  <a:pt x="0" y="5658193"/>
                </a:lnTo>
                <a:close/>
              </a:path>
            </a:pathLst>
          </a:custGeom>
        </p:spPr>
        <p:txBody>
          <a:bodyPr wrap="square">
            <a:noAutofit/>
          </a:bodyPr>
          <a:lstStyle>
            <a:lvl1pPr marL="0" indent="0" algn="ctr">
              <a:buNone/>
              <a:defRPr sz="1800"/>
            </a:lvl1pPr>
          </a:lstStyle>
          <a:p>
            <a:r>
              <a:rPr lang="en-US" dirty="0"/>
              <a:t>Click icon to add photo</a:t>
            </a:r>
          </a:p>
        </p:txBody>
      </p:sp>
      <p:sp>
        <p:nvSpPr>
          <p:cNvPr id="6" name="Frame 5">
            <a:extLst>
              <a:ext uri="{FF2B5EF4-FFF2-40B4-BE49-F238E27FC236}">
                <a16:creationId xmlns:a16="http://schemas.microsoft.com/office/drawing/2014/main" id="{1D4FB6FD-0D78-2F14-EC30-9013875CFD4A}"/>
              </a:ext>
            </a:extLst>
          </p:cNvPr>
          <p:cNvSpPr/>
          <p:nvPr userDrawn="1"/>
        </p:nvSpPr>
        <p:spPr>
          <a:xfrm>
            <a:off x="439938" y="439388"/>
            <a:ext cx="6675120" cy="5769864"/>
          </a:xfrm>
          <a:prstGeom prst="frame">
            <a:avLst>
              <a:gd name="adj1" fmla="val 19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503449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ABF0D4-6E3E-4B6A-9402-0B1819B2EA41}"/>
              </a:ext>
            </a:extLst>
          </p:cNvPr>
          <p:cNvSpPr>
            <a:spLocks noGrp="1"/>
          </p:cNvSpPr>
          <p:nvPr>
            <p:ph type="title" hasCustomPrompt="1"/>
          </p:nvPr>
        </p:nvSpPr>
        <p:spPr>
          <a:xfrm>
            <a:off x="1066800" y="548640"/>
            <a:ext cx="10058400" cy="1097280"/>
          </a:xfrm>
        </p:spPr>
        <p:txBody>
          <a:bodyPr wrap="square" anchor="ctr" anchorCtr="0">
            <a:noAutofit/>
          </a:bodyPr>
          <a:lstStyle>
            <a:lvl1pPr algn="ctr">
              <a:defRPr/>
            </a:lvl1pPr>
          </a:lstStyle>
          <a:p>
            <a:pPr algn="ctr"/>
            <a:r>
              <a:rPr lang="en-US" dirty="0"/>
              <a:t>Click to add title</a:t>
            </a:r>
          </a:p>
        </p:txBody>
      </p:sp>
      <p:cxnSp>
        <p:nvCxnSpPr>
          <p:cNvPr id="7" name="Straight Connector 6">
            <a:extLst>
              <a:ext uri="{FF2B5EF4-FFF2-40B4-BE49-F238E27FC236}">
                <a16:creationId xmlns:a16="http://schemas.microsoft.com/office/drawing/2014/main" id="{5DAB4820-09C0-4A6A-9DEF-D377D04A2CE8}"/>
              </a:ext>
              <a:ext uri="{C183D7F6-B498-43B3-948B-1728B52AA6E4}">
                <adec:decorative xmlns:adec="http://schemas.microsoft.com/office/drawing/2017/decorative" val="1"/>
              </a:ext>
            </a:extLst>
          </p:cNvPr>
          <p:cNvCxnSpPr>
            <a:cxnSpLocks/>
          </p:cNvCxnSpPr>
          <p:nvPr userDrawn="1"/>
        </p:nvCxnSpPr>
        <p:spPr>
          <a:xfrm>
            <a:off x="5819649" y="1828800"/>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CD6B5DAE-9335-B3AD-445C-296C2E06A2AD}"/>
              </a:ext>
            </a:extLst>
          </p:cNvPr>
          <p:cNvSpPr>
            <a:spLocks noGrp="1"/>
          </p:cNvSpPr>
          <p:nvPr>
            <p:ph sz="quarter" idx="14" hasCustomPrompt="1"/>
          </p:nvPr>
        </p:nvSpPr>
        <p:spPr>
          <a:xfrm>
            <a:off x="882650" y="2441575"/>
            <a:ext cx="10058400" cy="3450265"/>
          </a:xfrm>
        </p:spPr>
        <p:txBody>
          <a:bodyPr/>
          <a:lstStyle>
            <a:lvl1pPr marL="283464" indent="-283464">
              <a:defRPr/>
            </a:lvl1pPr>
            <a:lvl2pPr marL="283464" indent="0">
              <a:defRPr/>
            </a:lvl2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75B58DA2-1433-4624-A301-D9496CB28975}"/>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9" name="Footer Placeholder 4">
            <a:extLst>
              <a:ext uri="{FF2B5EF4-FFF2-40B4-BE49-F238E27FC236}">
                <a16:creationId xmlns:a16="http://schemas.microsoft.com/office/drawing/2014/main" id="{428E4701-5991-4858-AE71-47400E64FE23}"/>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10" name="Slide Number Placeholder 5">
            <a:extLst>
              <a:ext uri="{FF2B5EF4-FFF2-40B4-BE49-F238E27FC236}">
                <a16:creationId xmlns:a16="http://schemas.microsoft.com/office/drawing/2014/main" id="{AC430A52-01FF-4B61-8B7A-C60A8D06B2A6}"/>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Tree>
    <p:extLst>
      <p:ext uri="{BB962C8B-B14F-4D97-AF65-F5344CB8AC3E}">
        <p14:creationId xmlns:p14="http://schemas.microsoft.com/office/powerpoint/2010/main" val="2976419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EF848A-75B5-49A0-A26E-E3931F22D975}"/>
              </a:ext>
            </a:extLst>
          </p:cNvPr>
          <p:cNvSpPr>
            <a:spLocks noGrp="1"/>
          </p:cNvSpPr>
          <p:nvPr>
            <p:ph type="ctrTitle" hasCustomPrompt="1"/>
          </p:nvPr>
        </p:nvSpPr>
        <p:spPr>
          <a:xfrm>
            <a:off x="3870326" y="539751"/>
            <a:ext cx="4451349" cy="2082226"/>
          </a:xfrm>
        </p:spPr>
        <p:txBody>
          <a:bodyPr anchor="b"/>
          <a:lstStyle>
            <a:lvl1pPr algn="ctr">
              <a:defRPr/>
            </a:lvl1pPr>
          </a:lstStyle>
          <a:p>
            <a:r>
              <a:rPr lang="en-US" dirty="0"/>
              <a:t>Click to add title</a:t>
            </a:r>
          </a:p>
        </p:txBody>
      </p:sp>
      <p:sp>
        <p:nvSpPr>
          <p:cNvPr id="8" name="Subtitle 7">
            <a:extLst>
              <a:ext uri="{FF2B5EF4-FFF2-40B4-BE49-F238E27FC236}">
                <a16:creationId xmlns:a16="http://schemas.microsoft.com/office/drawing/2014/main" id="{0D20A319-635D-423F-BBAC-55CDC1785605}"/>
              </a:ext>
            </a:extLst>
          </p:cNvPr>
          <p:cNvSpPr>
            <a:spLocks noGrp="1"/>
          </p:cNvSpPr>
          <p:nvPr>
            <p:ph type="subTitle" idx="1" hasCustomPrompt="1"/>
          </p:nvPr>
        </p:nvSpPr>
        <p:spPr>
          <a:xfrm>
            <a:off x="3870326" y="4248000"/>
            <a:ext cx="4451349" cy="2082226"/>
          </a:xfrm>
        </p:spPr>
        <p:txBody>
          <a:bodyPr>
            <a:normAutofit/>
          </a:bodyPr>
          <a:lstStyle>
            <a:lvl1pPr marL="0" indent="0" algn="ctr">
              <a:buNone/>
              <a:defRPr sz="1800" i="1"/>
            </a:lvl1pPr>
          </a:lstStyle>
          <a:p>
            <a:r>
              <a:rPr lang="en-US" dirty="0"/>
              <a:t>Click to add subtitle</a:t>
            </a:r>
          </a:p>
        </p:txBody>
      </p:sp>
      <p:grpSp>
        <p:nvGrpSpPr>
          <p:cNvPr id="24" name="Group 23">
            <a:extLst>
              <a:ext uri="{FF2B5EF4-FFF2-40B4-BE49-F238E27FC236}">
                <a16:creationId xmlns:a16="http://schemas.microsoft.com/office/drawing/2014/main" id="{31AFB269-EE5A-41D3-BCD6-D9F59CE699B7}"/>
              </a:ext>
              <a:ext uri="{C183D7F6-B498-43B3-948B-1728B52AA6E4}">
                <adec:decorative xmlns:adec="http://schemas.microsoft.com/office/drawing/2017/decorative" val="1"/>
              </a:ext>
            </a:extLst>
          </p:cNvPr>
          <p:cNvGrpSpPr/>
          <p:nvPr userDrawn="1"/>
        </p:nvGrpSpPr>
        <p:grpSpPr>
          <a:xfrm>
            <a:off x="5354952" y="3043393"/>
            <a:ext cx="1481845" cy="787628"/>
            <a:chOff x="4987925" y="2840038"/>
            <a:chExt cx="2216150" cy="1177924"/>
          </a:xfrm>
        </p:grpSpPr>
        <p:sp>
          <p:nvSpPr>
            <p:cNvPr id="28" name="Rectangle 27">
              <a:extLst>
                <a:ext uri="{FF2B5EF4-FFF2-40B4-BE49-F238E27FC236}">
                  <a16:creationId xmlns:a16="http://schemas.microsoft.com/office/drawing/2014/main" id="{45469245-EBD6-4BF4-B555-140F59F51604}"/>
                </a:ext>
              </a:extLst>
            </p:cNvPr>
            <p:cNvSpPr/>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9" name="Rectangle 28">
              <a:extLst>
                <a:ext uri="{FF2B5EF4-FFF2-40B4-BE49-F238E27FC236}">
                  <a16:creationId xmlns:a16="http://schemas.microsoft.com/office/drawing/2014/main" id="{469BCC58-7D38-43ED-B78C-2D780660AA2B}"/>
                </a:ext>
              </a:extLst>
            </p:cNvPr>
            <p:cNvSpPr/>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30" name="Rectangle 29">
              <a:extLst>
                <a:ext uri="{FF2B5EF4-FFF2-40B4-BE49-F238E27FC236}">
                  <a16:creationId xmlns:a16="http://schemas.microsoft.com/office/drawing/2014/main" id="{0A8F2EBB-150B-4044-A215-E7B7EAD7429A}"/>
                </a:ext>
              </a:extLst>
            </p:cNvPr>
            <p:cNvSpPr/>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nvGrpSpPr>
            <p:cNvPr id="33" name="Group 32">
              <a:extLst>
                <a:ext uri="{FF2B5EF4-FFF2-40B4-BE49-F238E27FC236}">
                  <a16:creationId xmlns:a16="http://schemas.microsoft.com/office/drawing/2014/main" id="{E3CC0AD8-7413-4C81-9A62-702945CC3BE8}"/>
                </a:ext>
              </a:extLst>
            </p:cNvPr>
            <p:cNvGrpSpPr/>
            <p:nvPr/>
          </p:nvGrpSpPr>
          <p:grpSpPr>
            <a:xfrm>
              <a:off x="5614944" y="3117662"/>
              <a:ext cx="1009280" cy="464739"/>
              <a:chOff x="4432859" y="3200647"/>
              <a:chExt cx="1009280" cy="464739"/>
            </a:xfrm>
          </p:grpSpPr>
          <p:sp>
            <p:nvSpPr>
              <p:cNvPr id="41" name="Freeform: Shape 40">
                <a:extLst>
                  <a:ext uri="{FF2B5EF4-FFF2-40B4-BE49-F238E27FC236}">
                    <a16:creationId xmlns:a16="http://schemas.microsoft.com/office/drawing/2014/main" id="{2502799B-0C00-4D54-A631-1E79EAA52AFC}"/>
                  </a:ext>
                </a:extLst>
              </p:cNvPr>
              <p:cNvSpPr/>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42" name="Freeform: Shape 41">
                <a:extLst>
                  <a:ext uri="{FF2B5EF4-FFF2-40B4-BE49-F238E27FC236}">
                    <a16:creationId xmlns:a16="http://schemas.microsoft.com/office/drawing/2014/main" id="{64E9F509-6627-4770-8A74-970F83C54B15}"/>
                  </a:ext>
                </a:extLst>
              </p:cNvPr>
              <p:cNvSpPr/>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grpSp>
          <p:nvGrpSpPr>
            <p:cNvPr id="34" name="Group 33">
              <a:extLst>
                <a:ext uri="{FF2B5EF4-FFF2-40B4-BE49-F238E27FC236}">
                  <a16:creationId xmlns:a16="http://schemas.microsoft.com/office/drawing/2014/main" id="{5C187A2A-8F72-40F1-B320-D3B624B54859}"/>
                </a:ext>
              </a:extLst>
            </p:cNvPr>
            <p:cNvGrpSpPr/>
            <p:nvPr/>
          </p:nvGrpSpPr>
          <p:grpSpPr>
            <a:xfrm>
              <a:off x="5679979" y="2915338"/>
              <a:ext cx="1080000" cy="1080000"/>
              <a:chOff x="4497894" y="2998323"/>
              <a:chExt cx="1080000" cy="1080000"/>
            </a:xfrm>
          </p:grpSpPr>
          <p:grpSp>
            <p:nvGrpSpPr>
              <p:cNvPr id="35" name="Group 34">
                <a:extLst>
                  <a:ext uri="{FF2B5EF4-FFF2-40B4-BE49-F238E27FC236}">
                    <a16:creationId xmlns:a16="http://schemas.microsoft.com/office/drawing/2014/main" id="{038DCBEB-9435-4A10-828C-CBFA74A08708}"/>
                  </a:ext>
                </a:extLst>
              </p:cNvPr>
              <p:cNvGrpSpPr/>
              <p:nvPr/>
            </p:nvGrpSpPr>
            <p:grpSpPr>
              <a:xfrm rot="13500000">
                <a:off x="4805524" y="2998323"/>
                <a:ext cx="464739" cy="1080000"/>
                <a:chOff x="4511184" y="2470620"/>
                <a:chExt cx="464739" cy="1080000"/>
              </a:xfrm>
            </p:grpSpPr>
            <p:sp>
              <p:nvSpPr>
                <p:cNvPr id="39" name="Freeform: Shape 38">
                  <a:extLst>
                    <a:ext uri="{FF2B5EF4-FFF2-40B4-BE49-F238E27FC236}">
                      <a16:creationId xmlns:a16="http://schemas.microsoft.com/office/drawing/2014/main" id="{A8CE8E01-DABF-4783-A397-EDB1A91E2950}"/>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40" name="Straight Connector 39">
                  <a:extLst>
                    <a:ext uri="{FF2B5EF4-FFF2-40B4-BE49-F238E27FC236}">
                      <a16:creationId xmlns:a16="http://schemas.microsoft.com/office/drawing/2014/main" id="{6401896A-2EF5-4843-9DC5-ECC0D6F6A7F2}"/>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FB7C02DC-3E0A-45D2-859A-86EB5A3CF979}"/>
                  </a:ext>
                </a:extLst>
              </p:cNvPr>
              <p:cNvGrpSpPr/>
              <p:nvPr/>
            </p:nvGrpSpPr>
            <p:grpSpPr>
              <a:xfrm rot="8100000" flipH="1">
                <a:off x="4542572" y="2998323"/>
                <a:ext cx="464739" cy="1080000"/>
                <a:chOff x="4511184" y="2470620"/>
                <a:chExt cx="464739" cy="1080000"/>
              </a:xfrm>
            </p:grpSpPr>
            <p:sp>
              <p:nvSpPr>
                <p:cNvPr id="37" name="Freeform: Shape 36">
                  <a:extLst>
                    <a:ext uri="{FF2B5EF4-FFF2-40B4-BE49-F238E27FC236}">
                      <a16:creationId xmlns:a16="http://schemas.microsoft.com/office/drawing/2014/main" id="{C5170D8C-ECD3-41D1-83F4-8C2A4AEC277D}"/>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38" name="Straight Connector 37">
                  <a:extLst>
                    <a:ext uri="{FF2B5EF4-FFF2-40B4-BE49-F238E27FC236}">
                      <a16:creationId xmlns:a16="http://schemas.microsoft.com/office/drawing/2014/main" id="{BADB4C03-0F86-4580-B0C9-48DD4B3B67FF}"/>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530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5466709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08775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62928027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79818732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12726884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78012619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14334128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9739318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488841541"/>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25" r:id="rId16"/>
    <p:sldLayoutId id="2147483726" r:id="rId17"/>
  </p:sldLayoutIdLst>
  <p:hf sldNum="0" hdr="0" ftr="0" dt="0"/>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19">
          <p15:clr>
            <a:srgbClr val="5ACBF0"/>
          </p15:clr>
        </p15:guide>
        <p15:guide id="2" pos="1731">
          <p15:clr>
            <a:srgbClr val="5ACBF0"/>
          </p15:clr>
        </p15:guide>
        <p15:guide id="3" pos="3140">
          <p15:clr>
            <a:srgbClr val="5ACBF0"/>
          </p15:clr>
        </p15:guide>
        <p15:guide id="4" pos="3488">
          <p15:clr>
            <a:srgbClr val="5ACBF0"/>
          </p15:clr>
        </p15:guide>
        <p15:guide id="5" pos="2788">
          <p15:clr>
            <a:srgbClr val="5ACBF0"/>
          </p15:clr>
        </p15:guide>
        <p15:guide id="6" pos="2434">
          <p15:clr>
            <a:srgbClr val="5ACBF0"/>
          </p15:clr>
        </p15:guide>
        <p15:guide id="7" pos="2084">
          <p15:clr>
            <a:srgbClr val="5ACBF0"/>
          </p15:clr>
        </p15:guide>
        <p15:guide id="8" pos="341">
          <p15:clr>
            <a:srgbClr val="F26B43"/>
          </p15:clr>
        </p15:guide>
        <p15:guide id="9" pos="1384">
          <p15:clr>
            <a:srgbClr val="5ACBF0"/>
          </p15:clr>
        </p15:guide>
        <p15:guide id="10" pos="1032">
          <p15:clr>
            <a:srgbClr val="5ACBF0"/>
          </p15:clr>
        </p15:guide>
        <p15:guide id="11" pos="680">
          <p15:clr>
            <a:srgbClr val="FDE53C"/>
          </p15:clr>
        </p15:guide>
        <p15:guide id="12" pos="4192">
          <p15:clr>
            <a:srgbClr val="5ACBF0"/>
          </p15:clr>
        </p15:guide>
        <p15:guide id="13" pos="4543">
          <p15:clr>
            <a:srgbClr val="5ACBF0"/>
          </p15:clr>
        </p15:guide>
        <p15:guide id="14" pos="4892">
          <p15:clr>
            <a:srgbClr val="5ACBF0"/>
          </p15:clr>
        </p15:guide>
        <p15:guide id="15" pos="5244">
          <p15:clr>
            <a:srgbClr val="5ACBF0"/>
          </p15:clr>
        </p15:guide>
        <p15:guide id="16" pos="5596">
          <p15:clr>
            <a:srgbClr val="5ACBF0"/>
          </p15:clr>
        </p15:guide>
        <p15:guide id="17" pos="5948">
          <p15:clr>
            <a:srgbClr val="5ACBF0"/>
          </p15:clr>
        </p15:guide>
        <p15:guide id="18" pos="6296">
          <p15:clr>
            <a:srgbClr val="5ACBF0"/>
          </p15:clr>
        </p15:guide>
        <p15:guide id="19" pos="6648">
          <p15:clr>
            <a:srgbClr val="5ACBF0"/>
          </p15:clr>
        </p15:guide>
        <p15:guide id="20" pos="6996">
          <p15:clr>
            <a:srgbClr val="FDE53C"/>
          </p15:clr>
        </p15:guide>
        <p15:guide id="21" orient="horz" pos="335">
          <p15:clr>
            <a:srgbClr val="F26B43"/>
          </p15:clr>
        </p15:guide>
        <p15:guide id="22" orient="horz" pos="680">
          <p15:clr>
            <a:srgbClr val="FDE53C"/>
          </p15:clr>
        </p15:guide>
        <p15:guide id="23" orient="horz" pos="1050">
          <p15:clr>
            <a:srgbClr val="5ACBF0"/>
          </p15:clr>
        </p15:guide>
        <p15:guide id="24" orient="horz" pos="1791">
          <p15:clr>
            <a:srgbClr val="5ACBF0"/>
          </p15:clr>
        </p15:guide>
        <p15:guide id="26" orient="horz" pos="2530">
          <p15:clr>
            <a:srgbClr val="5ACBF0"/>
          </p15:clr>
        </p15:guide>
        <p15:guide id="27" orient="horz" pos="2899">
          <p15:clr>
            <a:srgbClr val="5ACBF0"/>
          </p15:clr>
        </p15:guide>
        <p15:guide id="28" orient="horz" pos="3268">
          <p15:clr>
            <a:srgbClr val="5ACBF0"/>
          </p15:clr>
        </p15:guide>
        <p15:guide id="29" orient="horz" pos="3634">
          <p15:clr>
            <a:srgbClr val="FDE53C"/>
          </p15:clr>
        </p15:guide>
        <p15:guide id="30" orient="horz" pos="3979">
          <p15:clr>
            <a:srgbClr val="F26B43"/>
          </p15:clr>
        </p15:guide>
        <p15:guide id="31" orient="horz" pos="2160">
          <p15:clr>
            <a:srgbClr val="FDE53C"/>
          </p15:clr>
        </p15:guide>
        <p15:guide id="32" pos="7340">
          <p15:clr>
            <a:srgbClr val="F26B43"/>
          </p15:clr>
        </p15:guide>
        <p15:guide id="33" pos="3840">
          <p15:clr>
            <a:srgbClr val="FDE53C"/>
          </p15:clr>
        </p15:guide>
        <p15:guide id="34" orient="horz" pos="637">
          <p15:clr>
            <a:srgbClr val="C35EA4"/>
          </p15:clr>
        </p15:guide>
        <p15:guide id="35" orient="horz" pos="1128">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chart" Target="../charts/chart1.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can pruning 007.jpg">
            <a:extLst>
              <a:ext uri="{FF2B5EF4-FFF2-40B4-BE49-F238E27FC236}">
                <a16:creationId xmlns:a16="http://schemas.microsoft.com/office/drawing/2014/main" id="{9D67B89C-D70B-1813-0D5B-FC6E9080177D}"/>
              </a:ext>
            </a:extLst>
          </p:cNvPr>
          <p:cNvPicPr>
            <a:picLocks noChangeAspect="1"/>
          </p:cNvPicPr>
          <p:nvPr/>
        </p:nvPicPr>
        <p:blipFill>
          <a:blip r:embed="rId3" cstate="print"/>
          <a:stretch>
            <a:fillRect/>
          </a:stretch>
        </p:blipFill>
        <p:spPr>
          <a:xfrm>
            <a:off x="2396278" y="0"/>
            <a:ext cx="9144000" cy="6858000"/>
          </a:xfrm>
          <a:prstGeom prst="rect">
            <a:avLst/>
          </a:prstGeom>
        </p:spPr>
      </p:pic>
      <p:sp>
        <p:nvSpPr>
          <p:cNvPr id="2" name="Title 1">
            <a:extLst>
              <a:ext uri="{FF2B5EF4-FFF2-40B4-BE49-F238E27FC236}">
                <a16:creationId xmlns:a16="http://schemas.microsoft.com/office/drawing/2014/main" id="{D8E381C4-F52E-F586-1465-77001CB91EEC}"/>
              </a:ext>
            </a:extLst>
          </p:cNvPr>
          <p:cNvSpPr>
            <a:spLocks noGrp="1"/>
          </p:cNvSpPr>
          <p:nvPr>
            <p:ph type="ctrTitle"/>
          </p:nvPr>
        </p:nvSpPr>
        <p:spPr>
          <a:xfrm>
            <a:off x="2726198" y="4147108"/>
            <a:ext cx="8484160" cy="1510563"/>
          </a:xfrm>
          <a:solidFill>
            <a:schemeClr val="accent3">
              <a:lumMod val="60000"/>
              <a:lumOff val="40000"/>
              <a:alpha val="81000"/>
            </a:schemeClr>
          </a:solidFill>
        </p:spPr>
        <p:txBody>
          <a:bodyPr>
            <a:normAutofit fontScale="90000"/>
          </a:bodyPr>
          <a:lstStyle/>
          <a:p>
            <a:pPr algn="l"/>
            <a:r>
              <a:rPr lang="en-US" b="1" dirty="0">
                <a:solidFill>
                  <a:schemeClr val="accent6">
                    <a:lumMod val="75000"/>
                  </a:schemeClr>
                </a:solidFill>
              </a:rPr>
              <a:t>Survey Assessment of Texas Pecan Industry Perspectives: marketing Education, Research &amp; Extension Needs</a:t>
            </a:r>
          </a:p>
        </p:txBody>
      </p:sp>
      <p:sp>
        <p:nvSpPr>
          <p:cNvPr id="5" name="TextBox 4">
            <a:extLst>
              <a:ext uri="{FF2B5EF4-FFF2-40B4-BE49-F238E27FC236}">
                <a16:creationId xmlns:a16="http://schemas.microsoft.com/office/drawing/2014/main" id="{92437654-5942-85A8-CC39-7C9FF1C35199}"/>
              </a:ext>
            </a:extLst>
          </p:cNvPr>
          <p:cNvSpPr txBox="1"/>
          <p:nvPr/>
        </p:nvSpPr>
        <p:spPr>
          <a:xfrm>
            <a:off x="2396276" y="5745878"/>
            <a:ext cx="7828378" cy="1200329"/>
          </a:xfrm>
          <a:prstGeom prst="rect">
            <a:avLst/>
          </a:prstGeom>
          <a:noFill/>
        </p:spPr>
        <p:txBody>
          <a:bodyPr wrap="square" rtlCol="0">
            <a:spAutoFit/>
          </a:bodyPr>
          <a:lstStyle/>
          <a:p>
            <a:r>
              <a:rPr lang="en-US" dirty="0"/>
              <a:t>Monte L. Nesbitt, Larry Stein, Amit Dhingra, </a:t>
            </a:r>
          </a:p>
          <a:p>
            <a:r>
              <a:rPr lang="en-US" dirty="0"/>
              <a:t>Texas A&amp;M University Horticultural Sciences</a:t>
            </a:r>
          </a:p>
          <a:p>
            <a:r>
              <a:rPr lang="en-US" dirty="0"/>
              <a:t>Meghan Mabry &amp; Blair Krebs, TPGA</a:t>
            </a:r>
          </a:p>
          <a:p>
            <a:r>
              <a:rPr lang="en-US" dirty="0"/>
              <a:t>Rose Krebill-Prather, Ph.D. Washington State University</a:t>
            </a:r>
          </a:p>
        </p:txBody>
      </p:sp>
      <p:pic>
        <p:nvPicPr>
          <p:cNvPr id="7" name="Content Placeholder 3" descr="A screenshot of a computer screen&#10;&#10;Description automatically generated">
            <a:extLst>
              <a:ext uri="{FF2B5EF4-FFF2-40B4-BE49-F238E27FC236}">
                <a16:creationId xmlns:a16="http://schemas.microsoft.com/office/drawing/2014/main" id="{2F2293E1-8390-6EF1-BF0F-F63ECBF87754}"/>
              </a:ext>
            </a:extLst>
          </p:cNvPr>
          <p:cNvPicPr>
            <a:picLocks noChangeAspect="1"/>
          </p:cNvPicPr>
          <p:nvPr/>
        </p:nvPicPr>
        <p:blipFill rotWithShape="1">
          <a:blip r:embed="rId4"/>
          <a:srcRect l="66492" t="2045" b="80839"/>
          <a:stretch/>
        </p:blipFill>
        <p:spPr>
          <a:xfrm>
            <a:off x="0" y="2187560"/>
            <a:ext cx="2396279" cy="668506"/>
          </a:xfrm>
          <a:prstGeom prst="rect">
            <a:avLst/>
          </a:prstGeom>
        </p:spPr>
      </p:pic>
      <p:pic>
        <p:nvPicPr>
          <p:cNvPr id="8" name="Picture 7" descr="TAMAgEXT.png">
            <a:extLst>
              <a:ext uri="{FF2B5EF4-FFF2-40B4-BE49-F238E27FC236}">
                <a16:creationId xmlns:a16="http://schemas.microsoft.com/office/drawing/2014/main" id="{5CD94FFF-0023-5920-1941-94352B19B16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396280" cy="771765"/>
          </a:xfrm>
          <a:prstGeom prst="rect">
            <a:avLst/>
          </a:prstGeom>
          <a:solidFill>
            <a:schemeClr val="accent3">
              <a:lumMod val="60000"/>
              <a:lumOff val="40000"/>
            </a:schemeClr>
          </a:solidFill>
          <a:ln>
            <a:noFill/>
          </a:ln>
        </p:spPr>
      </p:pic>
      <p:pic>
        <p:nvPicPr>
          <p:cNvPr id="9" name="Picture 3">
            <a:extLst>
              <a:ext uri="{FF2B5EF4-FFF2-40B4-BE49-F238E27FC236}">
                <a16:creationId xmlns:a16="http://schemas.microsoft.com/office/drawing/2014/main" id="{FEA742A6-AFB3-EC5A-5B45-84C40F4189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771" t="23816" r="14766" b="32439"/>
          <a:stretch>
            <a:fillRect/>
          </a:stretch>
        </p:blipFill>
        <p:spPr bwMode="auto">
          <a:xfrm>
            <a:off x="0" y="1418874"/>
            <a:ext cx="2396279" cy="7717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4">
            <a:extLst>
              <a:ext uri="{FF2B5EF4-FFF2-40B4-BE49-F238E27FC236}">
                <a16:creationId xmlns:a16="http://schemas.microsoft.com/office/drawing/2014/main" id="{90B3F6A5-48B7-8857-9C43-28CD5B8E75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9769"/>
          <a:stretch>
            <a:fillRect/>
          </a:stretch>
        </p:blipFill>
        <p:spPr bwMode="auto">
          <a:xfrm>
            <a:off x="0" y="753448"/>
            <a:ext cx="2396279" cy="668505"/>
          </a:xfrm>
          <a:prstGeom prst="rect">
            <a:avLst/>
          </a:prstGeom>
          <a:solidFill>
            <a:schemeClr val="tx2">
              <a:lumMod val="75000"/>
            </a:schemeClr>
          </a:solidFill>
          <a:ln>
            <a:noFill/>
          </a:ln>
          <a:effectLst/>
        </p:spPr>
      </p:pic>
    </p:spTree>
    <p:extLst>
      <p:ext uri="{BB962C8B-B14F-4D97-AF65-F5344CB8AC3E}">
        <p14:creationId xmlns:p14="http://schemas.microsoft.com/office/powerpoint/2010/main" val="242061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DB24B-AF1A-D0B9-06E6-2B90276D62DF}"/>
              </a:ext>
            </a:extLst>
          </p:cNvPr>
          <p:cNvSpPr>
            <a:spLocks noGrp="1"/>
          </p:cNvSpPr>
          <p:nvPr>
            <p:ph type="title"/>
          </p:nvPr>
        </p:nvSpPr>
        <p:spPr>
          <a:xfrm>
            <a:off x="1447800" y="376617"/>
            <a:ext cx="10026650" cy="655637"/>
          </a:xfrm>
        </p:spPr>
        <p:txBody>
          <a:bodyPr/>
          <a:lstStyle/>
          <a:p>
            <a:r>
              <a:rPr lang="en-US" dirty="0"/>
              <a:t>Resource Adequacy--Soil</a:t>
            </a:r>
          </a:p>
        </p:txBody>
      </p:sp>
      <p:graphicFrame>
        <p:nvGraphicFramePr>
          <p:cNvPr id="8" name="Chart 7">
            <a:extLst>
              <a:ext uri="{FF2B5EF4-FFF2-40B4-BE49-F238E27FC236}">
                <a16:creationId xmlns:a16="http://schemas.microsoft.com/office/drawing/2014/main" id="{58BEF3D6-A0AD-C471-5A31-FBBF39FB421D}"/>
              </a:ext>
            </a:extLst>
          </p:cNvPr>
          <p:cNvGraphicFramePr>
            <a:graphicFrameLocks/>
          </p:cNvGraphicFramePr>
          <p:nvPr>
            <p:extLst>
              <p:ext uri="{D42A27DB-BD31-4B8C-83A1-F6EECF244321}">
                <p14:modId xmlns:p14="http://schemas.microsoft.com/office/powerpoint/2010/main" val="2774670242"/>
              </p:ext>
            </p:extLst>
          </p:nvPr>
        </p:nvGraphicFramePr>
        <p:xfrm>
          <a:off x="787400" y="1032255"/>
          <a:ext cx="10312400" cy="54491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0315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5B39-ED7B-C737-DF42-41A9AFE90D86}"/>
              </a:ext>
            </a:extLst>
          </p:cNvPr>
          <p:cNvSpPr>
            <a:spLocks noGrp="1"/>
          </p:cNvSpPr>
          <p:nvPr>
            <p:ph type="title"/>
          </p:nvPr>
        </p:nvSpPr>
        <p:spPr/>
        <p:txBody>
          <a:bodyPr/>
          <a:lstStyle/>
          <a:p>
            <a:r>
              <a:rPr lang="en-US" dirty="0"/>
              <a:t>Resource adequacy-Water</a:t>
            </a:r>
          </a:p>
        </p:txBody>
      </p:sp>
      <p:graphicFrame>
        <p:nvGraphicFramePr>
          <p:cNvPr id="4" name="Content Placeholder 3">
            <a:extLst>
              <a:ext uri="{FF2B5EF4-FFF2-40B4-BE49-F238E27FC236}">
                <a16:creationId xmlns:a16="http://schemas.microsoft.com/office/drawing/2014/main" id="{58BEF3D6-A0AD-C471-5A31-FBBF39FB421D}"/>
              </a:ext>
            </a:extLst>
          </p:cNvPr>
          <p:cNvGraphicFramePr>
            <a:graphicFrameLocks noGrp="1"/>
          </p:cNvGraphicFramePr>
          <p:nvPr>
            <p:ph idx="1"/>
            <p:extLst>
              <p:ext uri="{D42A27DB-BD31-4B8C-83A1-F6EECF244321}">
                <p14:modId xmlns:p14="http://schemas.microsoft.com/office/powerpoint/2010/main" val="1959938359"/>
              </p:ext>
            </p:extLst>
          </p:nvPr>
        </p:nvGraphicFramePr>
        <p:xfrm>
          <a:off x="342900" y="1790700"/>
          <a:ext cx="11061700" cy="4965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26182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F14C1-4BBA-F753-0430-2411A5CF910E}"/>
              </a:ext>
            </a:extLst>
          </p:cNvPr>
          <p:cNvSpPr>
            <a:spLocks noGrp="1"/>
          </p:cNvSpPr>
          <p:nvPr>
            <p:ph type="title"/>
          </p:nvPr>
        </p:nvSpPr>
        <p:spPr/>
        <p:txBody>
          <a:bodyPr/>
          <a:lstStyle/>
          <a:p>
            <a:r>
              <a:rPr lang="en-US" dirty="0"/>
              <a:t>Resource adequacy-Labor</a:t>
            </a:r>
          </a:p>
        </p:txBody>
      </p:sp>
      <p:graphicFrame>
        <p:nvGraphicFramePr>
          <p:cNvPr id="4" name="Content Placeholder 3">
            <a:extLst>
              <a:ext uri="{FF2B5EF4-FFF2-40B4-BE49-F238E27FC236}">
                <a16:creationId xmlns:a16="http://schemas.microsoft.com/office/drawing/2014/main" id="{58BEF3D6-A0AD-C471-5A31-FBBF39FB421D}"/>
              </a:ext>
            </a:extLst>
          </p:cNvPr>
          <p:cNvGraphicFramePr>
            <a:graphicFrameLocks noGrp="1"/>
          </p:cNvGraphicFramePr>
          <p:nvPr>
            <p:ph idx="1"/>
            <p:extLst>
              <p:ext uri="{D42A27DB-BD31-4B8C-83A1-F6EECF244321}">
                <p14:modId xmlns:p14="http://schemas.microsoft.com/office/powerpoint/2010/main" val="2841377183"/>
              </p:ext>
            </p:extLst>
          </p:nvPr>
        </p:nvGraphicFramePr>
        <p:xfrm>
          <a:off x="698500" y="1666875"/>
          <a:ext cx="11163300" cy="49498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2517FEA-10DF-05F5-86B3-A6F788B0119F}"/>
              </a:ext>
            </a:extLst>
          </p:cNvPr>
          <p:cNvSpPr txBox="1"/>
          <p:nvPr/>
        </p:nvSpPr>
        <p:spPr>
          <a:xfrm>
            <a:off x="3327400" y="2153235"/>
            <a:ext cx="774700" cy="338554"/>
          </a:xfrm>
          <a:prstGeom prst="rect">
            <a:avLst/>
          </a:prstGeom>
          <a:solidFill>
            <a:schemeClr val="tx1">
              <a:lumMod val="95000"/>
            </a:schemeClr>
          </a:solidFill>
        </p:spPr>
        <p:txBody>
          <a:bodyPr wrap="square" rtlCol="0">
            <a:spAutoFit/>
          </a:bodyPr>
          <a:lstStyle/>
          <a:p>
            <a:r>
              <a:rPr lang="en-US" sz="1600" b="1" dirty="0">
                <a:solidFill>
                  <a:schemeClr val="accent1">
                    <a:lumMod val="50000"/>
                  </a:schemeClr>
                </a:solidFill>
                <a:latin typeface="Arial" panose="020B0604020202020204" pitchFamily="34" charset="0"/>
                <a:cs typeface="Arial" panose="020B0604020202020204" pitchFamily="34" charset="0"/>
              </a:rPr>
              <a:t>Labor</a:t>
            </a:r>
          </a:p>
        </p:txBody>
      </p:sp>
    </p:spTree>
    <p:extLst>
      <p:ext uri="{BB962C8B-B14F-4D97-AF65-F5344CB8AC3E}">
        <p14:creationId xmlns:p14="http://schemas.microsoft.com/office/powerpoint/2010/main" val="3475696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0C0A-50E8-F81B-CF9D-B4BE346AEE93}"/>
              </a:ext>
            </a:extLst>
          </p:cNvPr>
          <p:cNvSpPr>
            <a:spLocks noGrp="1"/>
          </p:cNvSpPr>
          <p:nvPr>
            <p:ph type="title"/>
          </p:nvPr>
        </p:nvSpPr>
        <p:spPr>
          <a:xfrm>
            <a:off x="1079500" y="761206"/>
            <a:ext cx="10026650" cy="655637"/>
          </a:xfrm>
        </p:spPr>
        <p:txBody>
          <a:bodyPr/>
          <a:lstStyle/>
          <a:p>
            <a:r>
              <a:rPr lang="en-US" dirty="0"/>
              <a:t>Resource adequacy-equipment</a:t>
            </a:r>
          </a:p>
        </p:txBody>
      </p:sp>
      <p:graphicFrame>
        <p:nvGraphicFramePr>
          <p:cNvPr id="4" name="Content Placeholder 3">
            <a:extLst>
              <a:ext uri="{FF2B5EF4-FFF2-40B4-BE49-F238E27FC236}">
                <a16:creationId xmlns:a16="http://schemas.microsoft.com/office/drawing/2014/main" id="{58BEF3D6-A0AD-C471-5A31-FBBF39FB421D}"/>
              </a:ext>
            </a:extLst>
          </p:cNvPr>
          <p:cNvGraphicFramePr>
            <a:graphicFrameLocks noGrp="1"/>
          </p:cNvGraphicFramePr>
          <p:nvPr>
            <p:ph idx="1"/>
            <p:extLst>
              <p:ext uri="{D42A27DB-BD31-4B8C-83A1-F6EECF244321}">
                <p14:modId xmlns:p14="http://schemas.microsoft.com/office/powerpoint/2010/main" val="3415832211"/>
              </p:ext>
            </p:extLst>
          </p:nvPr>
        </p:nvGraphicFramePr>
        <p:xfrm>
          <a:off x="469900" y="1416843"/>
          <a:ext cx="11176000" cy="51109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9083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BE4F-BE16-3D55-4A9C-08C5D768A48E}"/>
              </a:ext>
            </a:extLst>
          </p:cNvPr>
          <p:cNvSpPr>
            <a:spLocks noGrp="1"/>
          </p:cNvSpPr>
          <p:nvPr>
            <p:ph type="title"/>
          </p:nvPr>
        </p:nvSpPr>
        <p:spPr>
          <a:xfrm>
            <a:off x="2595876" y="111841"/>
            <a:ext cx="5706310" cy="655637"/>
          </a:xfrm>
        </p:spPr>
        <p:txBody>
          <a:bodyPr/>
          <a:lstStyle/>
          <a:p>
            <a:r>
              <a:rPr lang="en-US" dirty="0"/>
              <a:t>Market Perspectives</a:t>
            </a:r>
          </a:p>
        </p:txBody>
      </p:sp>
      <p:sp>
        <p:nvSpPr>
          <p:cNvPr id="3" name="Content Placeholder 2">
            <a:extLst>
              <a:ext uri="{FF2B5EF4-FFF2-40B4-BE49-F238E27FC236}">
                <a16:creationId xmlns:a16="http://schemas.microsoft.com/office/drawing/2014/main" id="{7E5FC4AF-E5BD-A1AA-7EF3-C107068D8204}"/>
              </a:ext>
            </a:extLst>
          </p:cNvPr>
          <p:cNvSpPr>
            <a:spLocks noGrp="1"/>
          </p:cNvSpPr>
          <p:nvPr>
            <p:ph idx="1"/>
          </p:nvPr>
        </p:nvSpPr>
        <p:spPr>
          <a:xfrm>
            <a:off x="457200" y="1089025"/>
            <a:ext cx="11249526" cy="3818641"/>
          </a:xfrm>
        </p:spPr>
        <p:txBody>
          <a:bodyPr>
            <a:normAutofit/>
          </a:bodyPr>
          <a:lstStyle/>
          <a:p>
            <a:endParaRPr lang="en-US" dirty="0"/>
          </a:p>
          <a:p>
            <a:endParaRPr lang="en-US" dirty="0"/>
          </a:p>
          <a:p>
            <a:endParaRPr lang="en-US" dirty="0"/>
          </a:p>
        </p:txBody>
      </p:sp>
      <p:graphicFrame>
        <p:nvGraphicFramePr>
          <p:cNvPr id="4" name="Table 3">
            <a:extLst>
              <a:ext uri="{FF2B5EF4-FFF2-40B4-BE49-F238E27FC236}">
                <a16:creationId xmlns:a16="http://schemas.microsoft.com/office/drawing/2014/main" id="{BCC0ED43-47FB-E362-0D90-928BF4894A6D}"/>
              </a:ext>
            </a:extLst>
          </p:cNvPr>
          <p:cNvGraphicFramePr>
            <a:graphicFrameLocks noGrp="1"/>
          </p:cNvGraphicFramePr>
          <p:nvPr>
            <p:extLst>
              <p:ext uri="{D42A27DB-BD31-4B8C-83A1-F6EECF244321}">
                <p14:modId xmlns:p14="http://schemas.microsoft.com/office/powerpoint/2010/main" val="428448293"/>
              </p:ext>
            </p:extLst>
          </p:nvPr>
        </p:nvGraphicFramePr>
        <p:xfrm>
          <a:off x="279400" y="685799"/>
          <a:ext cx="11427326" cy="6396149"/>
        </p:xfrm>
        <a:graphic>
          <a:graphicData uri="http://schemas.openxmlformats.org/drawingml/2006/table">
            <a:tbl>
              <a:tblPr firstRow="1" bandRow="1">
                <a:tableStyleId>{5FD0F851-EC5A-4D38-B0AD-8093EC10F338}</a:tableStyleId>
              </a:tblPr>
              <a:tblGrid>
                <a:gridCol w="11427326">
                  <a:extLst>
                    <a:ext uri="{9D8B030D-6E8A-4147-A177-3AD203B41FA5}">
                      <a16:colId xmlns:a16="http://schemas.microsoft.com/office/drawing/2014/main" val="999472997"/>
                    </a:ext>
                  </a:extLst>
                </a:gridCol>
              </a:tblGrid>
              <a:tr h="1092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Wholesale marketing is important to the economic success of my orchard: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87% Agreement, 9% Undecided, 4% Disagreement</a:t>
                      </a:r>
                    </a:p>
                  </a:txBody>
                  <a:tcPr/>
                </a:tc>
                <a:extLst>
                  <a:ext uri="{0D108BD9-81ED-4DB2-BD59-A6C34878D82A}">
                    <a16:rowId xmlns:a16="http://schemas.microsoft.com/office/drawing/2014/main" val="1410775779"/>
                  </a:ext>
                </a:extLst>
              </a:tr>
              <a:tr h="1092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The current wholesale market situation is economically favorable: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11% Agreement; 27% Undecided, 61% Disagreement</a:t>
                      </a:r>
                    </a:p>
                  </a:txBody>
                  <a:tcPr/>
                </a:tc>
                <a:extLst>
                  <a:ext uri="{0D108BD9-81ED-4DB2-BD59-A6C34878D82A}">
                    <a16:rowId xmlns:a16="http://schemas.microsoft.com/office/drawing/2014/main" val="2681201658"/>
                  </a:ext>
                </a:extLst>
              </a:tr>
              <a:tr h="1092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The current wholesale market sets prices for my pecan crop fairly: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13% Agreement, 24% Undecided, 63% Disagreement</a:t>
                      </a:r>
                    </a:p>
                  </a:txBody>
                  <a:tcPr/>
                </a:tc>
                <a:extLst>
                  <a:ext uri="{0D108BD9-81ED-4DB2-BD59-A6C34878D82A}">
                    <a16:rowId xmlns:a16="http://schemas.microsoft.com/office/drawing/2014/main" val="3725570323"/>
                  </a:ext>
                </a:extLst>
              </a:tr>
              <a:tr h="1092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am considering exiting the business because of the wholesale market: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22% Agreement; 37% Undecided, 41% Disagreement; </a:t>
                      </a:r>
                    </a:p>
                  </a:txBody>
                  <a:tcPr/>
                </a:tc>
                <a:extLst>
                  <a:ext uri="{0D108BD9-81ED-4DB2-BD59-A6C34878D82A}">
                    <a16:rowId xmlns:a16="http://schemas.microsoft.com/office/drawing/2014/main" val="3893013162"/>
                  </a:ext>
                </a:extLst>
              </a:tr>
              <a:tr h="9808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am considering expanding because of the wholesale market: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2% Agreement, 30% Undecided, 68% Disagreement</a:t>
                      </a:r>
                    </a:p>
                  </a:txBody>
                  <a:tcPr/>
                </a:tc>
                <a:extLst>
                  <a:ext uri="{0D108BD9-81ED-4DB2-BD59-A6C34878D82A}">
                    <a16:rowId xmlns:a16="http://schemas.microsoft.com/office/drawing/2014/main" val="3694999150"/>
                  </a:ext>
                </a:extLst>
              </a:tr>
              <a:tr h="1046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Developing alternative marketing strategies because of the wholesale market: </a:t>
                      </a:r>
                      <a:r>
                        <a:rPr lang="en-US" sz="2400" dirty="0">
                          <a:solidFill>
                            <a:srgbClr val="FFFF00"/>
                          </a:solidFill>
                        </a:rPr>
                        <a:t>45% Agreement, 26% Undecided, 30% Disagreement</a:t>
                      </a:r>
                    </a:p>
                  </a:txBody>
                  <a:tcPr/>
                </a:tc>
                <a:extLst>
                  <a:ext uri="{0D108BD9-81ED-4DB2-BD59-A6C34878D82A}">
                    <a16:rowId xmlns:a16="http://schemas.microsoft.com/office/drawing/2014/main" val="2384410914"/>
                  </a:ext>
                </a:extLst>
              </a:tr>
            </a:tbl>
          </a:graphicData>
        </a:graphic>
      </p:graphicFrame>
    </p:spTree>
    <p:extLst>
      <p:ext uri="{BB962C8B-B14F-4D97-AF65-F5344CB8AC3E}">
        <p14:creationId xmlns:p14="http://schemas.microsoft.com/office/powerpoint/2010/main" val="292190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8D7D49-E152-2D13-DF23-A383B4E10F2C}"/>
              </a:ext>
            </a:extLst>
          </p:cNvPr>
          <p:cNvPicPr>
            <a:picLocks noChangeAspect="1"/>
          </p:cNvPicPr>
          <p:nvPr/>
        </p:nvPicPr>
        <p:blipFill>
          <a:blip r:embed="rId2"/>
          <a:srcRect l="719" t="21751"/>
          <a:stretch>
            <a:fillRect/>
          </a:stretch>
        </p:blipFill>
        <p:spPr>
          <a:xfrm>
            <a:off x="1530074" y="2437526"/>
            <a:ext cx="9146034" cy="4028661"/>
          </a:xfrm>
          <a:prstGeom prst="rect">
            <a:avLst/>
          </a:prstGeom>
        </p:spPr>
      </p:pic>
      <p:sp>
        <p:nvSpPr>
          <p:cNvPr id="7" name="Title 1">
            <a:extLst>
              <a:ext uri="{FF2B5EF4-FFF2-40B4-BE49-F238E27FC236}">
                <a16:creationId xmlns:a16="http://schemas.microsoft.com/office/drawing/2014/main" id="{27597020-336D-5105-B8A8-1135E6086368}"/>
              </a:ext>
            </a:extLst>
          </p:cNvPr>
          <p:cNvSpPr>
            <a:spLocks noGrp="1"/>
          </p:cNvSpPr>
          <p:nvPr>
            <p:ph type="title"/>
          </p:nvPr>
        </p:nvSpPr>
        <p:spPr>
          <a:xfrm>
            <a:off x="1530074" y="311426"/>
            <a:ext cx="10026650" cy="655637"/>
          </a:xfrm>
        </p:spPr>
        <p:txBody>
          <a:bodyPr/>
          <a:lstStyle/>
          <a:p>
            <a:r>
              <a:rPr lang="en-US" dirty="0"/>
              <a:t>Direct-to-Consumer engagement</a:t>
            </a:r>
          </a:p>
        </p:txBody>
      </p:sp>
      <p:sp>
        <p:nvSpPr>
          <p:cNvPr id="8" name="TextBox 7">
            <a:extLst>
              <a:ext uri="{FF2B5EF4-FFF2-40B4-BE49-F238E27FC236}">
                <a16:creationId xmlns:a16="http://schemas.microsoft.com/office/drawing/2014/main" id="{C94CF62C-D2F1-A29B-A19D-2FBA7D3AC118}"/>
              </a:ext>
            </a:extLst>
          </p:cNvPr>
          <p:cNvSpPr txBox="1"/>
          <p:nvPr/>
        </p:nvSpPr>
        <p:spPr>
          <a:xfrm>
            <a:off x="2292626" y="1497496"/>
            <a:ext cx="7845287" cy="738664"/>
          </a:xfrm>
          <a:prstGeom prst="rect">
            <a:avLst/>
          </a:prstGeom>
          <a:noFill/>
        </p:spPr>
        <p:txBody>
          <a:bodyPr wrap="square" rtlCol="0">
            <a:spAutoFit/>
          </a:bodyPr>
          <a:lstStyle/>
          <a:p>
            <a:r>
              <a:rPr lang="en-US" sz="2400" b="1" dirty="0">
                <a:solidFill>
                  <a:srgbClr val="FFFF00"/>
                </a:solidFill>
              </a:rPr>
              <a:t>54% of survey respondents have retail sale (46% No)</a:t>
            </a:r>
          </a:p>
          <a:p>
            <a:endParaRPr lang="en-US" dirty="0"/>
          </a:p>
        </p:txBody>
      </p:sp>
      <p:sp>
        <p:nvSpPr>
          <p:cNvPr id="9" name="TextBox 8">
            <a:extLst>
              <a:ext uri="{FF2B5EF4-FFF2-40B4-BE49-F238E27FC236}">
                <a16:creationId xmlns:a16="http://schemas.microsoft.com/office/drawing/2014/main" id="{10452AEF-D356-49EA-140C-AF72950EC38A}"/>
              </a:ext>
            </a:extLst>
          </p:cNvPr>
          <p:cNvSpPr txBox="1"/>
          <p:nvPr/>
        </p:nvSpPr>
        <p:spPr>
          <a:xfrm>
            <a:off x="4876801" y="2766593"/>
            <a:ext cx="6192436" cy="461665"/>
          </a:xfrm>
          <a:prstGeom prst="rect">
            <a:avLst/>
          </a:prstGeom>
          <a:noFill/>
        </p:spPr>
        <p:txBody>
          <a:bodyPr wrap="square" rtlCol="0">
            <a:spAutoFit/>
          </a:bodyPr>
          <a:lstStyle/>
          <a:p>
            <a:r>
              <a:rPr lang="en-US" sz="2400" b="1" dirty="0">
                <a:solidFill>
                  <a:srgbClr val="666633"/>
                </a:solidFill>
              </a:rPr>
              <a:t>Years that retail business has been active</a:t>
            </a:r>
            <a:r>
              <a:rPr lang="en-US" sz="2000" b="1" dirty="0">
                <a:solidFill>
                  <a:srgbClr val="666633"/>
                </a:solidFill>
              </a:rPr>
              <a:t>.</a:t>
            </a:r>
          </a:p>
        </p:txBody>
      </p:sp>
    </p:spTree>
    <p:extLst>
      <p:ext uri="{BB962C8B-B14F-4D97-AF65-F5344CB8AC3E}">
        <p14:creationId xmlns:p14="http://schemas.microsoft.com/office/powerpoint/2010/main" val="3695160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sket of nuts on a wood surface&#10;&#10;AI-generated content may be incorrect.">
            <a:extLst>
              <a:ext uri="{FF2B5EF4-FFF2-40B4-BE49-F238E27FC236}">
                <a16:creationId xmlns:a16="http://schemas.microsoft.com/office/drawing/2014/main" id="{2855F4E7-EBB6-8A68-48BA-1CB717A04D3A}"/>
              </a:ext>
            </a:extLst>
          </p:cNvPr>
          <p:cNvPicPr>
            <a:picLocks noChangeAspect="1"/>
          </p:cNvPicPr>
          <p:nvPr/>
        </p:nvPicPr>
        <p:blipFill>
          <a:blip r:embed="rId2"/>
          <a:stretch>
            <a:fillRect/>
          </a:stretch>
        </p:blipFill>
        <p:spPr>
          <a:xfrm rot="5400000">
            <a:off x="-857250" y="857250"/>
            <a:ext cx="6858000" cy="5143500"/>
          </a:xfrm>
          <a:prstGeom prst="rect">
            <a:avLst/>
          </a:prstGeom>
        </p:spPr>
      </p:pic>
      <p:sp>
        <p:nvSpPr>
          <p:cNvPr id="2" name="Title 1">
            <a:extLst>
              <a:ext uri="{FF2B5EF4-FFF2-40B4-BE49-F238E27FC236}">
                <a16:creationId xmlns:a16="http://schemas.microsoft.com/office/drawing/2014/main" id="{CA915898-1B45-72DC-0942-535CB4B669B0}"/>
              </a:ext>
            </a:extLst>
          </p:cNvPr>
          <p:cNvSpPr>
            <a:spLocks noGrp="1"/>
          </p:cNvSpPr>
          <p:nvPr>
            <p:ph type="title"/>
          </p:nvPr>
        </p:nvSpPr>
        <p:spPr>
          <a:xfrm>
            <a:off x="1082675" y="296235"/>
            <a:ext cx="10026650" cy="655637"/>
          </a:xfrm>
        </p:spPr>
        <p:txBody>
          <a:bodyPr>
            <a:normAutofit fontScale="90000"/>
          </a:bodyPr>
          <a:lstStyle/>
          <a:p>
            <a:r>
              <a:rPr lang="en-US" dirty="0"/>
              <a:t>About Direct-to-Consumer engagement</a:t>
            </a:r>
          </a:p>
        </p:txBody>
      </p:sp>
      <p:sp>
        <p:nvSpPr>
          <p:cNvPr id="3" name="Content Placeholder 2">
            <a:extLst>
              <a:ext uri="{FF2B5EF4-FFF2-40B4-BE49-F238E27FC236}">
                <a16:creationId xmlns:a16="http://schemas.microsoft.com/office/drawing/2014/main" id="{73562D59-D652-3DDA-E23E-6610495182D5}"/>
              </a:ext>
            </a:extLst>
          </p:cNvPr>
          <p:cNvSpPr>
            <a:spLocks noGrp="1"/>
          </p:cNvSpPr>
          <p:nvPr>
            <p:ph idx="1"/>
          </p:nvPr>
        </p:nvSpPr>
        <p:spPr>
          <a:xfrm>
            <a:off x="5308599" y="1130300"/>
            <a:ext cx="5917571" cy="5638800"/>
          </a:xfrm>
        </p:spPr>
        <p:txBody>
          <a:bodyPr>
            <a:normAutofit/>
          </a:bodyPr>
          <a:lstStyle/>
          <a:p>
            <a:r>
              <a:rPr lang="en-US" sz="2400" b="1" dirty="0"/>
              <a:t>17% buy pecans they did not grow and sell in a retail business </a:t>
            </a:r>
          </a:p>
          <a:p>
            <a:r>
              <a:rPr lang="en-US" sz="2400" b="1" dirty="0">
                <a:solidFill>
                  <a:srgbClr val="FFFF00">
                    <a:alpha val="70000"/>
                  </a:srgbClr>
                </a:solidFill>
              </a:rPr>
              <a:t>56% sell pecans year-round</a:t>
            </a:r>
          </a:p>
          <a:p>
            <a:r>
              <a:rPr lang="en-US" sz="2400" b="1" dirty="0"/>
              <a:t>46% have on-line sales</a:t>
            </a:r>
          </a:p>
          <a:p>
            <a:r>
              <a:rPr lang="en-US" sz="2400" b="1" dirty="0">
                <a:solidFill>
                  <a:srgbClr val="FFFF00">
                    <a:alpha val="70000"/>
                  </a:srgbClr>
                </a:solidFill>
              </a:rPr>
              <a:t>19% utilize a dedicated storefront not affiliated with an orchard</a:t>
            </a:r>
          </a:p>
          <a:p>
            <a:r>
              <a:rPr lang="en-US" sz="2400" b="1" dirty="0"/>
              <a:t>20% utilize a dedicated storefront located at a pecan orchard.</a:t>
            </a:r>
          </a:p>
          <a:p>
            <a:endParaRPr lang="en-US" b="1" dirty="0"/>
          </a:p>
        </p:txBody>
      </p:sp>
    </p:spTree>
    <p:extLst>
      <p:ext uri="{BB962C8B-B14F-4D97-AF65-F5344CB8AC3E}">
        <p14:creationId xmlns:p14="http://schemas.microsoft.com/office/powerpoint/2010/main" val="2942349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0873-54E1-5B9C-4D5F-ED11BA189C5E}"/>
              </a:ext>
            </a:extLst>
          </p:cNvPr>
          <p:cNvSpPr>
            <a:spLocks noGrp="1"/>
          </p:cNvSpPr>
          <p:nvPr>
            <p:ph type="title"/>
          </p:nvPr>
        </p:nvSpPr>
        <p:spPr>
          <a:xfrm>
            <a:off x="876300" y="185738"/>
            <a:ext cx="10026650" cy="655637"/>
          </a:xfrm>
        </p:spPr>
        <p:txBody>
          <a:bodyPr>
            <a:normAutofit fontScale="90000"/>
          </a:bodyPr>
          <a:lstStyle/>
          <a:p>
            <a:r>
              <a:rPr lang="en-US" dirty="0"/>
              <a:t>What They’ve perceived about Customers</a:t>
            </a:r>
          </a:p>
        </p:txBody>
      </p:sp>
      <p:graphicFrame>
        <p:nvGraphicFramePr>
          <p:cNvPr id="6" name="Table 5">
            <a:extLst>
              <a:ext uri="{FF2B5EF4-FFF2-40B4-BE49-F238E27FC236}">
                <a16:creationId xmlns:a16="http://schemas.microsoft.com/office/drawing/2014/main" id="{8FA28069-F676-1FA8-3E4D-135627DB6652}"/>
              </a:ext>
            </a:extLst>
          </p:cNvPr>
          <p:cNvGraphicFramePr>
            <a:graphicFrameLocks noGrp="1"/>
          </p:cNvGraphicFramePr>
          <p:nvPr>
            <p:extLst>
              <p:ext uri="{D42A27DB-BD31-4B8C-83A1-F6EECF244321}">
                <p14:modId xmlns:p14="http://schemas.microsoft.com/office/powerpoint/2010/main" val="2703602736"/>
              </p:ext>
            </p:extLst>
          </p:nvPr>
        </p:nvGraphicFramePr>
        <p:xfrm>
          <a:off x="431800" y="820102"/>
          <a:ext cx="11252200" cy="5212396"/>
        </p:xfrm>
        <a:graphic>
          <a:graphicData uri="http://schemas.openxmlformats.org/drawingml/2006/table">
            <a:tbl>
              <a:tblPr firstRow="1" bandRow="1">
                <a:tableStyleId>{5FD0F851-EC5A-4D38-B0AD-8093EC10F338}</a:tableStyleId>
              </a:tblPr>
              <a:tblGrid>
                <a:gridCol w="11252200">
                  <a:extLst>
                    <a:ext uri="{9D8B030D-6E8A-4147-A177-3AD203B41FA5}">
                      <a16:colId xmlns:a16="http://schemas.microsoft.com/office/drawing/2014/main" val="3645288026"/>
                    </a:ext>
                  </a:extLst>
                </a:gridCol>
              </a:tblGrid>
              <a:tr h="744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Retail sales of pecans are currently strong: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rPr>
                        <a:t>61% Agreement; 17% Disagreement</a:t>
                      </a:r>
                    </a:p>
                  </a:txBody>
                  <a:tcPr/>
                </a:tc>
                <a:extLst>
                  <a:ext uri="{0D108BD9-81ED-4DB2-BD59-A6C34878D82A}">
                    <a16:rowId xmlns:a16="http://schemas.microsoft.com/office/drawing/2014/main" val="2684778402"/>
                  </a:ext>
                </a:extLst>
              </a:tr>
              <a:tr h="744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Retail sales of pecans are increasing: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rPr>
                        <a:t>62% Agreement; 14% Disagreement</a:t>
                      </a:r>
                    </a:p>
                  </a:txBody>
                  <a:tcPr/>
                </a:tc>
                <a:extLst>
                  <a:ext uri="{0D108BD9-81ED-4DB2-BD59-A6C34878D82A}">
                    <a16:rowId xmlns:a16="http://schemas.microsoft.com/office/drawing/2014/main" val="826039535"/>
                  </a:ext>
                </a:extLst>
              </a:tr>
              <a:tr h="744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Retail customers are motivated to try new pecan products: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rPr>
                        <a:t>41% Agreement, 43% Neutral, 16% disagree</a:t>
                      </a:r>
                    </a:p>
                  </a:txBody>
                  <a:tcPr/>
                </a:tc>
                <a:extLst>
                  <a:ext uri="{0D108BD9-81ED-4DB2-BD59-A6C34878D82A}">
                    <a16:rowId xmlns:a16="http://schemas.microsoft.com/office/drawing/2014/main" val="3599325414"/>
                  </a:ext>
                </a:extLst>
              </a:tr>
              <a:tr h="744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Retail customers prefer specific varieties of pecans: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rPr>
                        <a:t>71% Agreement, 19% Neutral, 10% disagree</a:t>
                      </a:r>
                    </a:p>
                  </a:txBody>
                  <a:tcPr/>
                </a:tc>
                <a:extLst>
                  <a:ext uri="{0D108BD9-81ED-4DB2-BD59-A6C34878D82A}">
                    <a16:rowId xmlns:a16="http://schemas.microsoft.com/office/drawing/2014/main" val="363800347"/>
                  </a:ext>
                </a:extLst>
              </a:tr>
              <a:tr h="744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Retail customers believe prices are too high: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rPr>
                        <a:t>41% Agree, 36% Neutral, 22% disagree</a:t>
                      </a:r>
                    </a:p>
                  </a:txBody>
                  <a:tcPr/>
                </a:tc>
                <a:extLst>
                  <a:ext uri="{0D108BD9-81ED-4DB2-BD59-A6C34878D82A}">
                    <a16:rowId xmlns:a16="http://schemas.microsoft.com/office/drawing/2014/main" val="1260236501"/>
                  </a:ext>
                </a:extLst>
              </a:tr>
              <a:tr h="744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Retail customers are seeking expanded ways to cook with pecans: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rPr>
                        <a:t>39% Agreement, 44% Neutral, 18% disagree</a:t>
                      </a:r>
                    </a:p>
                  </a:txBody>
                  <a:tcPr/>
                </a:tc>
                <a:extLst>
                  <a:ext uri="{0D108BD9-81ED-4DB2-BD59-A6C34878D82A}">
                    <a16:rowId xmlns:a16="http://schemas.microsoft.com/office/drawing/2014/main" val="52787038"/>
                  </a:ext>
                </a:extLst>
              </a:tr>
              <a:tr h="744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Retail customers are not aware of the health benefits of pecans: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rPr>
                        <a:t>47% Agreement, 28% Neutral, 26% disagree</a:t>
                      </a:r>
                    </a:p>
                  </a:txBody>
                  <a:tcPr/>
                </a:tc>
                <a:extLst>
                  <a:ext uri="{0D108BD9-81ED-4DB2-BD59-A6C34878D82A}">
                    <a16:rowId xmlns:a16="http://schemas.microsoft.com/office/drawing/2014/main" val="3601444640"/>
                  </a:ext>
                </a:extLst>
              </a:tr>
            </a:tbl>
          </a:graphicData>
        </a:graphic>
      </p:graphicFrame>
    </p:spTree>
    <p:extLst>
      <p:ext uri="{BB962C8B-B14F-4D97-AF65-F5344CB8AC3E}">
        <p14:creationId xmlns:p14="http://schemas.microsoft.com/office/powerpoint/2010/main" val="3735357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FF72-070F-0CD6-81DE-26B2304DC359}"/>
              </a:ext>
            </a:extLst>
          </p:cNvPr>
          <p:cNvSpPr>
            <a:spLocks noGrp="1"/>
          </p:cNvSpPr>
          <p:nvPr>
            <p:ph type="title"/>
          </p:nvPr>
        </p:nvSpPr>
        <p:spPr>
          <a:xfrm>
            <a:off x="2027237" y="240632"/>
            <a:ext cx="7688263" cy="655637"/>
          </a:xfrm>
        </p:spPr>
        <p:txBody>
          <a:bodyPr/>
          <a:lstStyle/>
          <a:p>
            <a:r>
              <a:rPr lang="en-US" dirty="0"/>
              <a:t>Promotion Perspectives</a:t>
            </a:r>
          </a:p>
        </p:txBody>
      </p:sp>
      <p:graphicFrame>
        <p:nvGraphicFramePr>
          <p:cNvPr id="4" name="Table 3">
            <a:extLst>
              <a:ext uri="{FF2B5EF4-FFF2-40B4-BE49-F238E27FC236}">
                <a16:creationId xmlns:a16="http://schemas.microsoft.com/office/drawing/2014/main" id="{AAE52997-1DDF-32D6-E2BD-B6D31D32A353}"/>
              </a:ext>
            </a:extLst>
          </p:cNvPr>
          <p:cNvGraphicFramePr>
            <a:graphicFrameLocks noGrp="1"/>
          </p:cNvGraphicFramePr>
          <p:nvPr>
            <p:extLst>
              <p:ext uri="{D42A27DB-BD31-4B8C-83A1-F6EECF244321}">
                <p14:modId xmlns:p14="http://schemas.microsoft.com/office/powerpoint/2010/main" val="1298030993"/>
              </p:ext>
            </p:extLst>
          </p:nvPr>
        </p:nvGraphicFramePr>
        <p:xfrm>
          <a:off x="138113" y="896269"/>
          <a:ext cx="11915774" cy="5055405"/>
        </p:xfrm>
        <a:graphic>
          <a:graphicData uri="http://schemas.openxmlformats.org/drawingml/2006/table">
            <a:tbl>
              <a:tblPr firstRow="1" bandRow="1">
                <a:tableStyleId>{5FD0F851-EC5A-4D38-B0AD-8093EC10F338}</a:tableStyleId>
              </a:tblPr>
              <a:tblGrid>
                <a:gridCol w="11915774">
                  <a:extLst>
                    <a:ext uri="{9D8B030D-6E8A-4147-A177-3AD203B41FA5}">
                      <a16:colId xmlns:a16="http://schemas.microsoft.com/office/drawing/2014/main" val="3304656347"/>
                    </a:ext>
                  </a:extLst>
                </a:gridCol>
              </a:tblGrid>
              <a:tr h="877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Pecans need greater promotion in Texas: </a:t>
                      </a:r>
                      <a:r>
                        <a:rPr lang="en-US" sz="2400" dirty="0">
                          <a:solidFill>
                            <a:srgbClr val="FFFF00"/>
                          </a:solidFill>
                        </a:rPr>
                        <a:t>67.3% Agreement</a:t>
                      </a:r>
                    </a:p>
                  </a:txBody>
                  <a:tcPr/>
                </a:tc>
                <a:extLst>
                  <a:ext uri="{0D108BD9-81ED-4DB2-BD59-A6C34878D82A}">
                    <a16:rowId xmlns:a16="http://schemas.microsoft.com/office/drawing/2014/main" val="588516990"/>
                  </a:ext>
                </a:extLst>
              </a:tr>
              <a:tr h="10584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Pecan promotion efforts need to be greater to compete with other nuts: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75% Agreement</a:t>
                      </a:r>
                    </a:p>
                  </a:txBody>
                  <a:tcPr/>
                </a:tc>
                <a:extLst>
                  <a:ext uri="{0D108BD9-81ED-4DB2-BD59-A6C34878D82A}">
                    <a16:rowId xmlns:a16="http://schemas.microsoft.com/office/drawing/2014/main" val="830590487"/>
                  </a:ext>
                </a:extLst>
              </a:tr>
              <a:tr h="877380">
                <a:tc>
                  <a:txBody>
                    <a:bodyPr/>
                    <a:lstStyle/>
                    <a:p>
                      <a:r>
                        <a:rPr lang="en-US" sz="2400" dirty="0"/>
                        <a:t>Health benefit education at the point of sale is beneficial to overall </a:t>
                      </a:r>
                      <a:r>
                        <a:rPr lang="en-US" sz="2400" dirty="0">
                          <a:solidFill>
                            <a:schemeClr val="tx1"/>
                          </a:solidFill>
                        </a:rPr>
                        <a:t>sales: </a:t>
                      </a:r>
                    </a:p>
                    <a:p>
                      <a:r>
                        <a:rPr lang="en-US" sz="2400" dirty="0">
                          <a:solidFill>
                            <a:srgbClr val="FFFF00"/>
                          </a:solidFill>
                        </a:rPr>
                        <a:t>74% Agreement</a:t>
                      </a:r>
                    </a:p>
                  </a:txBody>
                  <a:tcPr/>
                </a:tc>
                <a:extLst>
                  <a:ext uri="{0D108BD9-81ED-4DB2-BD59-A6C34878D82A}">
                    <a16:rowId xmlns:a16="http://schemas.microsoft.com/office/drawing/2014/main" val="3340110375"/>
                  </a:ext>
                </a:extLst>
              </a:tr>
              <a:tr h="487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Health benefits of pecans need greater promotion: </a:t>
                      </a:r>
                      <a:r>
                        <a:rPr lang="en-US" sz="2400" dirty="0">
                          <a:solidFill>
                            <a:srgbClr val="FFFF00"/>
                          </a:solidFill>
                        </a:rPr>
                        <a:t>75.4% Agreement</a:t>
                      </a:r>
                    </a:p>
                  </a:txBody>
                  <a:tcPr/>
                </a:tc>
                <a:extLst>
                  <a:ext uri="{0D108BD9-81ED-4DB2-BD59-A6C34878D82A}">
                    <a16:rowId xmlns:a16="http://schemas.microsoft.com/office/drawing/2014/main" val="1240465728"/>
                  </a:ext>
                </a:extLst>
              </a:tr>
              <a:tr h="877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Pecans don’t have enough national visibility, more mass advertising is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 </a:t>
                      </a:r>
                      <a:r>
                        <a:rPr lang="en-US" sz="2400" dirty="0">
                          <a:solidFill>
                            <a:srgbClr val="FFFF00"/>
                          </a:solidFill>
                        </a:rPr>
                        <a:t>68% Agreement</a:t>
                      </a:r>
                    </a:p>
                  </a:txBody>
                  <a:tcPr/>
                </a:tc>
                <a:extLst>
                  <a:ext uri="{0D108BD9-81ED-4DB2-BD59-A6C34878D82A}">
                    <a16:rowId xmlns:a16="http://schemas.microsoft.com/office/drawing/2014/main" val="2302149790"/>
                  </a:ext>
                </a:extLst>
              </a:tr>
              <a:tr h="877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The federal marketing order has helped the pecan industry since 2016: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17% Agreement; 57% Undecided; 26% Disagreement</a:t>
                      </a:r>
                    </a:p>
                  </a:txBody>
                  <a:tcPr/>
                </a:tc>
                <a:extLst>
                  <a:ext uri="{0D108BD9-81ED-4DB2-BD59-A6C34878D82A}">
                    <a16:rowId xmlns:a16="http://schemas.microsoft.com/office/drawing/2014/main" val="2317925041"/>
                  </a:ext>
                </a:extLst>
              </a:tr>
            </a:tbl>
          </a:graphicData>
        </a:graphic>
      </p:graphicFrame>
    </p:spTree>
    <p:extLst>
      <p:ext uri="{BB962C8B-B14F-4D97-AF65-F5344CB8AC3E}">
        <p14:creationId xmlns:p14="http://schemas.microsoft.com/office/powerpoint/2010/main" val="3308819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2858-C92A-CA99-59B1-EB25BA387C76}"/>
              </a:ext>
            </a:extLst>
          </p:cNvPr>
          <p:cNvSpPr>
            <a:spLocks noGrp="1"/>
          </p:cNvSpPr>
          <p:nvPr>
            <p:ph type="title"/>
          </p:nvPr>
        </p:nvSpPr>
        <p:spPr>
          <a:xfrm>
            <a:off x="1066800" y="193040"/>
            <a:ext cx="10058400" cy="1097280"/>
          </a:xfrm>
        </p:spPr>
        <p:txBody>
          <a:bodyPr/>
          <a:lstStyle/>
          <a:p>
            <a:r>
              <a:rPr lang="en-US" dirty="0"/>
              <a:t>Perspectives on Research</a:t>
            </a:r>
          </a:p>
        </p:txBody>
      </p:sp>
      <p:sp>
        <p:nvSpPr>
          <p:cNvPr id="3" name="Content Placeholder 2">
            <a:extLst>
              <a:ext uri="{FF2B5EF4-FFF2-40B4-BE49-F238E27FC236}">
                <a16:creationId xmlns:a16="http://schemas.microsoft.com/office/drawing/2014/main" id="{91934EEF-4C20-B297-1FDB-DD7351B48788}"/>
              </a:ext>
            </a:extLst>
          </p:cNvPr>
          <p:cNvSpPr>
            <a:spLocks noGrp="1"/>
          </p:cNvSpPr>
          <p:nvPr>
            <p:ph sz="quarter" idx="14"/>
          </p:nvPr>
        </p:nvSpPr>
        <p:spPr>
          <a:xfrm>
            <a:off x="1066800" y="1434578"/>
            <a:ext cx="10058400" cy="2304045"/>
          </a:xfrm>
        </p:spPr>
        <p:txBody>
          <a:bodyPr/>
          <a:lstStyle/>
          <a:p>
            <a:endParaRPr lang="en-US" dirty="0"/>
          </a:p>
          <a:p>
            <a:endParaRPr lang="en-US" dirty="0"/>
          </a:p>
        </p:txBody>
      </p:sp>
      <p:graphicFrame>
        <p:nvGraphicFramePr>
          <p:cNvPr id="5" name="Table 4">
            <a:extLst>
              <a:ext uri="{FF2B5EF4-FFF2-40B4-BE49-F238E27FC236}">
                <a16:creationId xmlns:a16="http://schemas.microsoft.com/office/drawing/2014/main" id="{9AC95C05-F0F4-E2D4-6B60-D94E653893E8}"/>
              </a:ext>
            </a:extLst>
          </p:cNvPr>
          <p:cNvGraphicFramePr>
            <a:graphicFrameLocks noGrp="1"/>
          </p:cNvGraphicFramePr>
          <p:nvPr>
            <p:extLst>
              <p:ext uri="{D42A27DB-BD31-4B8C-83A1-F6EECF244321}">
                <p14:modId xmlns:p14="http://schemas.microsoft.com/office/powerpoint/2010/main" val="2874379836"/>
              </p:ext>
            </p:extLst>
          </p:nvPr>
        </p:nvGraphicFramePr>
        <p:xfrm>
          <a:off x="444501" y="1434578"/>
          <a:ext cx="11569699" cy="4085710"/>
        </p:xfrm>
        <a:graphic>
          <a:graphicData uri="http://schemas.openxmlformats.org/drawingml/2006/table">
            <a:tbl>
              <a:tblPr firstRow="1" bandRow="1">
                <a:tableStyleId>{5FD0F851-EC5A-4D38-B0AD-8093EC10F338}</a:tableStyleId>
              </a:tblPr>
              <a:tblGrid>
                <a:gridCol w="11569699">
                  <a:extLst>
                    <a:ext uri="{9D8B030D-6E8A-4147-A177-3AD203B41FA5}">
                      <a16:colId xmlns:a16="http://schemas.microsoft.com/office/drawing/2014/main" val="2124404279"/>
                    </a:ext>
                  </a:extLst>
                </a:gridCol>
              </a:tblGrid>
              <a:tr h="370840">
                <a:tc>
                  <a:txBody>
                    <a:bodyPr/>
                    <a:lstStyle/>
                    <a:p>
                      <a:endParaRPr lang="en-US" sz="2400" dirty="0"/>
                    </a:p>
                  </a:txBody>
                  <a:tcPr/>
                </a:tc>
                <a:extLst>
                  <a:ext uri="{0D108BD9-81ED-4DB2-BD59-A6C34878D82A}">
                    <a16:rowId xmlns:a16="http://schemas.microsoft.com/office/drawing/2014/main" val="31442358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Scientific devotion/active research needed for the unique challenges of growing pecans: </a:t>
                      </a:r>
                      <a:r>
                        <a:rPr lang="en-US" sz="2400" dirty="0">
                          <a:solidFill>
                            <a:srgbClr val="FFFF00"/>
                          </a:solidFill>
                        </a:rPr>
                        <a:t>86% Agreement</a:t>
                      </a:r>
                    </a:p>
                    <a:p>
                      <a:endParaRPr lang="en-US" sz="2400" dirty="0"/>
                    </a:p>
                  </a:txBody>
                  <a:tcPr/>
                </a:tc>
                <a:extLst>
                  <a:ext uri="{0D108BD9-81ED-4DB2-BD59-A6C34878D82A}">
                    <a16:rowId xmlns:a16="http://schemas.microsoft.com/office/drawing/2014/main" val="3015443456"/>
                  </a:ext>
                </a:extLst>
              </a:tr>
              <a:tr h="9330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support more funds toward pecan production research: </a:t>
                      </a:r>
                      <a:r>
                        <a:rPr lang="en-US" sz="2400" dirty="0">
                          <a:solidFill>
                            <a:srgbClr val="FFFF00"/>
                          </a:solidFill>
                        </a:rPr>
                        <a:t>68% Agreement</a:t>
                      </a:r>
                    </a:p>
                  </a:txBody>
                  <a:tcPr/>
                </a:tc>
                <a:extLst>
                  <a:ext uri="{0D108BD9-81ED-4DB2-BD59-A6C34878D82A}">
                    <a16:rowId xmlns:a16="http://schemas.microsoft.com/office/drawing/2014/main" val="4037242830"/>
                  </a:ext>
                </a:extLst>
              </a:tr>
              <a:tr h="678669">
                <a:tc>
                  <a:txBody>
                    <a:bodyPr/>
                    <a:lstStyle/>
                    <a:p>
                      <a:r>
                        <a:rPr lang="en-US" sz="2400" dirty="0"/>
                        <a:t>Existing research is appropriate/potentially helpful: </a:t>
                      </a:r>
                      <a:r>
                        <a:rPr lang="en-US" sz="2400" dirty="0">
                          <a:solidFill>
                            <a:srgbClr val="FFFF00"/>
                          </a:solidFill>
                        </a:rPr>
                        <a:t>69% Agreement</a:t>
                      </a:r>
                    </a:p>
                  </a:txBody>
                  <a:tcPr/>
                </a:tc>
                <a:extLst>
                  <a:ext uri="{0D108BD9-81ED-4DB2-BD59-A6C34878D82A}">
                    <a16:rowId xmlns:a16="http://schemas.microsoft.com/office/drawing/2014/main" val="6123666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My future success partially dependent on targeted research: </a:t>
                      </a:r>
                      <a:r>
                        <a:rPr lang="en-US" sz="2400" dirty="0">
                          <a:solidFill>
                            <a:srgbClr val="FFFF00"/>
                          </a:solidFill>
                        </a:rPr>
                        <a:t>54% Agreement</a:t>
                      </a:r>
                    </a:p>
                  </a:txBody>
                  <a:tcPr/>
                </a:tc>
                <a:extLst>
                  <a:ext uri="{0D108BD9-81ED-4DB2-BD59-A6C34878D82A}">
                    <a16:rowId xmlns:a16="http://schemas.microsoft.com/office/drawing/2014/main" val="2166942711"/>
                  </a:ext>
                </a:extLst>
              </a:tr>
              <a:tr h="370840">
                <a:tc>
                  <a:txBody>
                    <a:bodyPr/>
                    <a:lstStyle/>
                    <a:p>
                      <a:endParaRPr lang="en-US" dirty="0"/>
                    </a:p>
                  </a:txBody>
                  <a:tcPr/>
                </a:tc>
                <a:extLst>
                  <a:ext uri="{0D108BD9-81ED-4DB2-BD59-A6C34878D82A}">
                    <a16:rowId xmlns:a16="http://schemas.microsoft.com/office/drawing/2014/main" val="984794143"/>
                  </a:ext>
                </a:extLst>
              </a:tr>
            </a:tbl>
          </a:graphicData>
        </a:graphic>
      </p:graphicFrame>
    </p:spTree>
    <p:extLst>
      <p:ext uri="{BB962C8B-B14F-4D97-AF65-F5344CB8AC3E}">
        <p14:creationId xmlns:p14="http://schemas.microsoft.com/office/powerpoint/2010/main" val="1639948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F7FA-557B-82FA-0B3B-B29A88184B8A}"/>
              </a:ext>
            </a:extLst>
          </p:cNvPr>
          <p:cNvSpPr>
            <a:spLocks noGrp="1"/>
          </p:cNvSpPr>
          <p:nvPr>
            <p:ph type="ctrTitle"/>
          </p:nvPr>
        </p:nvSpPr>
        <p:spPr>
          <a:xfrm>
            <a:off x="209134" y="239021"/>
            <a:ext cx="7988440" cy="2770462"/>
          </a:xfrm>
        </p:spPr>
        <p:txBody>
          <a:bodyPr/>
          <a:lstStyle/>
          <a:p>
            <a:pPr marL="0" marR="0" indent="0" algn="l">
              <a:lnSpc>
                <a:spcPct val="119000"/>
              </a:lnSpc>
              <a:spcBef>
                <a:spcPts val="0"/>
              </a:spcBef>
              <a:spcAft>
                <a:spcPts val="600"/>
              </a:spcAft>
            </a:pPr>
            <a:r>
              <a:rPr lang="en-US" sz="4000" b="1" kern="1400" dirty="0">
                <a:ln>
                  <a:noFill/>
                </a:ln>
                <a:solidFill>
                  <a:srgbClr val="FFFF00"/>
                </a:solidFill>
                <a:effectLst/>
                <a:latin typeface="Calibri" panose="020F0502020204030204" pitchFamily="34" charset="0"/>
              </a:rPr>
              <a:t>P</a:t>
            </a:r>
            <a:r>
              <a:rPr lang="en-US" sz="1800" b="1" kern="1400" dirty="0">
                <a:ln>
                  <a:noFill/>
                </a:ln>
                <a:solidFill>
                  <a:srgbClr val="FFFF00"/>
                </a:solidFill>
                <a:effectLst/>
                <a:latin typeface="Calibri" panose="020F0502020204030204" pitchFamily="34" charset="0"/>
              </a:rPr>
              <a:t>ecan growing is a Texas legacy</a:t>
            </a:r>
            <a:r>
              <a:rPr lang="en-US" sz="1800" kern="1400" dirty="0">
                <a:ln>
                  <a:noFill/>
                </a:ln>
                <a:solidFill>
                  <a:srgbClr val="000000"/>
                </a:solidFill>
                <a:effectLst/>
                <a:latin typeface="Calibri" panose="020F0502020204030204" pitchFamily="34" charset="0"/>
              </a:rPr>
              <a:t>—</a:t>
            </a:r>
            <a:r>
              <a:rPr lang="en-US" sz="1800" kern="1400" dirty="0">
                <a:ln>
                  <a:noFill/>
                </a:ln>
                <a:effectLst/>
                <a:latin typeface="Calibri" panose="020F0502020204030204" pitchFamily="34" charset="0"/>
              </a:rPr>
              <a:t>an important Horticultural industry with deep historical impact to our culture and economy.</a:t>
            </a:r>
            <a:br>
              <a:rPr lang="en-US" sz="1800" kern="1400" dirty="0">
                <a:ln>
                  <a:noFill/>
                </a:ln>
                <a:effectLst/>
                <a:latin typeface="Calibri" panose="020F0502020204030204" pitchFamily="34" charset="0"/>
              </a:rPr>
            </a:br>
            <a:r>
              <a:rPr lang="en-US" sz="1800" kern="1400" dirty="0">
                <a:ln>
                  <a:noFill/>
                </a:ln>
                <a:effectLst/>
                <a:latin typeface="Calibri" panose="020F0502020204030204" pitchFamily="34" charset="0"/>
              </a:rPr>
              <a:t> </a:t>
            </a:r>
            <a:r>
              <a:rPr lang="en-US" sz="4000" kern="1400" dirty="0">
                <a:ln>
                  <a:noFill/>
                </a:ln>
                <a:effectLst/>
                <a:latin typeface="Calibri" panose="020F0502020204030204" pitchFamily="34" charset="0"/>
              </a:rPr>
              <a:t>O</a:t>
            </a:r>
            <a:r>
              <a:rPr lang="en-US" sz="1800" kern="1400" dirty="0">
                <a:ln>
                  <a:noFill/>
                </a:ln>
                <a:effectLst/>
                <a:latin typeface="Calibri" panose="020F0502020204030204" pitchFamily="34" charset="0"/>
              </a:rPr>
              <a:t>ver the 2012-2017 Census of Agriculture period, </a:t>
            </a:r>
            <a:r>
              <a:rPr lang="en-US" sz="1800" kern="1400" dirty="0">
                <a:ln>
                  <a:noFill/>
                </a:ln>
                <a:solidFill>
                  <a:srgbClr val="FFFF00"/>
                </a:solidFill>
                <a:effectLst/>
                <a:latin typeface="Calibri" panose="020F0502020204030204" pitchFamily="34" charset="0"/>
              </a:rPr>
              <a:t>Texas lost 17.5% of its pecan acreage, while elsewhere in the country, pecan acreage grew 7%. </a:t>
            </a:r>
          </a:p>
        </p:txBody>
      </p:sp>
      <p:pic>
        <p:nvPicPr>
          <p:cNvPr id="11" name="Picture Placeholder 10" descr="A person walking in a grassy area with a large tree&#10;&#10;Description automatically generated">
            <a:extLst>
              <a:ext uri="{FF2B5EF4-FFF2-40B4-BE49-F238E27FC236}">
                <a16:creationId xmlns:a16="http://schemas.microsoft.com/office/drawing/2014/main" id="{4A918197-8124-E928-8F34-605E2FCF98DD}"/>
              </a:ext>
            </a:extLst>
          </p:cNvPr>
          <p:cNvPicPr>
            <a:picLocks noGrp="1" noChangeAspect="1"/>
          </p:cNvPicPr>
          <p:nvPr>
            <p:ph type="pic" sz="quarter" idx="13"/>
          </p:nvPr>
        </p:nvPicPr>
        <p:blipFill>
          <a:blip r:embed="rId3"/>
          <a:srcRect t="10543" b="10543"/>
          <a:stretch>
            <a:fillRect/>
          </a:stretch>
        </p:blipFill>
        <p:spPr/>
      </p:pic>
      <p:pic>
        <p:nvPicPr>
          <p:cNvPr id="15" name="Picture Placeholder 14" descr="A group of people standing in a field&#10;&#10;Description automatically generated">
            <a:extLst>
              <a:ext uri="{FF2B5EF4-FFF2-40B4-BE49-F238E27FC236}">
                <a16:creationId xmlns:a16="http://schemas.microsoft.com/office/drawing/2014/main" id="{9E4CD2E5-5F21-A5C4-409C-5B3C82A9B301}"/>
              </a:ext>
            </a:extLst>
          </p:cNvPr>
          <p:cNvPicPr>
            <a:picLocks noGrp="1" noChangeAspect="1"/>
          </p:cNvPicPr>
          <p:nvPr>
            <p:ph type="pic" sz="quarter" idx="14"/>
          </p:nvPr>
        </p:nvPicPr>
        <p:blipFill>
          <a:blip r:embed="rId4"/>
          <a:srcRect t="10543" b="10543"/>
          <a:stretch>
            <a:fillRect/>
          </a:stretch>
        </p:blipFill>
        <p:spPr/>
      </p:pic>
      <p:pic>
        <p:nvPicPr>
          <p:cNvPr id="19" name="Picture Placeholder 18" descr="A group of people standing under a tree&#10;&#10;Description automatically generated">
            <a:extLst>
              <a:ext uri="{FF2B5EF4-FFF2-40B4-BE49-F238E27FC236}">
                <a16:creationId xmlns:a16="http://schemas.microsoft.com/office/drawing/2014/main" id="{B2CAEDC6-8ADF-8BCD-5F60-E1D4415608F9}"/>
              </a:ext>
            </a:extLst>
          </p:cNvPr>
          <p:cNvPicPr>
            <a:picLocks noGrp="1" noChangeAspect="1"/>
          </p:cNvPicPr>
          <p:nvPr>
            <p:ph type="pic" sz="quarter" idx="15"/>
          </p:nvPr>
        </p:nvPicPr>
        <p:blipFill>
          <a:blip r:embed="rId5"/>
          <a:srcRect l="27805" r="27805"/>
          <a:stretch>
            <a:fillRect/>
          </a:stretch>
        </p:blipFill>
        <p:spPr>
          <a:xfrm rot="5400000">
            <a:off x="9117013" y="3783013"/>
            <a:ext cx="2286000" cy="3862387"/>
          </a:xfrm>
        </p:spPr>
      </p:pic>
      <p:graphicFrame>
        <p:nvGraphicFramePr>
          <p:cNvPr id="20" name="Chart 19">
            <a:extLst>
              <a:ext uri="{FF2B5EF4-FFF2-40B4-BE49-F238E27FC236}">
                <a16:creationId xmlns:a16="http://schemas.microsoft.com/office/drawing/2014/main" id="{013247BD-109D-92BB-9EF4-AD6ADBC63E0D}"/>
              </a:ext>
            </a:extLst>
          </p:cNvPr>
          <p:cNvGraphicFramePr>
            <a:graphicFrameLocks/>
          </p:cNvGraphicFramePr>
          <p:nvPr>
            <p:extLst>
              <p:ext uri="{D42A27DB-BD31-4B8C-83A1-F6EECF244321}">
                <p14:modId xmlns:p14="http://schemas.microsoft.com/office/powerpoint/2010/main" val="3758931800"/>
              </p:ext>
            </p:extLst>
          </p:nvPr>
        </p:nvGraphicFramePr>
        <p:xfrm>
          <a:off x="4220308" y="3088805"/>
          <a:ext cx="3977266" cy="310816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6DE9250A-292B-0867-AB8A-108F4687BDF1}"/>
              </a:ext>
            </a:extLst>
          </p:cNvPr>
          <p:cNvGraphicFramePr>
            <a:graphicFrameLocks/>
          </p:cNvGraphicFramePr>
          <p:nvPr>
            <p:extLst>
              <p:ext uri="{D42A27DB-BD31-4B8C-83A1-F6EECF244321}">
                <p14:modId xmlns:p14="http://schemas.microsoft.com/office/powerpoint/2010/main" val="894454746"/>
              </p:ext>
            </p:extLst>
          </p:nvPr>
        </p:nvGraphicFramePr>
        <p:xfrm>
          <a:off x="391297" y="3131993"/>
          <a:ext cx="3607947" cy="318842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41478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A809-809F-BF79-D7F7-31A2975D3A9D}"/>
              </a:ext>
            </a:extLst>
          </p:cNvPr>
          <p:cNvSpPr>
            <a:spLocks noGrp="1"/>
          </p:cNvSpPr>
          <p:nvPr>
            <p:ph type="title"/>
          </p:nvPr>
        </p:nvSpPr>
        <p:spPr>
          <a:xfrm>
            <a:off x="870031" y="0"/>
            <a:ext cx="10058400" cy="928290"/>
          </a:xfrm>
        </p:spPr>
        <p:txBody>
          <a:bodyPr/>
          <a:lstStyle/>
          <a:p>
            <a:r>
              <a:rPr lang="en-US" dirty="0"/>
              <a:t>Research Priorities</a:t>
            </a:r>
          </a:p>
        </p:txBody>
      </p:sp>
      <p:graphicFrame>
        <p:nvGraphicFramePr>
          <p:cNvPr id="4" name="Content Placeholder 3">
            <a:extLst>
              <a:ext uri="{FF2B5EF4-FFF2-40B4-BE49-F238E27FC236}">
                <a16:creationId xmlns:a16="http://schemas.microsoft.com/office/drawing/2014/main" id="{ACF1D512-BCF7-8B95-EE94-9F27F24540B2}"/>
              </a:ext>
            </a:extLst>
          </p:cNvPr>
          <p:cNvGraphicFramePr>
            <a:graphicFrameLocks noGrp="1"/>
          </p:cNvGraphicFramePr>
          <p:nvPr>
            <p:ph sz="quarter" idx="14"/>
            <p:extLst>
              <p:ext uri="{D42A27DB-BD31-4B8C-83A1-F6EECF244321}">
                <p14:modId xmlns:p14="http://schemas.microsoft.com/office/powerpoint/2010/main" val="3779128429"/>
              </p:ext>
            </p:extLst>
          </p:nvPr>
        </p:nvGraphicFramePr>
        <p:xfrm>
          <a:off x="684837" y="1178108"/>
          <a:ext cx="10257100" cy="5194117"/>
        </p:xfrm>
        <a:graphic>
          <a:graphicData uri="http://schemas.openxmlformats.org/drawingml/2006/table">
            <a:tbl>
              <a:tblPr firstRow="1" bandRow="1">
                <a:tableStyleId>{5FD0F851-EC5A-4D38-B0AD-8093EC10F338}</a:tableStyleId>
              </a:tblPr>
              <a:tblGrid>
                <a:gridCol w="2945110">
                  <a:extLst>
                    <a:ext uri="{9D8B030D-6E8A-4147-A177-3AD203B41FA5}">
                      <a16:colId xmlns:a16="http://schemas.microsoft.com/office/drawing/2014/main" val="1947816867"/>
                    </a:ext>
                  </a:extLst>
                </a:gridCol>
                <a:gridCol w="1218665">
                  <a:extLst>
                    <a:ext uri="{9D8B030D-6E8A-4147-A177-3AD203B41FA5}">
                      <a16:colId xmlns:a16="http://schemas.microsoft.com/office/drawing/2014/main" val="794975482"/>
                    </a:ext>
                  </a:extLst>
                </a:gridCol>
                <a:gridCol w="1218665">
                  <a:extLst>
                    <a:ext uri="{9D8B030D-6E8A-4147-A177-3AD203B41FA5}">
                      <a16:colId xmlns:a16="http://schemas.microsoft.com/office/drawing/2014/main" val="154463008"/>
                    </a:ext>
                  </a:extLst>
                </a:gridCol>
                <a:gridCol w="1218665">
                  <a:extLst>
                    <a:ext uri="{9D8B030D-6E8A-4147-A177-3AD203B41FA5}">
                      <a16:colId xmlns:a16="http://schemas.microsoft.com/office/drawing/2014/main" val="2637155930"/>
                    </a:ext>
                  </a:extLst>
                </a:gridCol>
                <a:gridCol w="1218665">
                  <a:extLst>
                    <a:ext uri="{9D8B030D-6E8A-4147-A177-3AD203B41FA5}">
                      <a16:colId xmlns:a16="http://schemas.microsoft.com/office/drawing/2014/main" val="2703811804"/>
                    </a:ext>
                  </a:extLst>
                </a:gridCol>
                <a:gridCol w="1218665">
                  <a:extLst>
                    <a:ext uri="{9D8B030D-6E8A-4147-A177-3AD203B41FA5}">
                      <a16:colId xmlns:a16="http://schemas.microsoft.com/office/drawing/2014/main" val="635783731"/>
                    </a:ext>
                  </a:extLst>
                </a:gridCol>
                <a:gridCol w="1218665">
                  <a:extLst>
                    <a:ext uri="{9D8B030D-6E8A-4147-A177-3AD203B41FA5}">
                      <a16:colId xmlns:a16="http://schemas.microsoft.com/office/drawing/2014/main" val="3043386009"/>
                    </a:ext>
                  </a:extLst>
                </a:gridCol>
              </a:tblGrid>
              <a:tr h="660792">
                <a:tc>
                  <a:txBody>
                    <a:bodyPr/>
                    <a:lstStyle/>
                    <a:p>
                      <a:pPr algn="l" fontAlgn="t"/>
                      <a:r>
                        <a:rPr lang="en-US" sz="2000" u="none" strike="noStrike" dirty="0">
                          <a:effectLst/>
                        </a:rPr>
                        <a:t>Topic</a:t>
                      </a:r>
                      <a:endParaRPr lang="en-US" sz="2000" b="0" i="0" u="none" strike="noStrike" dirty="0">
                        <a:solidFill>
                          <a:srgbClr val="000000"/>
                        </a:solidFill>
                        <a:effectLst/>
                        <a:latin typeface="Arial" panose="020B0604020202020204" pitchFamily="34" charset="0"/>
                      </a:endParaRPr>
                    </a:p>
                  </a:txBody>
                  <a:tcPr marL="3102" marR="3102" marT="3102" marB="0"/>
                </a:tc>
                <a:tc>
                  <a:txBody>
                    <a:bodyPr/>
                    <a:lstStyle/>
                    <a:p>
                      <a:pPr algn="ctr" rtl="0" fontAlgn="ctr"/>
                      <a:r>
                        <a:rPr lang="en-US" sz="2000" u="none" strike="noStrike" dirty="0">
                          <a:effectLst/>
                        </a:rPr>
                        <a:t>1-Lowest</a:t>
                      </a:r>
                      <a:endParaRPr lang="en-US" sz="2000" b="1" i="0" u="none" strike="noStrike" dirty="0">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2-Low</a:t>
                      </a:r>
                      <a:endParaRPr lang="en-US" sz="2000" b="1" i="0" u="none" strike="noStrike" dirty="0">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Medium</a:t>
                      </a:r>
                      <a:endParaRPr lang="en-US" sz="2000" b="1" i="0" u="none" strike="noStrike" dirty="0">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High</a:t>
                      </a:r>
                      <a:endParaRPr lang="en-US" sz="2000" b="1"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Highest</a:t>
                      </a:r>
                      <a:endParaRPr lang="en-US" sz="2000" b="1"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Priority Score</a:t>
                      </a:r>
                      <a:endParaRPr lang="en-US" sz="2000" b="1" i="0" u="none" strike="noStrike" dirty="0">
                        <a:solidFill>
                          <a:srgbClr val="000000"/>
                        </a:solidFill>
                        <a:effectLst/>
                        <a:latin typeface="Avenir Next LT Pro Light" panose="020B0304020202020204" pitchFamily="34" charset="0"/>
                      </a:endParaRPr>
                    </a:p>
                  </a:txBody>
                  <a:tcPr marL="3102" marR="3102" marT="3102" marB="0" anchor="ctr"/>
                </a:tc>
                <a:extLst>
                  <a:ext uri="{0D108BD9-81ED-4DB2-BD59-A6C34878D82A}">
                    <a16:rowId xmlns:a16="http://schemas.microsoft.com/office/drawing/2014/main" val="1209758920"/>
                  </a:ext>
                </a:extLst>
              </a:tr>
              <a:tr h="332069">
                <a:tc>
                  <a:txBody>
                    <a:bodyPr/>
                    <a:lstStyle/>
                    <a:p>
                      <a:pPr algn="l" rtl="0" fontAlgn="ctr"/>
                      <a:r>
                        <a:rPr lang="en-US" sz="2000" u="none" strike="noStrike">
                          <a:effectLst/>
                        </a:rPr>
                        <a:t>Fertilizer</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1.0</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3.9</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18.4</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51.5</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rtl="0" fontAlgn="ctr"/>
                      <a:r>
                        <a:rPr lang="en-US" sz="2000" u="none" strike="noStrike">
                          <a:effectLst/>
                        </a:rPr>
                        <a:t>25.2</a:t>
                      </a:r>
                      <a:endParaRPr lang="en-US" sz="2000" b="0" i="0" u="none" strike="noStrike">
                        <a:solidFill>
                          <a:srgbClr val="000000"/>
                        </a:solidFill>
                        <a:effectLst/>
                        <a:latin typeface="Avenir Next LT Pro Light" panose="020B0304020202020204" pitchFamily="34" charset="0"/>
                      </a:endParaRPr>
                    </a:p>
                  </a:txBody>
                  <a:tcPr marL="3102" marR="3102" marT="3102" marB="0" anchor="ctr">
                    <a:noFill/>
                  </a:tcPr>
                </a:tc>
                <a:tc>
                  <a:txBody>
                    <a:bodyPr/>
                    <a:lstStyle/>
                    <a:p>
                      <a:pPr algn="ctr" fontAlgn="b"/>
                      <a:r>
                        <a:rPr lang="en-US" sz="2000" u="none" strike="noStrike" dirty="0">
                          <a:effectLst/>
                        </a:rPr>
                        <a:t>76.7</a:t>
                      </a:r>
                      <a:endParaRPr lang="en-US" sz="2000" b="0" i="0" u="none" strike="noStrike" dirty="0">
                        <a:solidFill>
                          <a:srgbClr val="000000"/>
                        </a:solidFill>
                        <a:effectLst/>
                        <a:latin typeface="Aptos Narrow" panose="020B0004020202020204" pitchFamily="34" charset="0"/>
                      </a:endParaRPr>
                    </a:p>
                  </a:txBody>
                  <a:tcPr marL="3102" marR="3102" marT="3102" marB="0" anchor="b"/>
                </a:tc>
                <a:extLst>
                  <a:ext uri="{0D108BD9-81ED-4DB2-BD59-A6C34878D82A}">
                    <a16:rowId xmlns:a16="http://schemas.microsoft.com/office/drawing/2014/main" val="1672010362"/>
                  </a:ext>
                </a:extLst>
              </a:tr>
              <a:tr h="332069">
                <a:tc>
                  <a:txBody>
                    <a:bodyPr/>
                    <a:lstStyle/>
                    <a:p>
                      <a:pPr algn="l" rtl="0" fontAlgn="ctr"/>
                      <a:r>
                        <a:rPr lang="en-US" sz="2000" u="none" strike="noStrike">
                          <a:effectLst/>
                        </a:rPr>
                        <a:t>Pest Mgt</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0.0</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3.9</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21.4</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33.0</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rtl="0" fontAlgn="ctr"/>
                      <a:r>
                        <a:rPr lang="en-US" sz="2000" u="none" strike="noStrike" dirty="0">
                          <a:effectLst/>
                        </a:rPr>
                        <a:t>41.7</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fontAlgn="b"/>
                      <a:r>
                        <a:rPr lang="en-US" sz="2000" u="none" strike="noStrike">
                          <a:effectLst/>
                        </a:rPr>
                        <a:t>74.7</a:t>
                      </a:r>
                      <a:endParaRPr lang="en-US" sz="2000" b="0" i="0" u="none" strike="noStrike">
                        <a:solidFill>
                          <a:srgbClr val="000000"/>
                        </a:solidFill>
                        <a:effectLst/>
                        <a:latin typeface="Aptos Narrow" panose="020B0004020202020204" pitchFamily="34" charset="0"/>
                      </a:endParaRPr>
                    </a:p>
                  </a:txBody>
                  <a:tcPr marL="3102" marR="3102" marT="3102" marB="0" anchor="b"/>
                </a:tc>
                <a:extLst>
                  <a:ext uri="{0D108BD9-81ED-4DB2-BD59-A6C34878D82A}">
                    <a16:rowId xmlns:a16="http://schemas.microsoft.com/office/drawing/2014/main" val="2808736936"/>
                  </a:ext>
                </a:extLst>
              </a:tr>
              <a:tr h="432699">
                <a:tc>
                  <a:txBody>
                    <a:bodyPr/>
                    <a:lstStyle/>
                    <a:p>
                      <a:pPr algn="l" rtl="0" fontAlgn="ctr"/>
                      <a:r>
                        <a:rPr lang="en-US" sz="2000" u="none" strike="noStrike">
                          <a:effectLst/>
                        </a:rPr>
                        <a:t>Human nutrition</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1.9</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4.9</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21.4</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32.0</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rtl="0" fontAlgn="ctr"/>
                      <a:r>
                        <a:rPr lang="en-US" sz="2000" u="none" strike="noStrike" dirty="0">
                          <a:effectLst/>
                        </a:rPr>
                        <a:t>39.8</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fontAlgn="b"/>
                      <a:r>
                        <a:rPr lang="en-US" sz="2000" u="none" strike="noStrike" dirty="0">
                          <a:effectLst/>
                        </a:rPr>
                        <a:t>71.8</a:t>
                      </a:r>
                      <a:endParaRPr lang="en-US" sz="2000" b="0" i="0" u="none" strike="noStrike" dirty="0">
                        <a:solidFill>
                          <a:srgbClr val="000000"/>
                        </a:solidFill>
                        <a:effectLst/>
                        <a:latin typeface="Aptos Narrow" panose="020B0004020202020204" pitchFamily="34" charset="0"/>
                      </a:endParaRPr>
                    </a:p>
                  </a:txBody>
                  <a:tcPr marL="3102" marR="3102" marT="3102" marB="0" anchor="b"/>
                </a:tc>
                <a:extLst>
                  <a:ext uri="{0D108BD9-81ED-4DB2-BD59-A6C34878D82A}">
                    <a16:rowId xmlns:a16="http://schemas.microsoft.com/office/drawing/2014/main" val="672853214"/>
                  </a:ext>
                </a:extLst>
              </a:tr>
              <a:tr h="394001">
                <a:tc>
                  <a:txBody>
                    <a:bodyPr/>
                    <a:lstStyle/>
                    <a:p>
                      <a:pPr algn="l" rtl="0" fontAlgn="ctr"/>
                      <a:r>
                        <a:rPr lang="en-US" sz="2000" u="none" strike="noStrike">
                          <a:effectLst/>
                        </a:rPr>
                        <a:t>Tree water use</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1.9</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8.7</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18.3</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29.8</a:t>
                      </a:r>
                      <a:endParaRPr lang="en-US" sz="2000" b="0" i="0" u="none" strike="noStrike">
                        <a:solidFill>
                          <a:srgbClr val="000000"/>
                        </a:solidFill>
                        <a:effectLst/>
                        <a:latin typeface="Avenir Next LT Pro Light" panose="020B0304020202020204" pitchFamily="34" charset="0"/>
                      </a:endParaRPr>
                    </a:p>
                  </a:txBody>
                  <a:tcPr marL="3102" marR="3102" marT="3102" marB="0" anchor="ctr">
                    <a:noFill/>
                  </a:tcPr>
                </a:tc>
                <a:tc>
                  <a:txBody>
                    <a:bodyPr/>
                    <a:lstStyle/>
                    <a:p>
                      <a:pPr algn="ctr" rtl="0" fontAlgn="ctr"/>
                      <a:r>
                        <a:rPr lang="en-US" sz="2000" u="none" strike="noStrike" dirty="0">
                          <a:effectLst/>
                        </a:rPr>
                        <a:t>41.3</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fontAlgn="b"/>
                      <a:r>
                        <a:rPr lang="en-US" sz="2000" u="none" strike="noStrike" dirty="0">
                          <a:effectLst/>
                        </a:rPr>
                        <a:t>71.1</a:t>
                      </a:r>
                      <a:endParaRPr lang="en-US" sz="2000" b="0" i="0" u="none" strike="noStrike" dirty="0">
                        <a:solidFill>
                          <a:srgbClr val="000000"/>
                        </a:solidFill>
                        <a:effectLst/>
                        <a:latin typeface="Aptos Narrow" panose="020B0004020202020204" pitchFamily="34" charset="0"/>
                      </a:endParaRPr>
                    </a:p>
                  </a:txBody>
                  <a:tcPr marL="3102" marR="3102" marT="3102" marB="0" anchor="b"/>
                </a:tc>
                <a:extLst>
                  <a:ext uri="{0D108BD9-81ED-4DB2-BD59-A6C34878D82A}">
                    <a16:rowId xmlns:a16="http://schemas.microsoft.com/office/drawing/2014/main" val="1680785691"/>
                  </a:ext>
                </a:extLst>
              </a:tr>
              <a:tr h="437118">
                <a:tc>
                  <a:txBody>
                    <a:bodyPr/>
                    <a:lstStyle/>
                    <a:p>
                      <a:pPr algn="l" rtl="0" fontAlgn="ctr"/>
                      <a:r>
                        <a:rPr lang="en-US" sz="2000" u="none" strike="noStrike">
                          <a:effectLst/>
                        </a:rPr>
                        <a:t>Economics &amp; Marketing</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4.0</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6.9</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24.8</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33.7</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rtl="0" fontAlgn="ctr"/>
                      <a:r>
                        <a:rPr lang="en-US" sz="2000" u="none" strike="noStrike" dirty="0">
                          <a:effectLst/>
                        </a:rPr>
                        <a:t>30.7</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fontAlgn="b"/>
                      <a:r>
                        <a:rPr lang="en-US" sz="2000" u="none" strike="noStrike" dirty="0">
                          <a:effectLst/>
                        </a:rPr>
                        <a:t>64.4</a:t>
                      </a:r>
                      <a:endParaRPr lang="en-US" sz="2000" b="0" i="0" u="none" strike="noStrike" dirty="0">
                        <a:solidFill>
                          <a:srgbClr val="000000"/>
                        </a:solidFill>
                        <a:effectLst/>
                        <a:latin typeface="Aptos Narrow" panose="020B0004020202020204" pitchFamily="34" charset="0"/>
                      </a:endParaRPr>
                    </a:p>
                  </a:txBody>
                  <a:tcPr marL="3102" marR="3102" marT="3102" marB="0" anchor="b"/>
                </a:tc>
                <a:extLst>
                  <a:ext uri="{0D108BD9-81ED-4DB2-BD59-A6C34878D82A}">
                    <a16:rowId xmlns:a16="http://schemas.microsoft.com/office/drawing/2014/main" val="2113465815"/>
                  </a:ext>
                </a:extLst>
              </a:tr>
              <a:tr h="525335">
                <a:tc>
                  <a:txBody>
                    <a:bodyPr/>
                    <a:lstStyle/>
                    <a:p>
                      <a:pPr algn="l" rtl="0" fontAlgn="ctr"/>
                      <a:r>
                        <a:rPr lang="en-US" sz="2000" u="none" strike="noStrike">
                          <a:effectLst/>
                        </a:rPr>
                        <a:t>Genetic improvement</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4.9</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15.7</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23.5</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34.3</a:t>
                      </a:r>
                      <a:endParaRPr lang="en-US" sz="2000" b="0" i="0" u="none" strike="noStrike">
                        <a:solidFill>
                          <a:srgbClr val="000000"/>
                        </a:solidFill>
                        <a:effectLst/>
                        <a:latin typeface="Avenir Next LT Pro Light" panose="020B0304020202020204" pitchFamily="34" charset="0"/>
                      </a:endParaRPr>
                    </a:p>
                  </a:txBody>
                  <a:tcPr marL="3102" marR="3102" marT="3102" marB="0" anchor="ctr">
                    <a:noFill/>
                  </a:tcPr>
                </a:tc>
                <a:tc>
                  <a:txBody>
                    <a:bodyPr/>
                    <a:lstStyle/>
                    <a:p>
                      <a:pPr algn="ctr" rtl="0" fontAlgn="ctr"/>
                      <a:r>
                        <a:rPr lang="en-US" sz="2000" u="none" strike="noStrike" dirty="0">
                          <a:effectLst/>
                        </a:rPr>
                        <a:t>21.6</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fontAlgn="b"/>
                      <a:r>
                        <a:rPr lang="en-US" sz="2000" u="none" strike="noStrike" dirty="0">
                          <a:effectLst/>
                        </a:rPr>
                        <a:t>55.9</a:t>
                      </a:r>
                      <a:endParaRPr lang="en-US" sz="2000" b="0" i="0" u="none" strike="noStrike" dirty="0">
                        <a:solidFill>
                          <a:srgbClr val="000000"/>
                        </a:solidFill>
                        <a:effectLst/>
                        <a:latin typeface="Aptos Narrow" panose="020B0004020202020204" pitchFamily="34" charset="0"/>
                      </a:endParaRPr>
                    </a:p>
                  </a:txBody>
                  <a:tcPr marL="3102" marR="3102" marT="3102" marB="0" anchor="b"/>
                </a:tc>
                <a:extLst>
                  <a:ext uri="{0D108BD9-81ED-4DB2-BD59-A6C34878D82A}">
                    <a16:rowId xmlns:a16="http://schemas.microsoft.com/office/drawing/2014/main" val="929290500"/>
                  </a:ext>
                </a:extLst>
              </a:tr>
              <a:tr h="332069">
                <a:tc>
                  <a:txBody>
                    <a:bodyPr/>
                    <a:lstStyle/>
                    <a:p>
                      <a:pPr algn="l" rtl="0" fontAlgn="ctr"/>
                      <a:r>
                        <a:rPr lang="en-US" sz="2000" u="none" strike="noStrike">
                          <a:effectLst/>
                        </a:rPr>
                        <a:t>Alternate Bearing</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9.7</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4.9</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40.8</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28.2</a:t>
                      </a:r>
                      <a:endParaRPr lang="en-US" sz="2000" b="0" i="0" u="none" strike="noStrike">
                        <a:solidFill>
                          <a:srgbClr val="000000"/>
                        </a:solidFill>
                        <a:effectLst/>
                        <a:latin typeface="Avenir Next LT Pro Light" panose="020B0304020202020204" pitchFamily="34" charset="0"/>
                      </a:endParaRPr>
                    </a:p>
                  </a:txBody>
                  <a:tcPr marL="3102" marR="3102" marT="3102" marB="0" anchor="ctr">
                    <a:noFill/>
                  </a:tcPr>
                </a:tc>
                <a:tc>
                  <a:txBody>
                    <a:bodyPr/>
                    <a:lstStyle/>
                    <a:p>
                      <a:pPr algn="ctr" rtl="0" fontAlgn="ctr"/>
                      <a:r>
                        <a:rPr lang="en-US" sz="2000" u="none" strike="noStrike" dirty="0">
                          <a:effectLst/>
                        </a:rPr>
                        <a:t>16.5</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fontAlgn="b"/>
                      <a:r>
                        <a:rPr lang="en-US" sz="2000" u="none" strike="noStrike" dirty="0">
                          <a:effectLst/>
                        </a:rPr>
                        <a:t>44.7</a:t>
                      </a:r>
                      <a:endParaRPr lang="en-US" sz="2000" b="0" i="0" u="none" strike="noStrike" dirty="0">
                        <a:solidFill>
                          <a:srgbClr val="000000"/>
                        </a:solidFill>
                        <a:effectLst/>
                        <a:latin typeface="Aptos Narrow" panose="020B0004020202020204" pitchFamily="34" charset="0"/>
                      </a:endParaRPr>
                    </a:p>
                  </a:txBody>
                  <a:tcPr marL="3102" marR="3102" marT="3102" marB="0" anchor="b"/>
                </a:tc>
                <a:extLst>
                  <a:ext uri="{0D108BD9-81ED-4DB2-BD59-A6C34878D82A}">
                    <a16:rowId xmlns:a16="http://schemas.microsoft.com/office/drawing/2014/main" val="2483873476"/>
                  </a:ext>
                </a:extLst>
              </a:tr>
              <a:tr h="503260">
                <a:tc>
                  <a:txBody>
                    <a:bodyPr/>
                    <a:lstStyle/>
                    <a:p>
                      <a:pPr algn="l" rtl="0" fontAlgn="ctr"/>
                      <a:r>
                        <a:rPr lang="en-US" sz="2000" u="none" strike="noStrike">
                          <a:effectLst/>
                        </a:rPr>
                        <a:t>Hedging</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5.9</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12.9</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41.6</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22.8</a:t>
                      </a:r>
                      <a:endParaRPr lang="en-US" sz="2000" b="0" i="0" u="none" strike="noStrike">
                        <a:solidFill>
                          <a:srgbClr val="000000"/>
                        </a:solidFill>
                        <a:effectLst/>
                        <a:latin typeface="Avenir Next LT Pro Light" panose="020B0304020202020204" pitchFamily="34" charset="0"/>
                      </a:endParaRPr>
                    </a:p>
                  </a:txBody>
                  <a:tcPr marL="3102" marR="3102" marT="3102" marB="0" anchor="ctr">
                    <a:noFill/>
                  </a:tcPr>
                </a:tc>
                <a:tc>
                  <a:txBody>
                    <a:bodyPr/>
                    <a:lstStyle/>
                    <a:p>
                      <a:pPr algn="ctr" rtl="0" fontAlgn="ctr"/>
                      <a:r>
                        <a:rPr lang="en-US" sz="2000" u="none" strike="noStrike" dirty="0">
                          <a:effectLst/>
                        </a:rPr>
                        <a:t>16.8</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fontAlgn="b"/>
                      <a:r>
                        <a:rPr lang="en-US" sz="2000" u="none" strike="noStrike" dirty="0">
                          <a:effectLst/>
                        </a:rPr>
                        <a:t>39.6</a:t>
                      </a:r>
                      <a:endParaRPr lang="en-US" sz="2000" b="0" i="0" u="none" strike="noStrike" dirty="0">
                        <a:solidFill>
                          <a:srgbClr val="000000"/>
                        </a:solidFill>
                        <a:effectLst/>
                        <a:latin typeface="Aptos Narrow" panose="020B0004020202020204" pitchFamily="34" charset="0"/>
                      </a:endParaRPr>
                    </a:p>
                  </a:txBody>
                  <a:tcPr marL="3102" marR="3102" marT="3102" marB="0" anchor="b"/>
                </a:tc>
                <a:extLst>
                  <a:ext uri="{0D108BD9-81ED-4DB2-BD59-A6C34878D82A}">
                    <a16:rowId xmlns:a16="http://schemas.microsoft.com/office/drawing/2014/main" val="3066290974"/>
                  </a:ext>
                </a:extLst>
              </a:tr>
              <a:tr h="332069">
                <a:tc>
                  <a:txBody>
                    <a:bodyPr/>
                    <a:lstStyle/>
                    <a:p>
                      <a:pPr algn="l" rtl="0" fontAlgn="ctr"/>
                      <a:r>
                        <a:rPr lang="en-US" sz="2000" u="none" strike="noStrike">
                          <a:effectLst/>
                        </a:rPr>
                        <a:t>Salinity</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13.6</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16.5</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33.0</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22.3</a:t>
                      </a:r>
                      <a:endParaRPr lang="en-US" sz="2000" b="0" i="0" u="none" strike="noStrike">
                        <a:solidFill>
                          <a:srgbClr val="000000"/>
                        </a:solidFill>
                        <a:effectLst/>
                        <a:latin typeface="Avenir Next LT Pro Light" panose="020B0304020202020204" pitchFamily="34" charset="0"/>
                      </a:endParaRPr>
                    </a:p>
                  </a:txBody>
                  <a:tcPr marL="3102" marR="3102" marT="3102" marB="0" anchor="ctr">
                    <a:noFill/>
                  </a:tcPr>
                </a:tc>
                <a:tc>
                  <a:txBody>
                    <a:bodyPr/>
                    <a:lstStyle/>
                    <a:p>
                      <a:pPr algn="ctr" rtl="0" fontAlgn="ctr"/>
                      <a:r>
                        <a:rPr lang="en-US" sz="2000" u="none" strike="noStrike" dirty="0">
                          <a:effectLst/>
                        </a:rPr>
                        <a:t>14.6</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fontAlgn="b"/>
                      <a:r>
                        <a:rPr lang="en-US" sz="2000" u="none" strike="noStrike" dirty="0">
                          <a:effectLst/>
                        </a:rPr>
                        <a:t>36.9</a:t>
                      </a:r>
                      <a:endParaRPr lang="en-US" sz="2000" b="0" i="0" u="none" strike="noStrike" dirty="0">
                        <a:solidFill>
                          <a:srgbClr val="000000"/>
                        </a:solidFill>
                        <a:effectLst/>
                        <a:latin typeface="Aptos Narrow" panose="020B0004020202020204" pitchFamily="34" charset="0"/>
                      </a:endParaRPr>
                    </a:p>
                  </a:txBody>
                  <a:tcPr marL="3102" marR="3102" marT="3102" marB="0" anchor="b"/>
                </a:tc>
                <a:extLst>
                  <a:ext uri="{0D108BD9-81ED-4DB2-BD59-A6C34878D82A}">
                    <a16:rowId xmlns:a16="http://schemas.microsoft.com/office/drawing/2014/main" val="1498940201"/>
                  </a:ext>
                </a:extLst>
              </a:tr>
              <a:tr h="525335">
                <a:tc>
                  <a:txBody>
                    <a:bodyPr/>
                    <a:lstStyle/>
                    <a:p>
                      <a:pPr algn="l" rtl="0" fontAlgn="ctr"/>
                      <a:r>
                        <a:rPr lang="en-US" sz="2000" u="none" strike="noStrike" dirty="0">
                          <a:effectLst/>
                        </a:rPr>
                        <a:t>Robotics, drones</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15.7</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18.6</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35.3</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22.5</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rtl="0" fontAlgn="ctr"/>
                      <a:r>
                        <a:rPr lang="en-US" sz="2000" u="none" strike="noStrike" dirty="0">
                          <a:effectLst/>
                        </a:rPr>
                        <a:t>7.8</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fontAlgn="b"/>
                      <a:r>
                        <a:rPr lang="en-US" sz="2000" u="none" strike="noStrike" dirty="0">
                          <a:effectLst/>
                        </a:rPr>
                        <a:t>30.3</a:t>
                      </a:r>
                      <a:endParaRPr lang="en-US" sz="2000" b="0" i="0" u="none" strike="noStrike" dirty="0">
                        <a:solidFill>
                          <a:srgbClr val="000000"/>
                        </a:solidFill>
                        <a:effectLst/>
                        <a:latin typeface="Aptos Narrow" panose="020B0004020202020204" pitchFamily="34" charset="0"/>
                      </a:endParaRPr>
                    </a:p>
                  </a:txBody>
                  <a:tcPr marL="3102" marR="3102" marT="3102" marB="0" anchor="b"/>
                </a:tc>
                <a:extLst>
                  <a:ext uri="{0D108BD9-81ED-4DB2-BD59-A6C34878D82A}">
                    <a16:rowId xmlns:a16="http://schemas.microsoft.com/office/drawing/2014/main" val="4033433325"/>
                  </a:ext>
                </a:extLst>
              </a:tr>
              <a:tr h="387301">
                <a:tc>
                  <a:txBody>
                    <a:bodyPr/>
                    <a:lstStyle/>
                    <a:p>
                      <a:pPr algn="l" rtl="0" fontAlgn="ctr"/>
                      <a:r>
                        <a:rPr lang="en-US" sz="2000" u="none" strike="noStrike">
                          <a:effectLst/>
                        </a:rPr>
                        <a:t>Dwarfing</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28.2</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32.0</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a:effectLst/>
                        </a:rPr>
                        <a:t>24.3</a:t>
                      </a:r>
                      <a:endParaRPr lang="en-US" sz="2000" b="0" i="0" u="none" strike="noStrike">
                        <a:solidFill>
                          <a:srgbClr val="000000"/>
                        </a:solidFill>
                        <a:effectLst/>
                        <a:latin typeface="Avenir Next LT Pro Light" panose="020B0304020202020204" pitchFamily="34" charset="0"/>
                      </a:endParaRPr>
                    </a:p>
                  </a:txBody>
                  <a:tcPr marL="3102" marR="3102" marT="3102" marB="0" anchor="ctr"/>
                </a:tc>
                <a:tc>
                  <a:txBody>
                    <a:bodyPr/>
                    <a:lstStyle/>
                    <a:p>
                      <a:pPr algn="ctr" rtl="0" fontAlgn="ctr"/>
                      <a:r>
                        <a:rPr lang="en-US" sz="2000" u="none" strike="noStrike" dirty="0">
                          <a:effectLst/>
                        </a:rPr>
                        <a:t>13.6</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rtl="0" fontAlgn="ctr"/>
                      <a:r>
                        <a:rPr lang="en-US" sz="2000" u="none" strike="noStrike" dirty="0">
                          <a:effectLst/>
                        </a:rPr>
                        <a:t>1.9</a:t>
                      </a:r>
                      <a:endParaRPr lang="en-US" sz="2000" b="0" i="0" u="none" strike="noStrike" dirty="0">
                        <a:solidFill>
                          <a:srgbClr val="000000"/>
                        </a:solidFill>
                        <a:effectLst/>
                        <a:latin typeface="Avenir Next LT Pro Light" panose="020B0304020202020204" pitchFamily="34" charset="0"/>
                      </a:endParaRPr>
                    </a:p>
                  </a:txBody>
                  <a:tcPr marL="3102" marR="3102" marT="3102" marB="0" anchor="ctr">
                    <a:noFill/>
                  </a:tcPr>
                </a:tc>
                <a:tc>
                  <a:txBody>
                    <a:bodyPr/>
                    <a:lstStyle/>
                    <a:p>
                      <a:pPr algn="ctr" fontAlgn="b"/>
                      <a:r>
                        <a:rPr lang="en-US" sz="2000" u="none" strike="noStrike" dirty="0">
                          <a:effectLst/>
                        </a:rPr>
                        <a:t>15.5</a:t>
                      </a:r>
                      <a:endParaRPr lang="en-US" sz="2000" b="0" i="0" u="none" strike="noStrike" dirty="0">
                        <a:solidFill>
                          <a:srgbClr val="000000"/>
                        </a:solidFill>
                        <a:effectLst/>
                        <a:latin typeface="Aptos Narrow" panose="020B0004020202020204" pitchFamily="34" charset="0"/>
                      </a:endParaRPr>
                    </a:p>
                  </a:txBody>
                  <a:tcPr marL="3102" marR="3102" marT="3102" marB="0" anchor="b"/>
                </a:tc>
                <a:extLst>
                  <a:ext uri="{0D108BD9-81ED-4DB2-BD59-A6C34878D82A}">
                    <a16:rowId xmlns:a16="http://schemas.microsoft.com/office/drawing/2014/main" val="4049374243"/>
                  </a:ext>
                </a:extLst>
              </a:tr>
            </a:tbl>
          </a:graphicData>
        </a:graphic>
      </p:graphicFrame>
      <p:sp>
        <p:nvSpPr>
          <p:cNvPr id="3" name="Cross 2">
            <a:extLst>
              <a:ext uri="{FF2B5EF4-FFF2-40B4-BE49-F238E27FC236}">
                <a16:creationId xmlns:a16="http://schemas.microsoft.com/office/drawing/2014/main" id="{7F7BFAFF-E558-CBB9-0A9E-0AD507EBAE2E}"/>
              </a:ext>
            </a:extLst>
          </p:cNvPr>
          <p:cNvSpPr/>
          <p:nvPr/>
        </p:nvSpPr>
        <p:spPr>
          <a:xfrm>
            <a:off x="8377881" y="1865871"/>
            <a:ext cx="270819" cy="267730"/>
          </a:xfrm>
          <a:prstGeom prst="plus">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quals 4">
            <a:extLst>
              <a:ext uri="{FF2B5EF4-FFF2-40B4-BE49-F238E27FC236}">
                <a16:creationId xmlns:a16="http://schemas.microsoft.com/office/drawing/2014/main" id="{52A99AC7-DCE1-91A1-F574-13002B9558F8}"/>
              </a:ext>
            </a:extLst>
          </p:cNvPr>
          <p:cNvSpPr/>
          <p:nvPr/>
        </p:nvSpPr>
        <p:spPr>
          <a:xfrm>
            <a:off x="9525000" y="1865871"/>
            <a:ext cx="270819" cy="267730"/>
          </a:xfrm>
          <a:prstGeom prst="mathEqua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639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8644C-8AC0-B896-4F0E-1B5E529BDB60}"/>
              </a:ext>
            </a:extLst>
          </p:cNvPr>
          <p:cNvSpPr>
            <a:spLocks noGrp="1"/>
          </p:cNvSpPr>
          <p:nvPr>
            <p:ph type="title"/>
          </p:nvPr>
        </p:nvSpPr>
        <p:spPr>
          <a:xfrm>
            <a:off x="1066800" y="97873"/>
            <a:ext cx="10058400" cy="1097280"/>
          </a:xfrm>
        </p:spPr>
        <p:txBody>
          <a:bodyPr/>
          <a:lstStyle/>
          <a:p>
            <a:r>
              <a:rPr lang="en-US" dirty="0"/>
              <a:t>Perspectives on Education Needs</a:t>
            </a:r>
          </a:p>
        </p:txBody>
      </p:sp>
      <p:graphicFrame>
        <p:nvGraphicFramePr>
          <p:cNvPr id="4" name="Table 3">
            <a:extLst>
              <a:ext uri="{FF2B5EF4-FFF2-40B4-BE49-F238E27FC236}">
                <a16:creationId xmlns:a16="http://schemas.microsoft.com/office/drawing/2014/main" id="{8C55A27D-99F7-0A99-5F78-2474AFB1544E}"/>
              </a:ext>
            </a:extLst>
          </p:cNvPr>
          <p:cNvGraphicFramePr>
            <a:graphicFrameLocks noGrp="1"/>
          </p:cNvGraphicFramePr>
          <p:nvPr>
            <p:extLst>
              <p:ext uri="{D42A27DB-BD31-4B8C-83A1-F6EECF244321}">
                <p14:modId xmlns:p14="http://schemas.microsoft.com/office/powerpoint/2010/main" val="518330389"/>
              </p:ext>
            </p:extLst>
          </p:nvPr>
        </p:nvGraphicFramePr>
        <p:xfrm>
          <a:off x="787400" y="2254140"/>
          <a:ext cx="10999788" cy="3999675"/>
        </p:xfrm>
        <a:graphic>
          <a:graphicData uri="http://schemas.openxmlformats.org/drawingml/2006/table">
            <a:tbl>
              <a:tblPr firstRow="1" bandRow="1">
                <a:tableStyleId>{5FD0F851-EC5A-4D38-B0AD-8093EC10F338}</a:tableStyleId>
              </a:tblPr>
              <a:tblGrid>
                <a:gridCol w="10999788">
                  <a:extLst>
                    <a:ext uri="{9D8B030D-6E8A-4147-A177-3AD203B41FA5}">
                      <a16:colId xmlns:a16="http://schemas.microsoft.com/office/drawing/2014/main" val="339102501"/>
                    </a:ext>
                  </a:extLst>
                </a:gridCol>
              </a:tblGrid>
              <a:tr h="635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need to know more about growing pecans: </a:t>
                      </a:r>
                      <a:r>
                        <a:rPr lang="en-US" sz="2400" dirty="0">
                          <a:solidFill>
                            <a:srgbClr val="FFFF00"/>
                          </a:solidFill>
                        </a:rPr>
                        <a:t>66% Agreement</a:t>
                      </a:r>
                    </a:p>
                    <a:p>
                      <a:endParaRPr lang="en-US" sz="2400" dirty="0"/>
                    </a:p>
                  </a:txBody>
                  <a:tcPr/>
                </a:tc>
                <a:extLst>
                  <a:ext uri="{0D108BD9-81ED-4DB2-BD59-A6C34878D82A}">
                    <a16:rowId xmlns:a16="http://schemas.microsoft.com/office/drawing/2014/main" val="3790207006"/>
                  </a:ext>
                </a:extLst>
              </a:tr>
              <a:tr h="635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Knowledge of how to grow pecans successfully is available: </a:t>
                      </a:r>
                      <a:r>
                        <a:rPr lang="en-US" sz="2400" dirty="0">
                          <a:solidFill>
                            <a:srgbClr val="FFFF00"/>
                          </a:solidFill>
                        </a:rPr>
                        <a:t>78% Agreement</a:t>
                      </a:r>
                    </a:p>
                  </a:txBody>
                  <a:tcPr/>
                </a:tc>
                <a:extLst>
                  <a:ext uri="{0D108BD9-81ED-4DB2-BD59-A6C34878D82A}">
                    <a16:rowId xmlns:a16="http://schemas.microsoft.com/office/drawing/2014/main" val="846921518"/>
                  </a:ext>
                </a:extLst>
              </a:tr>
              <a:tr h="635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have questions on certain topics: </a:t>
                      </a:r>
                      <a:r>
                        <a:rPr lang="en-US" sz="2400" dirty="0">
                          <a:solidFill>
                            <a:srgbClr val="FFFF00"/>
                          </a:solidFill>
                        </a:rPr>
                        <a:t>68% Agreement</a:t>
                      </a:r>
                    </a:p>
                  </a:txBody>
                  <a:tcPr/>
                </a:tc>
                <a:extLst>
                  <a:ext uri="{0D108BD9-81ED-4DB2-BD59-A6C34878D82A}">
                    <a16:rowId xmlns:a16="http://schemas.microsoft.com/office/drawing/2014/main" val="2713038723"/>
                  </a:ext>
                </a:extLst>
              </a:tr>
              <a:tr h="635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Advance training course is needed: </a:t>
                      </a:r>
                      <a:r>
                        <a:rPr lang="en-US" sz="2400" dirty="0">
                          <a:solidFill>
                            <a:srgbClr val="FFFF00"/>
                          </a:solidFill>
                        </a:rPr>
                        <a:t>61% Agreement</a:t>
                      </a:r>
                    </a:p>
                  </a:txBody>
                  <a:tcPr/>
                </a:tc>
                <a:extLst>
                  <a:ext uri="{0D108BD9-81ED-4DB2-BD59-A6C34878D82A}">
                    <a16:rowId xmlns:a16="http://schemas.microsoft.com/office/drawing/2014/main" val="1889143170"/>
                  </a:ext>
                </a:extLst>
              </a:tr>
              <a:tr h="635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Internet information is beneficial: </a:t>
                      </a:r>
                      <a:r>
                        <a:rPr lang="en-US" sz="2400" dirty="0">
                          <a:solidFill>
                            <a:srgbClr val="FFFF00"/>
                          </a:solidFill>
                        </a:rPr>
                        <a:t>76% Agreement</a:t>
                      </a:r>
                    </a:p>
                  </a:txBody>
                  <a:tcPr/>
                </a:tc>
                <a:extLst>
                  <a:ext uri="{0D108BD9-81ED-4DB2-BD59-A6C34878D82A}">
                    <a16:rowId xmlns:a16="http://schemas.microsoft.com/office/drawing/2014/main" val="230752532"/>
                  </a:ext>
                </a:extLst>
              </a:tr>
              <a:tr h="635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Internet information can be trusted: </a:t>
                      </a:r>
                      <a:r>
                        <a:rPr lang="en-US" sz="2400" dirty="0">
                          <a:solidFill>
                            <a:srgbClr val="FFFF00"/>
                          </a:solidFill>
                        </a:rPr>
                        <a:t>43% Agreement</a:t>
                      </a:r>
                    </a:p>
                  </a:txBody>
                  <a:tcPr/>
                </a:tc>
                <a:extLst>
                  <a:ext uri="{0D108BD9-81ED-4DB2-BD59-A6C34878D82A}">
                    <a16:rowId xmlns:a16="http://schemas.microsoft.com/office/drawing/2014/main" val="901748467"/>
                  </a:ext>
                </a:extLst>
              </a:tr>
            </a:tbl>
          </a:graphicData>
        </a:graphic>
      </p:graphicFrame>
      <p:graphicFrame>
        <p:nvGraphicFramePr>
          <p:cNvPr id="5" name="Table 4">
            <a:extLst>
              <a:ext uri="{FF2B5EF4-FFF2-40B4-BE49-F238E27FC236}">
                <a16:creationId xmlns:a16="http://schemas.microsoft.com/office/drawing/2014/main" id="{79C99672-1D21-6B17-57F4-61BB7993BD57}"/>
              </a:ext>
            </a:extLst>
          </p:cNvPr>
          <p:cNvGraphicFramePr>
            <a:graphicFrameLocks noGrp="1"/>
          </p:cNvGraphicFramePr>
          <p:nvPr>
            <p:extLst>
              <p:ext uri="{D42A27DB-BD31-4B8C-83A1-F6EECF244321}">
                <p14:modId xmlns:p14="http://schemas.microsoft.com/office/powerpoint/2010/main" val="3605160678"/>
              </p:ext>
            </p:extLst>
          </p:nvPr>
        </p:nvGraphicFramePr>
        <p:xfrm>
          <a:off x="1955800" y="1195153"/>
          <a:ext cx="8877300" cy="518232"/>
        </p:xfrm>
        <a:graphic>
          <a:graphicData uri="http://schemas.openxmlformats.org/drawingml/2006/table">
            <a:tbl>
              <a:tblPr firstRow="1" firstCol="1" bandRow="1">
                <a:tableStyleId>{5FD0F851-EC5A-4D38-B0AD-8093EC10F338}</a:tableStyleId>
              </a:tblPr>
              <a:tblGrid>
                <a:gridCol w="8877300">
                  <a:extLst>
                    <a:ext uri="{9D8B030D-6E8A-4147-A177-3AD203B41FA5}">
                      <a16:colId xmlns:a16="http://schemas.microsoft.com/office/drawing/2014/main" val="1976792805"/>
                    </a:ext>
                  </a:extLst>
                </a:gridCol>
              </a:tblGrid>
              <a:tr h="518232">
                <a:tc>
                  <a:txBody>
                    <a:bodyPr/>
                    <a:lstStyle/>
                    <a:p>
                      <a:pPr marL="0" marR="0" algn="ctr">
                        <a:lnSpc>
                          <a:spcPct val="107000"/>
                        </a:lnSpc>
                        <a:spcBef>
                          <a:spcPts val="0"/>
                        </a:spcBef>
                        <a:spcAft>
                          <a:spcPts val="0"/>
                        </a:spcAft>
                      </a:pPr>
                      <a:r>
                        <a:rPr lang="en-US" sz="2000" kern="100" dirty="0">
                          <a:solidFill>
                            <a:srgbClr val="FFFF00"/>
                          </a:solidFill>
                          <a:effectLst/>
                        </a:rPr>
                        <a:t>Combined years experience of 79 pecan growers 1,353.5 Years!</a:t>
                      </a:r>
                    </a:p>
                  </a:txBody>
                  <a:tcPr marL="68580" marR="68580" marT="0" marB="0">
                    <a:solidFill>
                      <a:srgbClr val="002060"/>
                    </a:solidFill>
                  </a:tcPr>
                </a:tc>
                <a:extLst>
                  <a:ext uri="{0D108BD9-81ED-4DB2-BD59-A6C34878D82A}">
                    <a16:rowId xmlns:a16="http://schemas.microsoft.com/office/drawing/2014/main" val="1614483688"/>
                  </a:ext>
                </a:extLst>
              </a:tr>
            </a:tbl>
          </a:graphicData>
        </a:graphic>
      </p:graphicFrame>
    </p:spTree>
    <p:extLst>
      <p:ext uri="{BB962C8B-B14F-4D97-AF65-F5344CB8AC3E}">
        <p14:creationId xmlns:p14="http://schemas.microsoft.com/office/powerpoint/2010/main" val="273457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AA98-7941-4DA8-AAFA-92F82A5DA88C}"/>
              </a:ext>
            </a:extLst>
          </p:cNvPr>
          <p:cNvSpPr>
            <a:spLocks noGrp="1"/>
          </p:cNvSpPr>
          <p:nvPr>
            <p:ph type="title"/>
          </p:nvPr>
        </p:nvSpPr>
        <p:spPr>
          <a:xfrm>
            <a:off x="1356167" y="0"/>
            <a:ext cx="10058400" cy="1097280"/>
          </a:xfrm>
        </p:spPr>
        <p:txBody>
          <a:bodyPr/>
          <a:lstStyle/>
          <a:p>
            <a:r>
              <a:rPr lang="en-US" dirty="0"/>
              <a:t>Need for Extension Outreach</a:t>
            </a:r>
          </a:p>
        </p:txBody>
      </p:sp>
      <p:graphicFrame>
        <p:nvGraphicFramePr>
          <p:cNvPr id="4" name="Table 3">
            <a:extLst>
              <a:ext uri="{FF2B5EF4-FFF2-40B4-BE49-F238E27FC236}">
                <a16:creationId xmlns:a16="http://schemas.microsoft.com/office/drawing/2014/main" id="{24244A68-0079-ADED-7CF4-52307A05DC9B}"/>
              </a:ext>
            </a:extLst>
          </p:cNvPr>
          <p:cNvGraphicFramePr>
            <a:graphicFrameLocks noGrp="1"/>
          </p:cNvGraphicFramePr>
          <p:nvPr>
            <p:extLst>
              <p:ext uri="{D42A27DB-BD31-4B8C-83A1-F6EECF244321}">
                <p14:modId xmlns:p14="http://schemas.microsoft.com/office/powerpoint/2010/main" val="2742674044"/>
              </p:ext>
            </p:extLst>
          </p:nvPr>
        </p:nvGraphicFramePr>
        <p:xfrm>
          <a:off x="88900" y="1778101"/>
          <a:ext cx="12001497" cy="4281309"/>
        </p:xfrm>
        <a:graphic>
          <a:graphicData uri="http://schemas.openxmlformats.org/drawingml/2006/table">
            <a:tbl>
              <a:tblPr firstRow="1" bandRow="1">
                <a:tableStyleId>{5FD0F851-EC5A-4D38-B0AD-8093EC10F338}</a:tableStyleId>
              </a:tblPr>
              <a:tblGrid>
                <a:gridCol w="12001497">
                  <a:extLst>
                    <a:ext uri="{9D8B030D-6E8A-4147-A177-3AD203B41FA5}">
                      <a16:colId xmlns:a16="http://schemas.microsoft.com/office/drawing/2014/main" val="3297276927"/>
                    </a:ext>
                  </a:extLst>
                </a:gridCol>
              </a:tblGrid>
              <a:tr h="746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don’t need outside support to be successful: </a:t>
                      </a:r>
                      <a:r>
                        <a:rPr lang="en-US" sz="2400" dirty="0">
                          <a:solidFill>
                            <a:srgbClr val="FFFF00"/>
                          </a:solidFill>
                        </a:rPr>
                        <a:t>70% Disagreement</a:t>
                      </a:r>
                    </a:p>
                  </a:txBody>
                  <a:tcPr/>
                </a:tc>
                <a:extLst>
                  <a:ext uri="{0D108BD9-81ED-4DB2-BD59-A6C34878D82A}">
                    <a16:rowId xmlns:a16="http://schemas.microsoft.com/office/drawing/2014/main" val="602678016"/>
                  </a:ext>
                </a:extLst>
              </a:tr>
              <a:tr h="501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can solve my own problems: </a:t>
                      </a:r>
                      <a:r>
                        <a:rPr lang="en-US" sz="2400" dirty="0">
                          <a:solidFill>
                            <a:srgbClr val="FFFF00"/>
                          </a:solidFill>
                        </a:rPr>
                        <a:t>48% Disagreement; 22% Agreement</a:t>
                      </a:r>
                    </a:p>
                  </a:txBody>
                  <a:tcPr/>
                </a:tc>
                <a:extLst>
                  <a:ext uri="{0D108BD9-81ED-4DB2-BD59-A6C34878D82A}">
                    <a16:rowId xmlns:a16="http://schemas.microsoft.com/office/drawing/2014/main" val="3445712228"/>
                  </a:ext>
                </a:extLst>
              </a:tr>
              <a:tr h="6818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Extension agents are available locally to help: </a:t>
                      </a:r>
                      <a:r>
                        <a:rPr lang="en-US" sz="2400" dirty="0">
                          <a:solidFill>
                            <a:srgbClr val="FFFF00"/>
                          </a:solidFill>
                        </a:rPr>
                        <a:t>43% Agreement; 38% Disagreement</a:t>
                      </a:r>
                    </a:p>
                  </a:txBody>
                  <a:tcPr/>
                </a:tc>
                <a:extLst>
                  <a:ext uri="{0D108BD9-81ED-4DB2-BD59-A6C34878D82A}">
                    <a16:rowId xmlns:a16="http://schemas.microsoft.com/office/drawing/2014/main" val="3539646087"/>
                  </a:ext>
                </a:extLst>
              </a:tr>
              <a:tr h="896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utilize state Extension specialists in Texas when I have an issue: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 </a:t>
                      </a:r>
                      <a:r>
                        <a:rPr lang="en-US" sz="2400" dirty="0">
                          <a:solidFill>
                            <a:srgbClr val="FFFF00"/>
                          </a:solidFill>
                        </a:rPr>
                        <a:t>55% Agreement; 26% Disagreement</a:t>
                      </a:r>
                    </a:p>
                  </a:txBody>
                  <a:tcPr/>
                </a:tc>
                <a:extLst>
                  <a:ext uri="{0D108BD9-81ED-4DB2-BD59-A6C34878D82A}">
                    <a16:rowId xmlns:a16="http://schemas.microsoft.com/office/drawing/2014/main" val="1231315370"/>
                  </a:ext>
                </a:extLst>
              </a:tr>
              <a:tr h="896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utilize state Extension specialists outside Texas when I have an issue: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24% Agreement; 47% Disagreement</a:t>
                      </a:r>
                    </a:p>
                  </a:txBody>
                  <a:tcPr/>
                </a:tc>
                <a:extLst>
                  <a:ext uri="{0D108BD9-81ED-4DB2-BD59-A6C34878D82A}">
                    <a16:rowId xmlns:a16="http://schemas.microsoft.com/office/drawing/2014/main" val="2742714375"/>
                  </a:ext>
                </a:extLst>
              </a:tr>
              <a:tr h="5585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Extension is NOT where I seek answers-  </a:t>
                      </a:r>
                      <a:r>
                        <a:rPr lang="en-US" sz="2400" dirty="0">
                          <a:solidFill>
                            <a:srgbClr val="FFFF00"/>
                          </a:solidFill>
                        </a:rPr>
                        <a:t>33% Agreement; 39% Disagreement</a:t>
                      </a:r>
                    </a:p>
                  </a:txBody>
                  <a:tcPr/>
                </a:tc>
                <a:extLst>
                  <a:ext uri="{0D108BD9-81ED-4DB2-BD59-A6C34878D82A}">
                    <a16:rowId xmlns:a16="http://schemas.microsoft.com/office/drawing/2014/main" val="328020084"/>
                  </a:ext>
                </a:extLst>
              </a:tr>
            </a:tbl>
          </a:graphicData>
        </a:graphic>
      </p:graphicFrame>
    </p:spTree>
    <p:extLst>
      <p:ext uri="{BB962C8B-B14F-4D97-AF65-F5344CB8AC3E}">
        <p14:creationId xmlns:p14="http://schemas.microsoft.com/office/powerpoint/2010/main" val="2148626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1724-C94A-BAAB-AF56-FD9150D8CB40}"/>
              </a:ext>
            </a:extLst>
          </p:cNvPr>
          <p:cNvSpPr>
            <a:spLocks noGrp="1"/>
          </p:cNvSpPr>
          <p:nvPr>
            <p:ph type="title"/>
          </p:nvPr>
        </p:nvSpPr>
        <p:spPr>
          <a:xfrm>
            <a:off x="1066800" y="-329665"/>
            <a:ext cx="10058400" cy="1097280"/>
          </a:xfrm>
        </p:spPr>
        <p:txBody>
          <a:bodyPr/>
          <a:lstStyle/>
          <a:p>
            <a:r>
              <a:rPr lang="en-US" dirty="0"/>
              <a:t>Where to Go For Help</a:t>
            </a:r>
          </a:p>
        </p:txBody>
      </p:sp>
      <p:graphicFrame>
        <p:nvGraphicFramePr>
          <p:cNvPr id="7" name="Table 6">
            <a:extLst>
              <a:ext uri="{FF2B5EF4-FFF2-40B4-BE49-F238E27FC236}">
                <a16:creationId xmlns:a16="http://schemas.microsoft.com/office/drawing/2014/main" id="{40D7DFD9-A078-BB0C-67AC-576B6B8678DE}"/>
              </a:ext>
            </a:extLst>
          </p:cNvPr>
          <p:cNvGraphicFramePr>
            <a:graphicFrameLocks noGrp="1"/>
          </p:cNvGraphicFramePr>
          <p:nvPr>
            <p:extLst>
              <p:ext uri="{D42A27DB-BD31-4B8C-83A1-F6EECF244321}">
                <p14:modId xmlns:p14="http://schemas.microsoft.com/office/powerpoint/2010/main" val="3272383062"/>
              </p:ext>
            </p:extLst>
          </p:nvPr>
        </p:nvGraphicFramePr>
        <p:xfrm>
          <a:off x="0" y="396787"/>
          <a:ext cx="11778919" cy="6461213"/>
        </p:xfrm>
        <a:graphic>
          <a:graphicData uri="http://schemas.openxmlformats.org/drawingml/2006/table">
            <a:tbl>
              <a:tblPr firstRow="1" bandRow="1">
                <a:tableStyleId>{5FD0F851-EC5A-4D38-B0AD-8093EC10F338}</a:tableStyleId>
              </a:tblPr>
              <a:tblGrid>
                <a:gridCol w="3934326">
                  <a:extLst>
                    <a:ext uri="{9D8B030D-6E8A-4147-A177-3AD203B41FA5}">
                      <a16:colId xmlns:a16="http://schemas.microsoft.com/office/drawing/2014/main" val="895710105"/>
                    </a:ext>
                  </a:extLst>
                </a:gridCol>
                <a:gridCol w="1227221">
                  <a:extLst>
                    <a:ext uri="{9D8B030D-6E8A-4147-A177-3AD203B41FA5}">
                      <a16:colId xmlns:a16="http://schemas.microsoft.com/office/drawing/2014/main" val="2010499739"/>
                    </a:ext>
                  </a:extLst>
                </a:gridCol>
                <a:gridCol w="1287379">
                  <a:extLst>
                    <a:ext uri="{9D8B030D-6E8A-4147-A177-3AD203B41FA5}">
                      <a16:colId xmlns:a16="http://schemas.microsoft.com/office/drawing/2014/main" val="3309336804"/>
                    </a:ext>
                  </a:extLst>
                </a:gridCol>
                <a:gridCol w="1636295">
                  <a:extLst>
                    <a:ext uri="{9D8B030D-6E8A-4147-A177-3AD203B41FA5}">
                      <a16:colId xmlns:a16="http://schemas.microsoft.com/office/drawing/2014/main" val="345486686"/>
                    </a:ext>
                  </a:extLst>
                </a:gridCol>
                <a:gridCol w="1239253">
                  <a:extLst>
                    <a:ext uri="{9D8B030D-6E8A-4147-A177-3AD203B41FA5}">
                      <a16:colId xmlns:a16="http://schemas.microsoft.com/office/drawing/2014/main" val="3892376241"/>
                    </a:ext>
                  </a:extLst>
                </a:gridCol>
                <a:gridCol w="1359568">
                  <a:extLst>
                    <a:ext uri="{9D8B030D-6E8A-4147-A177-3AD203B41FA5}">
                      <a16:colId xmlns:a16="http://schemas.microsoft.com/office/drawing/2014/main" val="1059531772"/>
                    </a:ext>
                  </a:extLst>
                </a:gridCol>
                <a:gridCol w="1094877">
                  <a:extLst>
                    <a:ext uri="{9D8B030D-6E8A-4147-A177-3AD203B41FA5}">
                      <a16:colId xmlns:a16="http://schemas.microsoft.com/office/drawing/2014/main" val="2586911731"/>
                    </a:ext>
                  </a:extLst>
                </a:gridCol>
              </a:tblGrid>
              <a:tr h="520919">
                <a:tc>
                  <a:txBody>
                    <a:bodyPr/>
                    <a:lstStyle/>
                    <a:p>
                      <a:pPr algn="l" fontAlgn="t"/>
                      <a:r>
                        <a:rPr lang="en-US" sz="2000" u="none" strike="noStrike" dirty="0">
                          <a:solidFill>
                            <a:srgbClr val="FFFF00"/>
                          </a:solidFill>
                          <a:effectLst/>
                        </a:rPr>
                        <a:t>Resource</a:t>
                      </a:r>
                      <a:endParaRPr lang="en-US" sz="2000" b="0" i="0" u="none" strike="noStrike" dirty="0">
                        <a:solidFill>
                          <a:srgbClr val="FFFF00"/>
                        </a:solidFill>
                        <a:effectLst/>
                        <a:latin typeface="Arial" panose="020B0604020202020204" pitchFamily="34" charset="0"/>
                      </a:endParaRPr>
                    </a:p>
                  </a:txBody>
                  <a:tcPr marL="5716" marR="5716" marT="5716" marB="0"/>
                </a:tc>
                <a:tc>
                  <a:txBody>
                    <a:bodyPr/>
                    <a:lstStyle/>
                    <a:p>
                      <a:pPr algn="l" rtl="0" fontAlgn="ctr"/>
                      <a:r>
                        <a:rPr lang="en-US" sz="2000" u="none" strike="noStrike">
                          <a:solidFill>
                            <a:srgbClr val="FFFF00"/>
                          </a:solidFill>
                          <a:effectLst/>
                        </a:rPr>
                        <a:t>Never</a:t>
                      </a:r>
                      <a:endParaRPr lang="en-US" sz="2000" b="1" i="0" u="none" strike="noStrike">
                        <a:solidFill>
                          <a:srgbClr val="FFFF00"/>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rgbClr val="FFFF00"/>
                          </a:solidFill>
                          <a:effectLst/>
                        </a:rPr>
                        <a:t>Little</a:t>
                      </a:r>
                      <a:endParaRPr lang="en-US" sz="2000" b="1" i="0" u="none" strike="noStrike" dirty="0">
                        <a:solidFill>
                          <a:srgbClr val="FFFF00"/>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rgbClr val="FFFF00"/>
                          </a:solidFill>
                          <a:effectLst/>
                        </a:rPr>
                        <a:t>Occasionally</a:t>
                      </a:r>
                      <a:endParaRPr lang="en-US" sz="2000" b="1" i="0" u="none" strike="noStrike" dirty="0">
                        <a:solidFill>
                          <a:srgbClr val="FFFF00"/>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rgbClr val="FFFF00"/>
                          </a:solidFill>
                          <a:effectLst/>
                        </a:rPr>
                        <a:t>Regularly</a:t>
                      </a:r>
                      <a:endParaRPr lang="en-US" sz="2000" b="1" i="0" u="none" strike="noStrike" dirty="0">
                        <a:solidFill>
                          <a:srgbClr val="FFFF00"/>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rgbClr val="FFFF00"/>
                          </a:solidFill>
                          <a:effectLst/>
                        </a:rPr>
                        <a:t>Frequently</a:t>
                      </a:r>
                      <a:endParaRPr lang="en-US" sz="2000" b="1" i="0" u="none" strike="noStrike" dirty="0">
                        <a:solidFill>
                          <a:srgbClr val="FFFF00"/>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rgbClr val="FFFF00"/>
                          </a:solidFill>
                          <a:effectLst/>
                        </a:rPr>
                        <a:t>R+F Sum</a:t>
                      </a:r>
                      <a:endParaRPr lang="en-US" sz="2000" b="1" i="0" u="none" strike="noStrike" dirty="0">
                        <a:solidFill>
                          <a:srgbClr val="FFFF00"/>
                        </a:solidFill>
                        <a:effectLst/>
                        <a:latin typeface="Avenir Next LT Pro Light" panose="020B0304020202020204" pitchFamily="34" charset="0"/>
                      </a:endParaRPr>
                    </a:p>
                  </a:txBody>
                  <a:tcPr marL="5716" marR="5716" marT="5716" marB="0" anchor="ctr"/>
                </a:tc>
                <a:extLst>
                  <a:ext uri="{0D108BD9-81ED-4DB2-BD59-A6C34878D82A}">
                    <a16:rowId xmlns:a16="http://schemas.microsoft.com/office/drawing/2014/main" val="2712381015"/>
                  </a:ext>
                </a:extLst>
              </a:tr>
              <a:tr h="426983">
                <a:tc>
                  <a:txBody>
                    <a:bodyPr/>
                    <a:lstStyle/>
                    <a:p>
                      <a:pPr algn="l" rtl="0" fontAlgn="ctr"/>
                      <a:r>
                        <a:rPr lang="en-US" sz="2000" i="1" u="none" strike="noStrike" dirty="0">
                          <a:solidFill>
                            <a:schemeClr val="tx1"/>
                          </a:solidFill>
                          <a:effectLst/>
                        </a:rPr>
                        <a:t>Pecan South Magazine</a:t>
                      </a:r>
                      <a:endParaRPr lang="en-US" sz="2000" b="0" i="1"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0%</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2.9%</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19.4%</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39.8%</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37.9%</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r" fontAlgn="b"/>
                      <a:r>
                        <a:rPr lang="en-US" sz="2000" b="1" u="none" strike="noStrike" dirty="0">
                          <a:solidFill>
                            <a:schemeClr val="tx1"/>
                          </a:solidFill>
                          <a:effectLst/>
                        </a:rPr>
                        <a:t>77.7%</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321143734"/>
                  </a:ext>
                </a:extLst>
              </a:tr>
              <a:tr h="426983">
                <a:tc>
                  <a:txBody>
                    <a:bodyPr/>
                    <a:lstStyle/>
                    <a:p>
                      <a:pPr algn="l" rtl="0" fontAlgn="ctr"/>
                      <a:r>
                        <a:rPr lang="en-US" sz="2000" u="none" strike="noStrike" dirty="0">
                          <a:solidFill>
                            <a:schemeClr val="tx1"/>
                          </a:solidFill>
                          <a:effectLst/>
                        </a:rPr>
                        <a:t>Fellow grower</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8.8</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6.9</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27.5</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27.5</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29.4</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r" fontAlgn="b"/>
                      <a:r>
                        <a:rPr lang="en-US" sz="2000" b="1" u="none" strike="noStrike" dirty="0">
                          <a:solidFill>
                            <a:schemeClr val="tx1"/>
                          </a:solidFill>
                          <a:effectLst/>
                        </a:rPr>
                        <a:t>56.9</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4074562084"/>
                  </a:ext>
                </a:extLst>
              </a:tr>
              <a:tr h="457836">
                <a:tc>
                  <a:txBody>
                    <a:bodyPr/>
                    <a:lstStyle/>
                    <a:p>
                      <a:pPr algn="l" rtl="0" fontAlgn="ctr"/>
                      <a:r>
                        <a:rPr lang="en-US" sz="2000" u="none" strike="noStrike" dirty="0">
                          <a:solidFill>
                            <a:schemeClr val="tx1"/>
                          </a:solidFill>
                          <a:effectLst/>
                        </a:rPr>
                        <a:t>TPGA Conference</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35.0</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b="0" i="0" u="none" strike="noStrike" dirty="0">
                          <a:solidFill>
                            <a:schemeClr val="tx1"/>
                          </a:solidFill>
                          <a:effectLst/>
                          <a:latin typeface="Avenir Next LT Pro Light" panose="020B0304020202020204" pitchFamily="34" charset="0"/>
                        </a:rPr>
                        <a:t>13.6</a:t>
                      </a:r>
                    </a:p>
                  </a:txBody>
                  <a:tcPr marL="5716" marR="5716" marT="5716" marB="0" anchor="ctr"/>
                </a:tc>
                <a:tc>
                  <a:txBody>
                    <a:bodyPr/>
                    <a:lstStyle/>
                    <a:p>
                      <a:pPr algn="l" rtl="0" fontAlgn="ctr"/>
                      <a:r>
                        <a:rPr lang="en-US" sz="2000" u="none" strike="noStrike" dirty="0">
                          <a:solidFill>
                            <a:schemeClr val="tx1"/>
                          </a:solidFill>
                          <a:effectLst/>
                        </a:rPr>
                        <a:t>15.5</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17.5</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18.4</a:t>
                      </a:r>
                    </a:p>
                  </a:txBody>
                  <a:tcPr marL="5716" marR="5716" marT="5716" marB="0" anchor="ctr"/>
                </a:tc>
                <a:tc>
                  <a:txBody>
                    <a:bodyPr/>
                    <a:lstStyle/>
                    <a:p>
                      <a:pPr algn="r" fontAlgn="b"/>
                      <a:r>
                        <a:rPr lang="en-US" sz="2000" b="1" u="none" strike="noStrike" dirty="0">
                          <a:solidFill>
                            <a:schemeClr val="tx1"/>
                          </a:solidFill>
                          <a:effectLst/>
                        </a:rPr>
                        <a:t>35.9</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3371338203"/>
                  </a:ext>
                </a:extLst>
              </a:tr>
              <a:tr h="426983">
                <a:tc>
                  <a:txBody>
                    <a:bodyPr/>
                    <a:lstStyle/>
                    <a:p>
                      <a:pPr algn="l" rtl="0" fontAlgn="ctr"/>
                      <a:r>
                        <a:rPr lang="en-US" sz="2000" u="none" strike="noStrike">
                          <a:solidFill>
                            <a:schemeClr val="tx1"/>
                          </a:solidFill>
                          <a:effectLst/>
                        </a:rPr>
                        <a:t>TPGA News</a:t>
                      </a:r>
                      <a:endParaRPr lang="en-US" sz="2000" b="0" i="0" u="none" strike="noStrike">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17.6</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19.6</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30.4</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25.5</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6.9</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r" fontAlgn="b"/>
                      <a:r>
                        <a:rPr lang="en-US" sz="2000" b="1" u="none" strike="noStrike" dirty="0">
                          <a:solidFill>
                            <a:schemeClr val="tx1"/>
                          </a:solidFill>
                          <a:effectLst/>
                        </a:rPr>
                        <a:t>32.4</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303119526"/>
                  </a:ext>
                </a:extLst>
              </a:tr>
              <a:tr h="486760">
                <a:tc>
                  <a:txBody>
                    <a:bodyPr/>
                    <a:lstStyle/>
                    <a:p>
                      <a:pPr algn="l" rtl="0" fontAlgn="ctr"/>
                      <a:r>
                        <a:rPr lang="en-US" sz="2000" u="none" strike="noStrike" dirty="0">
                          <a:solidFill>
                            <a:schemeClr val="tx1"/>
                          </a:solidFill>
                          <a:effectLst/>
                        </a:rPr>
                        <a:t>Internet (University-based)</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10.7</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10.7</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49.5</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20.4</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8.7</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r" fontAlgn="b"/>
                      <a:r>
                        <a:rPr lang="en-US" sz="2000" b="1" u="none" strike="noStrike" dirty="0">
                          <a:solidFill>
                            <a:schemeClr val="tx1"/>
                          </a:solidFill>
                          <a:effectLst/>
                        </a:rPr>
                        <a:t>29.1</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437600200"/>
                  </a:ext>
                </a:extLst>
              </a:tr>
              <a:tr h="486760">
                <a:tc>
                  <a:txBody>
                    <a:bodyPr/>
                    <a:lstStyle/>
                    <a:p>
                      <a:pPr algn="l" rtl="0" fontAlgn="ctr"/>
                      <a:r>
                        <a:rPr lang="en-US" sz="2000" u="none" strike="noStrike" dirty="0">
                          <a:solidFill>
                            <a:schemeClr val="tx1"/>
                          </a:solidFill>
                          <a:effectLst/>
                        </a:rPr>
                        <a:t>State Specialist/Univ. faculty</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24</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6.9</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41.2</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16.7</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10.8</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r" fontAlgn="b"/>
                      <a:r>
                        <a:rPr lang="en-US" sz="2000" b="1" u="none" strike="noStrike" dirty="0">
                          <a:solidFill>
                            <a:schemeClr val="tx1"/>
                          </a:solidFill>
                          <a:effectLst/>
                        </a:rPr>
                        <a:t>27.3</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1618744993"/>
                  </a:ext>
                </a:extLst>
              </a:tr>
              <a:tr h="486760">
                <a:tc>
                  <a:txBody>
                    <a:bodyPr/>
                    <a:lstStyle/>
                    <a:p>
                      <a:pPr algn="l" rtl="0" fontAlgn="ctr"/>
                      <a:r>
                        <a:rPr lang="en-US" sz="2000" u="none" strike="noStrike" dirty="0">
                          <a:solidFill>
                            <a:schemeClr val="tx1"/>
                          </a:solidFill>
                          <a:effectLst/>
                        </a:rPr>
                        <a:t>Ag Chemical </a:t>
                      </a:r>
                      <a:r>
                        <a:rPr lang="en-US" sz="2000" u="none" strike="noStrike" dirty="0" err="1">
                          <a:solidFill>
                            <a:schemeClr val="tx1"/>
                          </a:solidFill>
                          <a:effectLst/>
                        </a:rPr>
                        <a:t>Distrib</a:t>
                      </a:r>
                      <a:r>
                        <a:rPr lang="en-US" sz="2000" u="none" strike="noStrike" dirty="0">
                          <a:solidFill>
                            <a:schemeClr val="tx1"/>
                          </a:solidFill>
                          <a:effectLst/>
                        </a:rPr>
                        <a:t>. Co.</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33.3</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b="0" i="0" u="none" strike="noStrike" dirty="0">
                          <a:solidFill>
                            <a:schemeClr val="tx1"/>
                          </a:solidFill>
                          <a:effectLst/>
                          <a:latin typeface="Avenir Next LT Pro Light" panose="020B0304020202020204" pitchFamily="34" charset="0"/>
                        </a:rPr>
                        <a:t>10.1</a:t>
                      </a:r>
                    </a:p>
                  </a:txBody>
                  <a:tcPr marL="5716" marR="5716" marT="5716" marB="0" anchor="ctr"/>
                </a:tc>
                <a:tc>
                  <a:txBody>
                    <a:bodyPr/>
                    <a:lstStyle/>
                    <a:p>
                      <a:pPr algn="l" rtl="0" fontAlgn="ctr"/>
                      <a:r>
                        <a:rPr lang="en-US" sz="2000" u="none" strike="noStrike" dirty="0">
                          <a:solidFill>
                            <a:schemeClr val="tx1"/>
                          </a:solidFill>
                          <a:effectLst/>
                        </a:rPr>
                        <a:t>31.3</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13.1</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12.1</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r" fontAlgn="b"/>
                      <a:r>
                        <a:rPr lang="en-US" sz="2000" b="1" u="none" strike="noStrike" dirty="0">
                          <a:solidFill>
                            <a:schemeClr val="tx1"/>
                          </a:solidFill>
                          <a:effectLst/>
                        </a:rPr>
                        <a:t>25.2</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3688583824"/>
                  </a:ext>
                </a:extLst>
              </a:tr>
              <a:tr h="426983">
                <a:tc>
                  <a:txBody>
                    <a:bodyPr/>
                    <a:lstStyle/>
                    <a:p>
                      <a:pPr algn="l" rtl="0" fontAlgn="ctr"/>
                      <a:r>
                        <a:rPr lang="en-US" sz="2000" u="none" strike="noStrike" dirty="0">
                          <a:solidFill>
                            <a:schemeClr val="tx1"/>
                          </a:solidFill>
                          <a:effectLst/>
                        </a:rPr>
                        <a:t>Local Fertilizer/Seed Co.</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35.6</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15.8</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25.7</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13.9</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8.9</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r" fontAlgn="b"/>
                      <a:r>
                        <a:rPr lang="en-US" sz="2000" b="1" u="none" strike="noStrike" dirty="0">
                          <a:solidFill>
                            <a:schemeClr val="tx1"/>
                          </a:solidFill>
                          <a:effectLst/>
                        </a:rPr>
                        <a:t>22.8</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929949863"/>
                  </a:ext>
                </a:extLst>
              </a:tr>
              <a:tr h="486760">
                <a:tc>
                  <a:txBody>
                    <a:bodyPr/>
                    <a:lstStyle/>
                    <a:p>
                      <a:pPr algn="l" rtl="0" fontAlgn="ctr"/>
                      <a:r>
                        <a:rPr lang="en-US" sz="2000" b="0" i="1" u="none" strike="noStrike" dirty="0">
                          <a:solidFill>
                            <a:schemeClr val="tx1"/>
                          </a:solidFill>
                          <a:effectLst/>
                          <a:latin typeface="Avenir Next LT Pro Light" panose="020B0304020202020204" pitchFamily="34" charset="0"/>
                        </a:rPr>
                        <a:t>The</a:t>
                      </a:r>
                      <a:r>
                        <a:rPr lang="en-US" sz="2000" b="0" i="0" u="none" strike="noStrike" dirty="0">
                          <a:solidFill>
                            <a:schemeClr val="tx1"/>
                          </a:solidFill>
                          <a:effectLst/>
                          <a:latin typeface="Avenir Next LT Pro Light" panose="020B0304020202020204" pitchFamily="34" charset="0"/>
                        </a:rPr>
                        <a:t> </a:t>
                      </a:r>
                      <a:r>
                        <a:rPr lang="en-US" sz="2000" b="0" i="1" u="none" strike="noStrike" dirty="0">
                          <a:solidFill>
                            <a:schemeClr val="tx1"/>
                          </a:solidFill>
                          <a:effectLst/>
                          <a:latin typeface="Avenir Next LT Pro Light" panose="020B0304020202020204" pitchFamily="34" charset="0"/>
                        </a:rPr>
                        <a:t>Pecan Grower </a:t>
                      </a:r>
                      <a:r>
                        <a:rPr lang="en-US" sz="2000" b="0" i="0" u="none" strike="noStrike" dirty="0">
                          <a:solidFill>
                            <a:schemeClr val="tx1"/>
                          </a:solidFill>
                          <a:effectLst/>
                          <a:latin typeface="Avenir Next LT Pro Light" panose="020B0304020202020204" pitchFamily="34" charset="0"/>
                        </a:rPr>
                        <a:t>Magazine</a:t>
                      </a:r>
                    </a:p>
                  </a:txBody>
                  <a:tcPr marL="5716" marR="5716" marT="5716" marB="0" anchor="ctr"/>
                </a:tc>
                <a:tc>
                  <a:txBody>
                    <a:bodyPr/>
                    <a:lstStyle/>
                    <a:p>
                      <a:pPr algn="l" rtl="0" fontAlgn="ctr"/>
                      <a:r>
                        <a:rPr lang="en-US" sz="2000" b="0" i="0" u="none" strike="noStrike" dirty="0">
                          <a:solidFill>
                            <a:schemeClr val="tx1"/>
                          </a:solidFill>
                          <a:effectLst/>
                          <a:latin typeface="Avenir Next LT Pro Light" panose="020B0304020202020204" pitchFamily="34" charset="0"/>
                        </a:rPr>
                        <a:t>52.0</a:t>
                      </a:r>
                    </a:p>
                  </a:txBody>
                  <a:tcPr marL="5716" marR="5716" marT="5716" marB="0" anchor="ctr"/>
                </a:tc>
                <a:tc>
                  <a:txBody>
                    <a:bodyPr/>
                    <a:lstStyle/>
                    <a:p>
                      <a:pPr algn="l" rtl="0" fontAlgn="ctr"/>
                      <a:r>
                        <a:rPr lang="en-US" sz="2000" b="0" i="0" u="none" strike="noStrike" dirty="0">
                          <a:solidFill>
                            <a:schemeClr val="tx1"/>
                          </a:solidFill>
                          <a:effectLst/>
                          <a:latin typeface="Avenir Next LT Pro Light" panose="020B0304020202020204" pitchFamily="34" charset="0"/>
                        </a:rPr>
                        <a:t>9.0</a:t>
                      </a:r>
                    </a:p>
                  </a:txBody>
                  <a:tcPr marL="5716" marR="5716" marT="5716" marB="0" anchor="ctr"/>
                </a:tc>
                <a:tc>
                  <a:txBody>
                    <a:bodyPr/>
                    <a:lstStyle/>
                    <a:p>
                      <a:pPr algn="l" rtl="0" fontAlgn="ctr"/>
                      <a:r>
                        <a:rPr lang="en-US" sz="2000" b="0" i="0" u="none" strike="noStrike" dirty="0">
                          <a:solidFill>
                            <a:schemeClr val="tx1"/>
                          </a:solidFill>
                          <a:effectLst/>
                          <a:latin typeface="Avenir Next LT Pro Light" panose="020B0304020202020204" pitchFamily="34" charset="0"/>
                        </a:rPr>
                        <a:t>20.0</a:t>
                      </a:r>
                    </a:p>
                  </a:txBody>
                  <a:tcPr marL="5716" marR="5716" marT="5716" marB="0" anchor="ctr"/>
                </a:tc>
                <a:tc>
                  <a:txBody>
                    <a:bodyPr/>
                    <a:lstStyle/>
                    <a:p>
                      <a:pPr algn="l" rtl="0" fontAlgn="ctr"/>
                      <a:r>
                        <a:rPr lang="en-US" sz="2000" b="0" i="0" u="none" strike="noStrike" dirty="0">
                          <a:solidFill>
                            <a:schemeClr val="tx1"/>
                          </a:solidFill>
                          <a:effectLst/>
                          <a:latin typeface="Avenir Next LT Pro Light" panose="020B0304020202020204" pitchFamily="34" charset="0"/>
                        </a:rPr>
                        <a:t>11.0</a:t>
                      </a:r>
                    </a:p>
                  </a:txBody>
                  <a:tcPr marL="5716" marR="5716" marT="5716" marB="0" anchor="ctr"/>
                </a:tc>
                <a:tc>
                  <a:txBody>
                    <a:bodyPr/>
                    <a:lstStyle/>
                    <a:p>
                      <a:pPr algn="l" rtl="0" fontAlgn="ctr"/>
                      <a:r>
                        <a:rPr lang="en-US" sz="2000" b="0" i="0" u="none" strike="noStrike" dirty="0">
                          <a:solidFill>
                            <a:schemeClr val="tx1"/>
                          </a:solidFill>
                          <a:effectLst/>
                          <a:latin typeface="Avenir Next LT Pro Light" panose="020B0304020202020204" pitchFamily="34" charset="0"/>
                        </a:rPr>
                        <a:t>8.0</a:t>
                      </a:r>
                    </a:p>
                  </a:txBody>
                  <a:tcPr marL="5716" marR="5716" marT="5716" marB="0" anchor="ctr"/>
                </a:tc>
                <a:tc>
                  <a:txBody>
                    <a:bodyPr/>
                    <a:lstStyle/>
                    <a:p>
                      <a:pPr algn="r" fontAlgn="b"/>
                      <a:r>
                        <a:rPr lang="en-US" sz="2000" b="1" i="0" u="none" strike="noStrike" dirty="0">
                          <a:solidFill>
                            <a:schemeClr val="tx1"/>
                          </a:solidFill>
                          <a:effectLst/>
                          <a:latin typeface="Aptos Narrow" panose="020B0004020202020204" pitchFamily="34" charset="0"/>
                        </a:rPr>
                        <a:t>19.0</a:t>
                      </a:r>
                    </a:p>
                  </a:txBody>
                  <a:tcPr marL="5716" marR="5716" marT="5716" marB="0" anchor="b">
                    <a:solidFill>
                      <a:schemeClr val="tx2">
                        <a:lumMod val="50000"/>
                      </a:schemeClr>
                    </a:solidFill>
                  </a:tcPr>
                </a:tc>
                <a:extLst>
                  <a:ext uri="{0D108BD9-81ED-4DB2-BD59-A6C34878D82A}">
                    <a16:rowId xmlns:a16="http://schemas.microsoft.com/office/drawing/2014/main" val="1894074108"/>
                  </a:ext>
                </a:extLst>
              </a:tr>
              <a:tr h="486760">
                <a:tc>
                  <a:txBody>
                    <a:bodyPr/>
                    <a:lstStyle/>
                    <a:p>
                      <a:pPr algn="l" rtl="0" fontAlgn="ctr"/>
                      <a:r>
                        <a:rPr lang="en-US" sz="2000" u="none" strike="noStrike" dirty="0">
                          <a:solidFill>
                            <a:schemeClr val="tx1"/>
                          </a:solidFill>
                          <a:effectLst/>
                        </a:rPr>
                        <a:t>Internet (Non- University based)</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20.8</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20.8</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39.6</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12.9</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5.9</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r" fontAlgn="b"/>
                      <a:r>
                        <a:rPr lang="en-US" sz="2000" b="1" u="none" strike="noStrike" dirty="0">
                          <a:solidFill>
                            <a:schemeClr val="tx1"/>
                          </a:solidFill>
                          <a:effectLst/>
                        </a:rPr>
                        <a:t>18.8</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1722785814"/>
                  </a:ext>
                </a:extLst>
              </a:tr>
              <a:tr h="486760">
                <a:tc>
                  <a:txBody>
                    <a:bodyPr/>
                    <a:lstStyle/>
                    <a:p>
                      <a:pPr algn="l" rtl="0" fontAlgn="ctr"/>
                      <a:r>
                        <a:rPr lang="en-US" sz="2000" u="none" strike="noStrike" dirty="0">
                          <a:solidFill>
                            <a:schemeClr val="tx1"/>
                          </a:solidFill>
                          <a:effectLst/>
                        </a:rPr>
                        <a:t>Chemical Pesticide Tech Rep</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52.5</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13.1</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18.2</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10.1</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6.1</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r" fontAlgn="b"/>
                      <a:r>
                        <a:rPr lang="en-US" sz="2000" b="1" u="none" strike="noStrike" dirty="0">
                          <a:solidFill>
                            <a:schemeClr val="tx1"/>
                          </a:solidFill>
                          <a:effectLst/>
                        </a:rPr>
                        <a:t>16.2</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338123957"/>
                  </a:ext>
                </a:extLst>
              </a:tr>
              <a:tr h="426983">
                <a:tc>
                  <a:txBody>
                    <a:bodyPr/>
                    <a:lstStyle/>
                    <a:p>
                      <a:pPr algn="l" rtl="0" fontAlgn="ctr"/>
                      <a:r>
                        <a:rPr lang="en-US" sz="2000" u="none" strike="noStrike">
                          <a:solidFill>
                            <a:schemeClr val="tx1"/>
                          </a:solidFill>
                          <a:effectLst/>
                        </a:rPr>
                        <a:t>County Agent</a:t>
                      </a:r>
                      <a:endParaRPr lang="en-US" sz="2000" b="0" i="0" u="none" strike="noStrike">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dirty="0">
                          <a:solidFill>
                            <a:schemeClr val="tx1"/>
                          </a:solidFill>
                          <a:effectLst/>
                        </a:rPr>
                        <a:t>30.3</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b="0" i="0" u="none" strike="noStrike" dirty="0">
                          <a:solidFill>
                            <a:schemeClr val="tx1"/>
                          </a:solidFill>
                          <a:effectLst/>
                          <a:latin typeface="Avenir Next LT Pro Light" panose="020B0304020202020204" pitchFamily="34" charset="0"/>
                        </a:rPr>
                        <a:t>15.2</a:t>
                      </a:r>
                    </a:p>
                  </a:txBody>
                  <a:tcPr marL="5716" marR="5716" marT="5716" marB="0" anchor="ctr"/>
                </a:tc>
                <a:tc>
                  <a:txBody>
                    <a:bodyPr/>
                    <a:lstStyle/>
                    <a:p>
                      <a:pPr algn="l" rtl="0" fontAlgn="ctr"/>
                      <a:r>
                        <a:rPr lang="en-US" sz="2000" u="none" strike="noStrike" dirty="0">
                          <a:solidFill>
                            <a:schemeClr val="tx1"/>
                          </a:solidFill>
                          <a:effectLst/>
                        </a:rPr>
                        <a:t>41.4</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b="0" i="0" u="none" strike="noStrike" dirty="0">
                          <a:solidFill>
                            <a:schemeClr val="tx1"/>
                          </a:solidFill>
                          <a:effectLst/>
                          <a:latin typeface="Avenir Next LT Pro Light" panose="020B0304020202020204" pitchFamily="34" charset="0"/>
                        </a:rPr>
                        <a:t>9.1</a:t>
                      </a:r>
                    </a:p>
                  </a:txBody>
                  <a:tcPr marL="5716" marR="5716" marT="5716" marB="0" anchor="ctr"/>
                </a:tc>
                <a:tc>
                  <a:txBody>
                    <a:bodyPr/>
                    <a:lstStyle/>
                    <a:p>
                      <a:pPr algn="l" rtl="0" fontAlgn="ctr"/>
                      <a:r>
                        <a:rPr lang="en-US" sz="2000" b="0" i="0" u="none" strike="noStrike" dirty="0">
                          <a:solidFill>
                            <a:schemeClr val="tx1"/>
                          </a:solidFill>
                          <a:effectLst/>
                          <a:latin typeface="Avenir Next LT Pro Light" panose="020B0304020202020204" pitchFamily="34" charset="0"/>
                        </a:rPr>
                        <a:t>4.0</a:t>
                      </a:r>
                    </a:p>
                  </a:txBody>
                  <a:tcPr marL="5716" marR="5716" marT="5716" marB="0" anchor="ctr"/>
                </a:tc>
                <a:tc>
                  <a:txBody>
                    <a:bodyPr/>
                    <a:lstStyle/>
                    <a:p>
                      <a:pPr algn="r" fontAlgn="b"/>
                      <a:r>
                        <a:rPr lang="en-US" sz="2000" b="1" u="none" strike="noStrike" dirty="0">
                          <a:solidFill>
                            <a:schemeClr val="tx1"/>
                          </a:solidFill>
                          <a:effectLst/>
                        </a:rPr>
                        <a:t>13.1</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445512106"/>
                  </a:ext>
                </a:extLst>
              </a:tr>
              <a:tr h="426983">
                <a:tc>
                  <a:txBody>
                    <a:bodyPr/>
                    <a:lstStyle/>
                    <a:p>
                      <a:pPr algn="l" rtl="0" fontAlgn="ctr"/>
                      <a:r>
                        <a:rPr lang="en-US" sz="2000" u="none" strike="noStrike" dirty="0">
                          <a:solidFill>
                            <a:schemeClr val="tx1"/>
                          </a:solidFill>
                          <a:effectLst/>
                        </a:rPr>
                        <a:t>Texas Pecan Board</a:t>
                      </a:r>
                      <a:endParaRPr lang="en-US" sz="2000" b="0" i="0" u="none" strike="noStrike" dirty="0">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a:solidFill>
                            <a:schemeClr val="tx1"/>
                          </a:solidFill>
                          <a:effectLst/>
                        </a:rPr>
                        <a:t>46.1</a:t>
                      </a:r>
                      <a:endParaRPr lang="en-US" sz="2000" b="0" i="0" u="none" strike="noStrike">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a:solidFill>
                            <a:schemeClr val="tx1"/>
                          </a:solidFill>
                          <a:effectLst/>
                        </a:rPr>
                        <a:t>27.5</a:t>
                      </a:r>
                      <a:endParaRPr lang="en-US" sz="2000" b="0" i="0" u="none" strike="noStrike">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a:solidFill>
                            <a:schemeClr val="tx1"/>
                          </a:solidFill>
                          <a:effectLst/>
                        </a:rPr>
                        <a:t>18.6</a:t>
                      </a:r>
                      <a:endParaRPr lang="en-US" sz="2000" b="0" i="0" u="none" strike="noStrike">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a:solidFill>
                            <a:schemeClr val="tx1"/>
                          </a:solidFill>
                          <a:effectLst/>
                        </a:rPr>
                        <a:t>7.8</a:t>
                      </a:r>
                      <a:endParaRPr lang="en-US" sz="2000" b="0" i="0" u="none" strike="noStrike">
                        <a:solidFill>
                          <a:schemeClr val="tx1"/>
                        </a:solidFill>
                        <a:effectLst/>
                        <a:latin typeface="Avenir Next LT Pro Light" panose="020B0304020202020204" pitchFamily="34" charset="0"/>
                      </a:endParaRPr>
                    </a:p>
                  </a:txBody>
                  <a:tcPr marL="5716" marR="5716" marT="5716" marB="0" anchor="ctr"/>
                </a:tc>
                <a:tc>
                  <a:txBody>
                    <a:bodyPr/>
                    <a:lstStyle/>
                    <a:p>
                      <a:pPr algn="l" rtl="0" fontAlgn="ctr"/>
                      <a:r>
                        <a:rPr lang="en-US" sz="2000" u="none" strike="noStrike">
                          <a:solidFill>
                            <a:schemeClr val="tx1"/>
                          </a:solidFill>
                          <a:effectLst/>
                        </a:rPr>
                        <a:t>0</a:t>
                      </a:r>
                      <a:endParaRPr lang="en-US" sz="2000" b="0" i="0" u="none" strike="noStrike">
                        <a:solidFill>
                          <a:schemeClr val="tx1"/>
                        </a:solidFill>
                        <a:effectLst/>
                        <a:latin typeface="Avenir Next LT Pro Light" panose="020B0304020202020204" pitchFamily="34" charset="0"/>
                      </a:endParaRPr>
                    </a:p>
                  </a:txBody>
                  <a:tcPr marL="5716" marR="5716" marT="5716" marB="0" anchor="ctr"/>
                </a:tc>
                <a:tc>
                  <a:txBody>
                    <a:bodyPr/>
                    <a:lstStyle/>
                    <a:p>
                      <a:pPr algn="r" fontAlgn="b"/>
                      <a:r>
                        <a:rPr lang="en-US" sz="2000" b="1" u="none" strike="noStrike" dirty="0">
                          <a:solidFill>
                            <a:schemeClr val="tx1"/>
                          </a:solidFill>
                          <a:effectLst/>
                        </a:rPr>
                        <a:t>7.8</a:t>
                      </a:r>
                      <a:endParaRPr lang="en-US" sz="2000" b="1" i="0" u="none" strike="noStrike" dirty="0">
                        <a:solidFill>
                          <a:schemeClr val="tx1"/>
                        </a:solidFill>
                        <a:effectLst/>
                        <a:latin typeface="Aptos Narrow" panose="020B0004020202020204" pitchFamily="34" charset="0"/>
                      </a:endParaRPr>
                    </a:p>
                  </a:txBody>
                  <a:tcPr marL="5716" marR="5716" marT="5716" marB="0" anchor="b">
                    <a:solidFill>
                      <a:schemeClr val="tx2">
                        <a:lumMod val="50000"/>
                      </a:schemeClr>
                    </a:solidFill>
                  </a:tcPr>
                </a:tc>
                <a:extLst>
                  <a:ext uri="{0D108BD9-81ED-4DB2-BD59-A6C34878D82A}">
                    <a16:rowId xmlns:a16="http://schemas.microsoft.com/office/drawing/2014/main" val="3912566677"/>
                  </a:ext>
                </a:extLst>
              </a:tr>
            </a:tbl>
          </a:graphicData>
        </a:graphic>
      </p:graphicFrame>
      <p:sp>
        <p:nvSpPr>
          <p:cNvPr id="3" name="Cross 2">
            <a:extLst>
              <a:ext uri="{FF2B5EF4-FFF2-40B4-BE49-F238E27FC236}">
                <a16:creationId xmlns:a16="http://schemas.microsoft.com/office/drawing/2014/main" id="{3F72741C-8B29-460A-2A61-EEBFF64699E3}"/>
              </a:ext>
            </a:extLst>
          </p:cNvPr>
          <p:cNvSpPr/>
          <p:nvPr/>
        </p:nvSpPr>
        <p:spPr>
          <a:xfrm>
            <a:off x="8934962" y="1077610"/>
            <a:ext cx="270819" cy="267730"/>
          </a:xfrm>
          <a:prstGeom prst="plus">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quals 3">
            <a:extLst>
              <a:ext uri="{FF2B5EF4-FFF2-40B4-BE49-F238E27FC236}">
                <a16:creationId xmlns:a16="http://schemas.microsoft.com/office/drawing/2014/main" id="{0581035E-7A4B-DF2E-8F83-2DE51F256428}"/>
              </a:ext>
            </a:extLst>
          </p:cNvPr>
          <p:cNvSpPr/>
          <p:nvPr/>
        </p:nvSpPr>
        <p:spPr>
          <a:xfrm>
            <a:off x="10221530" y="1077610"/>
            <a:ext cx="270819" cy="267730"/>
          </a:xfrm>
          <a:prstGeom prst="mathEqua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65518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onstruction workers frame new homes inside the Walsh development in Fort Worth, Texas, Thursday, July 5, 2018. The Walsh development, formerly part of Walsh Ranch, is on more than 7,000 acres. (Jae S. Lee/The Dallas Morning News)"/>
          <p:cNvPicPr>
            <a:picLocks noChangeAspect="1" noChangeArrowheads="1"/>
          </p:cNvPicPr>
          <p:nvPr/>
        </p:nvPicPr>
        <p:blipFill rotWithShape="1">
          <a:blip r:embed="rId2">
            <a:extLst>
              <a:ext uri="{28A0092B-C50C-407E-A947-70E740481C1C}">
                <a14:useLocalDpi xmlns:a14="http://schemas.microsoft.com/office/drawing/2010/main" val="0"/>
              </a:ext>
            </a:extLst>
          </a:blip>
          <a:srcRect l="5357" r="7816"/>
          <a:stretch/>
        </p:blipFill>
        <p:spPr bwMode="auto">
          <a:xfrm>
            <a:off x="178494" y="24271"/>
            <a:ext cx="10912663" cy="68364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B4C87E-8F57-69E1-C2E6-1D0A9657EB6F}"/>
              </a:ext>
            </a:extLst>
          </p:cNvPr>
          <p:cNvSpPr>
            <a:spLocks noGrp="1"/>
          </p:cNvSpPr>
          <p:nvPr>
            <p:ph type="title"/>
          </p:nvPr>
        </p:nvSpPr>
        <p:spPr>
          <a:xfrm>
            <a:off x="1384351" y="0"/>
            <a:ext cx="10058400" cy="622853"/>
          </a:xfrm>
        </p:spPr>
        <p:txBody>
          <a:bodyPr/>
          <a:lstStyle/>
          <a:p>
            <a:r>
              <a:rPr lang="en-US" dirty="0"/>
              <a:t>Continuation Influences</a:t>
            </a:r>
          </a:p>
        </p:txBody>
      </p:sp>
      <p:sp>
        <p:nvSpPr>
          <p:cNvPr id="11" name="Content Placeholder 2">
            <a:extLst>
              <a:ext uri="{FF2B5EF4-FFF2-40B4-BE49-F238E27FC236}">
                <a16:creationId xmlns:a16="http://schemas.microsoft.com/office/drawing/2014/main" id="{388A31DF-0F7D-F783-6385-C29E8D8C0E9A}"/>
              </a:ext>
            </a:extLst>
          </p:cNvPr>
          <p:cNvSpPr>
            <a:spLocks noGrp="1"/>
          </p:cNvSpPr>
          <p:nvPr>
            <p:ph sz="quarter" idx="14"/>
          </p:nvPr>
        </p:nvSpPr>
        <p:spPr>
          <a:xfrm>
            <a:off x="882650" y="2441575"/>
            <a:ext cx="10058400" cy="3450265"/>
          </a:xfrm>
        </p:spPr>
        <p:txBody>
          <a:bodyPr/>
          <a:lstStyle/>
          <a:p>
            <a:endParaRPr lang="en-US" dirty="0"/>
          </a:p>
        </p:txBody>
      </p:sp>
      <p:grpSp>
        <p:nvGrpSpPr>
          <p:cNvPr id="16" name="Group 15">
            <a:extLst>
              <a:ext uri="{FF2B5EF4-FFF2-40B4-BE49-F238E27FC236}">
                <a16:creationId xmlns:a16="http://schemas.microsoft.com/office/drawing/2014/main" id="{2F8C5F05-1FD0-3D09-6754-87632C6ABD03}"/>
              </a:ext>
            </a:extLst>
          </p:cNvPr>
          <p:cNvGrpSpPr/>
          <p:nvPr/>
        </p:nvGrpSpPr>
        <p:grpSpPr>
          <a:xfrm>
            <a:off x="3577351" y="902823"/>
            <a:ext cx="6431117" cy="6028271"/>
            <a:chOff x="3577351" y="902823"/>
            <a:chExt cx="6431117" cy="6028271"/>
          </a:xfrm>
        </p:grpSpPr>
        <p:pic>
          <p:nvPicPr>
            <p:cNvPr id="14" name="Picture 13"/>
            <p:cNvPicPr>
              <a:picLocks noChangeAspect="1"/>
            </p:cNvPicPr>
            <p:nvPr/>
          </p:nvPicPr>
          <p:blipFill rotWithShape="1">
            <a:blip r:embed="rId3"/>
            <a:srcRect t="344" b="-1"/>
            <a:stretch/>
          </p:blipFill>
          <p:spPr>
            <a:xfrm>
              <a:off x="3577351" y="1376624"/>
              <a:ext cx="6431117" cy="5554470"/>
            </a:xfrm>
            <a:prstGeom prst="rect">
              <a:avLst/>
            </a:prstGeom>
          </p:spPr>
        </p:pic>
        <p:sp>
          <p:nvSpPr>
            <p:cNvPr id="15" name="TextBox 14"/>
            <p:cNvSpPr txBox="1"/>
            <p:nvPr/>
          </p:nvSpPr>
          <p:spPr>
            <a:xfrm>
              <a:off x="4508360" y="902823"/>
              <a:ext cx="5395914" cy="461665"/>
            </a:xfrm>
            <a:prstGeom prst="rect">
              <a:avLst/>
            </a:prstGeom>
            <a:solidFill>
              <a:srgbClr val="002060"/>
            </a:solidFill>
          </p:spPr>
          <p:txBody>
            <a:bodyPr wrap="square" rtlCol="0">
              <a:spAutoFit/>
            </a:bodyPr>
            <a:lstStyle/>
            <a:p>
              <a:r>
                <a:rPr lang="en-US" sz="2400" dirty="0"/>
                <a:t>2010-2050 % population change</a:t>
              </a:r>
            </a:p>
          </p:txBody>
        </p:sp>
      </p:grpSp>
      <p:pic>
        <p:nvPicPr>
          <p:cNvPr id="12" name="Picture 11">
            <a:extLst>
              <a:ext uri="{FF2B5EF4-FFF2-40B4-BE49-F238E27FC236}">
                <a16:creationId xmlns:a16="http://schemas.microsoft.com/office/drawing/2014/main" id="{17A13C85-6217-D159-3D2D-F4D8033436A4}"/>
              </a:ext>
            </a:extLst>
          </p:cNvPr>
          <p:cNvPicPr>
            <a:picLocks noChangeAspect="1"/>
          </p:cNvPicPr>
          <p:nvPr/>
        </p:nvPicPr>
        <p:blipFill>
          <a:blip r:embed="rId4"/>
          <a:stretch>
            <a:fillRect/>
          </a:stretch>
        </p:blipFill>
        <p:spPr>
          <a:xfrm>
            <a:off x="459105" y="1645920"/>
            <a:ext cx="11074925" cy="2050912"/>
          </a:xfrm>
          <a:prstGeom prst="rect">
            <a:avLst/>
          </a:prstGeom>
        </p:spPr>
      </p:pic>
      <p:pic>
        <p:nvPicPr>
          <p:cNvPr id="13" name="Picture 12">
            <a:extLst>
              <a:ext uri="{FF2B5EF4-FFF2-40B4-BE49-F238E27FC236}">
                <a16:creationId xmlns:a16="http://schemas.microsoft.com/office/drawing/2014/main" id="{425D5E77-AC54-F445-0E97-1F6F51034780}"/>
              </a:ext>
            </a:extLst>
          </p:cNvPr>
          <p:cNvPicPr>
            <a:picLocks noChangeAspect="1"/>
          </p:cNvPicPr>
          <p:nvPr/>
        </p:nvPicPr>
        <p:blipFill>
          <a:blip r:embed="rId5"/>
          <a:stretch>
            <a:fillRect/>
          </a:stretch>
        </p:blipFill>
        <p:spPr>
          <a:xfrm>
            <a:off x="459105" y="3696832"/>
            <a:ext cx="11074925" cy="2448963"/>
          </a:xfrm>
          <a:prstGeom prst="rect">
            <a:avLst/>
          </a:prstGeom>
        </p:spPr>
      </p:pic>
      <p:sp>
        <p:nvSpPr>
          <p:cNvPr id="17" name="TextBox 16"/>
          <p:cNvSpPr txBox="1"/>
          <p:nvPr/>
        </p:nvSpPr>
        <p:spPr>
          <a:xfrm>
            <a:off x="7657987" y="6550223"/>
            <a:ext cx="2526278" cy="307777"/>
          </a:xfrm>
          <a:prstGeom prst="rect">
            <a:avLst/>
          </a:prstGeom>
          <a:solidFill>
            <a:schemeClr val="tx1"/>
          </a:solidFill>
        </p:spPr>
        <p:txBody>
          <a:bodyPr wrap="square" rtlCol="0">
            <a:spAutoFit/>
          </a:bodyPr>
          <a:lstStyle/>
          <a:p>
            <a:r>
              <a:rPr lang="en-US" sz="1400" b="1" dirty="0">
                <a:solidFill>
                  <a:srgbClr val="00FF00"/>
                </a:solidFill>
              </a:rPr>
              <a:t>Texas Demographic Center</a:t>
            </a:r>
          </a:p>
        </p:txBody>
      </p:sp>
    </p:spTree>
    <p:extLst>
      <p:ext uri="{BB962C8B-B14F-4D97-AF65-F5344CB8AC3E}">
        <p14:creationId xmlns:p14="http://schemas.microsoft.com/office/powerpoint/2010/main" val="271728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on a tractor pulling a red machine&#10;&#10;AI-generated content may be incorrect.">
            <a:extLst>
              <a:ext uri="{FF2B5EF4-FFF2-40B4-BE49-F238E27FC236}">
                <a16:creationId xmlns:a16="http://schemas.microsoft.com/office/drawing/2014/main" id="{8CE51D70-4FC7-DCEB-6682-808CEEDE6011}"/>
              </a:ext>
            </a:extLst>
          </p:cNvPr>
          <p:cNvPicPr>
            <a:picLocks noChangeAspect="1"/>
          </p:cNvPicPr>
          <p:nvPr/>
        </p:nvPicPr>
        <p:blipFill>
          <a:blip r:embed="rId2"/>
          <a:srcRect b="9190"/>
          <a:stretch>
            <a:fillRect/>
          </a:stretch>
        </p:blipFill>
        <p:spPr>
          <a:xfrm>
            <a:off x="495218" y="15372"/>
            <a:ext cx="11758154" cy="6858000"/>
          </a:xfrm>
          <a:prstGeom prst="rect">
            <a:avLst/>
          </a:prstGeom>
        </p:spPr>
      </p:pic>
      <p:sp>
        <p:nvSpPr>
          <p:cNvPr id="2" name="Title 1">
            <a:extLst>
              <a:ext uri="{FF2B5EF4-FFF2-40B4-BE49-F238E27FC236}">
                <a16:creationId xmlns:a16="http://schemas.microsoft.com/office/drawing/2014/main" id="{F893F79F-A517-C975-2BEF-752E7D5B31B0}"/>
              </a:ext>
            </a:extLst>
          </p:cNvPr>
          <p:cNvSpPr>
            <a:spLocks noGrp="1"/>
          </p:cNvSpPr>
          <p:nvPr>
            <p:ph type="title"/>
          </p:nvPr>
        </p:nvSpPr>
        <p:spPr>
          <a:xfrm>
            <a:off x="1345095" y="79988"/>
            <a:ext cx="10058400" cy="930303"/>
          </a:xfrm>
          <a:solidFill>
            <a:schemeClr val="accent3">
              <a:lumMod val="50000"/>
              <a:alpha val="62000"/>
            </a:schemeClr>
          </a:solidFill>
        </p:spPr>
        <p:txBody>
          <a:bodyPr/>
          <a:lstStyle/>
          <a:p>
            <a:r>
              <a:rPr lang="en-US" dirty="0"/>
              <a:t>Continuation influences</a:t>
            </a:r>
          </a:p>
        </p:txBody>
      </p:sp>
      <p:sp>
        <p:nvSpPr>
          <p:cNvPr id="9" name="TextBox 8">
            <a:extLst>
              <a:ext uri="{FF2B5EF4-FFF2-40B4-BE49-F238E27FC236}">
                <a16:creationId xmlns:a16="http://schemas.microsoft.com/office/drawing/2014/main" id="{EC065DC4-3122-5144-ACE2-CA7038136F6A}"/>
              </a:ext>
            </a:extLst>
          </p:cNvPr>
          <p:cNvSpPr txBox="1"/>
          <p:nvPr/>
        </p:nvSpPr>
        <p:spPr>
          <a:xfrm>
            <a:off x="271306" y="5657671"/>
            <a:ext cx="10775706" cy="1200329"/>
          </a:xfrm>
          <a:prstGeom prst="rect">
            <a:avLst/>
          </a:prstGeom>
          <a:solidFill>
            <a:srgbClr val="002060"/>
          </a:solidFill>
        </p:spPr>
        <p:txBody>
          <a:bodyPr wrap="square" rtlCol="0">
            <a:spAutoFit/>
          </a:bodyPr>
          <a:lstStyle/>
          <a:p>
            <a:r>
              <a:rPr lang="en-US" sz="2400" dirty="0">
                <a:solidFill>
                  <a:srgbClr val="00FFFF"/>
                </a:solidFill>
              </a:rPr>
              <a:t>“Everyone around here is one real estate transaction away from the land becoming too expensive to grow pecans…”</a:t>
            </a:r>
          </a:p>
          <a:p>
            <a:r>
              <a:rPr lang="en-US" sz="2400" dirty="0">
                <a:solidFill>
                  <a:srgbClr val="00FFFF"/>
                </a:solidFill>
              </a:rPr>
              <a:t> (Goldthwaite Town Hall Session, 2023)</a:t>
            </a:r>
          </a:p>
        </p:txBody>
      </p:sp>
      <p:pic>
        <p:nvPicPr>
          <p:cNvPr id="10" name="Picture 9">
            <a:extLst>
              <a:ext uri="{FF2B5EF4-FFF2-40B4-BE49-F238E27FC236}">
                <a16:creationId xmlns:a16="http://schemas.microsoft.com/office/drawing/2014/main" id="{8E54681A-0260-0AF8-0783-EA5C963EB220}"/>
              </a:ext>
            </a:extLst>
          </p:cNvPr>
          <p:cNvPicPr>
            <a:picLocks noChangeAspect="1"/>
          </p:cNvPicPr>
          <p:nvPr/>
        </p:nvPicPr>
        <p:blipFill>
          <a:blip r:embed="rId3"/>
          <a:stretch>
            <a:fillRect/>
          </a:stretch>
        </p:blipFill>
        <p:spPr>
          <a:xfrm>
            <a:off x="216923" y="1424042"/>
            <a:ext cx="11758154" cy="3354727"/>
          </a:xfrm>
          <a:prstGeom prst="rect">
            <a:avLst/>
          </a:prstGeom>
        </p:spPr>
      </p:pic>
    </p:spTree>
    <p:extLst>
      <p:ext uri="{BB962C8B-B14F-4D97-AF65-F5344CB8AC3E}">
        <p14:creationId xmlns:p14="http://schemas.microsoft.com/office/powerpoint/2010/main" val="403374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A67E-90CD-3DB5-98DC-1029BFA67441}"/>
              </a:ext>
            </a:extLst>
          </p:cNvPr>
          <p:cNvSpPr>
            <a:spLocks noGrp="1"/>
          </p:cNvSpPr>
          <p:nvPr>
            <p:ph type="title"/>
          </p:nvPr>
        </p:nvSpPr>
        <p:spPr>
          <a:xfrm>
            <a:off x="4490775" y="264533"/>
            <a:ext cx="6918687" cy="863564"/>
          </a:xfrm>
        </p:spPr>
        <p:txBody>
          <a:bodyPr/>
          <a:lstStyle/>
          <a:p>
            <a:r>
              <a:rPr lang="en-US" dirty="0"/>
              <a:t>Continuation Plans</a:t>
            </a:r>
          </a:p>
        </p:txBody>
      </p:sp>
      <p:sp>
        <p:nvSpPr>
          <p:cNvPr id="4" name="TextBox 3">
            <a:extLst>
              <a:ext uri="{FF2B5EF4-FFF2-40B4-BE49-F238E27FC236}">
                <a16:creationId xmlns:a16="http://schemas.microsoft.com/office/drawing/2014/main" id="{0BEED0A5-09B6-3C17-CB42-4257B3A1F3AD}"/>
              </a:ext>
            </a:extLst>
          </p:cNvPr>
          <p:cNvSpPr txBox="1"/>
          <p:nvPr/>
        </p:nvSpPr>
        <p:spPr>
          <a:xfrm>
            <a:off x="934498" y="5825815"/>
            <a:ext cx="10474964" cy="830997"/>
          </a:xfrm>
          <a:prstGeom prst="rect">
            <a:avLst/>
          </a:prstGeom>
          <a:solidFill>
            <a:srgbClr val="002060"/>
          </a:solidFill>
        </p:spPr>
        <p:txBody>
          <a:bodyPr wrap="square" rtlCol="0">
            <a:spAutoFit/>
          </a:bodyPr>
          <a:lstStyle/>
          <a:p>
            <a:r>
              <a:rPr lang="en-US" sz="2400" dirty="0">
                <a:solidFill>
                  <a:srgbClr val="FFFF00"/>
                </a:solidFill>
              </a:rPr>
              <a:t>At Risk to Not Continue: 4,570.6 Acres of survey participants</a:t>
            </a:r>
          </a:p>
          <a:p>
            <a:r>
              <a:rPr lang="en-US" sz="2400" dirty="0">
                <a:solidFill>
                  <a:srgbClr val="FFFF00"/>
                </a:solidFill>
              </a:rPr>
              <a:t>18,380.4 Acres of USDA Improved Acreage (~20%)</a:t>
            </a:r>
          </a:p>
        </p:txBody>
      </p:sp>
      <p:graphicFrame>
        <p:nvGraphicFramePr>
          <p:cNvPr id="5" name="Table 4">
            <a:extLst>
              <a:ext uri="{FF2B5EF4-FFF2-40B4-BE49-F238E27FC236}">
                <a16:creationId xmlns:a16="http://schemas.microsoft.com/office/drawing/2014/main" id="{251341AA-ACAB-EEFC-4729-AD3C0A14D69C}"/>
              </a:ext>
            </a:extLst>
          </p:cNvPr>
          <p:cNvGraphicFramePr>
            <a:graphicFrameLocks noGrp="1"/>
          </p:cNvGraphicFramePr>
          <p:nvPr/>
        </p:nvGraphicFramePr>
        <p:xfrm>
          <a:off x="4625613" y="1100933"/>
          <a:ext cx="7037927" cy="4445087"/>
        </p:xfrm>
        <a:graphic>
          <a:graphicData uri="http://schemas.openxmlformats.org/drawingml/2006/table">
            <a:tbl>
              <a:tblPr firstRow="1" bandRow="1">
                <a:tableStyleId>{5FD0F851-EC5A-4D38-B0AD-8093EC10F338}</a:tableStyleId>
              </a:tblPr>
              <a:tblGrid>
                <a:gridCol w="4301711">
                  <a:extLst>
                    <a:ext uri="{9D8B030D-6E8A-4147-A177-3AD203B41FA5}">
                      <a16:colId xmlns:a16="http://schemas.microsoft.com/office/drawing/2014/main" val="3045550429"/>
                    </a:ext>
                  </a:extLst>
                </a:gridCol>
                <a:gridCol w="2736216">
                  <a:extLst>
                    <a:ext uri="{9D8B030D-6E8A-4147-A177-3AD203B41FA5}">
                      <a16:colId xmlns:a16="http://schemas.microsoft.com/office/drawing/2014/main" val="2599318416"/>
                    </a:ext>
                  </a:extLst>
                </a:gridCol>
              </a:tblGrid>
              <a:tr h="659695">
                <a:tc>
                  <a:txBody>
                    <a:bodyPr/>
                    <a:lstStyle/>
                    <a:p>
                      <a:r>
                        <a:rPr lang="en-US" dirty="0"/>
                        <a:t>Continuation of pecan production business for at least next 4 years</a:t>
                      </a:r>
                    </a:p>
                  </a:txBody>
                  <a:tcPr/>
                </a:tc>
                <a:tc>
                  <a:txBody>
                    <a:bodyPr/>
                    <a:lstStyle/>
                    <a:p>
                      <a:r>
                        <a:rPr lang="en-US" dirty="0"/>
                        <a:t>69%</a:t>
                      </a:r>
                    </a:p>
                  </a:txBody>
                  <a:tcPr/>
                </a:tc>
                <a:extLst>
                  <a:ext uri="{0D108BD9-81ED-4DB2-BD59-A6C34878D82A}">
                    <a16:rowId xmlns:a16="http://schemas.microsoft.com/office/drawing/2014/main" val="158990878"/>
                  </a:ext>
                </a:extLst>
              </a:tr>
              <a:tr h="382204">
                <a:tc>
                  <a:txBody>
                    <a:bodyPr/>
                    <a:lstStyle/>
                    <a:p>
                      <a:r>
                        <a:rPr lang="en-US" dirty="0"/>
                        <a:t>Sell land and orchard to retire</a:t>
                      </a:r>
                    </a:p>
                  </a:txBody>
                  <a:tcPr/>
                </a:tc>
                <a:tc>
                  <a:txBody>
                    <a:bodyPr/>
                    <a:lstStyle/>
                    <a:p>
                      <a:r>
                        <a:rPr lang="en-US" dirty="0"/>
                        <a:t>2%</a:t>
                      </a:r>
                    </a:p>
                  </a:txBody>
                  <a:tcPr/>
                </a:tc>
                <a:extLst>
                  <a:ext uri="{0D108BD9-81ED-4DB2-BD59-A6C34878D82A}">
                    <a16:rowId xmlns:a16="http://schemas.microsoft.com/office/drawing/2014/main" val="4002155204"/>
                  </a:ext>
                </a:extLst>
              </a:tr>
              <a:tr h="659695">
                <a:tc>
                  <a:txBody>
                    <a:bodyPr/>
                    <a:lstStyle/>
                    <a:p>
                      <a:r>
                        <a:rPr lang="en-US" dirty="0"/>
                        <a:t>Sell land and orchard, dissatisfaction with business</a:t>
                      </a:r>
                    </a:p>
                  </a:txBody>
                  <a:tcPr/>
                </a:tc>
                <a:tc>
                  <a:txBody>
                    <a:bodyPr/>
                    <a:lstStyle/>
                    <a:p>
                      <a:r>
                        <a:rPr lang="en-US" dirty="0"/>
                        <a:t>5%</a:t>
                      </a:r>
                    </a:p>
                  </a:txBody>
                  <a:tcPr/>
                </a:tc>
                <a:extLst>
                  <a:ext uri="{0D108BD9-81ED-4DB2-BD59-A6C34878D82A}">
                    <a16:rowId xmlns:a16="http://schemas.microsoft.com/office/drawing/2014/main" val="1135017591"/>
                  </a:ext>
                </a:extLst>
              </a:tr>
              <a:tr h="659695">
                <a:tc>
                  <a:txBody>
                    <a:bodyPr/>
                    <a:lstStyle/>
                    <a:p>
                      <a:r>
                        <a:rPr lang="en-US" dirty="0"/>
                        <a:t>Hold land, cessation of pecan production</a:t>
                      </a:r>
                    </a:p>
                  </a:txBody>
                  <a:tcPr/>
                </a:tc>
                <a:tc>
                  <a:txBody>
                    <a:bodyPr/>
                    <a:lstStyle/>
                    <a:p>
                      <a:r>
                        <a:rPr lang="en-US" dirty="0"/>
                        <a:t>7%</a:t>
                      </a:r>
                    </a:p>
                  </a:txBody>
                  <a:tcPr/>
                </a:tc>
                <a:extLst>
                  <a:ext uri="{0D108BD9-81ED-4DB2-BD59-A6C34878D82A}">
                    <a16:rowId xmlns:a16="http://schemas.microsoft.com/office/drawing/2014/main" val="907492344"/>
                  </a:ext>
                </a:extLst>
              </a:tr>
              <a:tr h="382204">
                <a:tc>
                  <a:txBody>
                    <a:bodyPr/>
                    <a:lstStyle/>
                    <a:p>
                      <a:r>
                        <a:rPr lang="en-US" dirty="0"/>
                        <a:t>Undecided</a:t>
                      </a:r>
                    </a:p>
                  </a:txBody>
                  <a:tcPr/>
                </a:tc>
                <a:tc>
                  <a:txBody>
                    <a:bodyPr/>
                    <a:lstStyle/>
                    <a:p>
                      <a:r>
                        <a:rPr lang="en-US" dirty="0"/>
                        <a:t>8%</a:t>
                      </a:r>
                    </a:p>
                  </a:txBody>
                  <a:tcPr/>
                </a:tc>
                <a:extLst>
                  <a:ext uri="{0D108BD9-81ED-4DB2-BD59-A6C34878D82A}">
                    <a16:rowId xmlns:a16="http://schemas.microsoft.com/office/drawing/2014/main" val="3252078457"/>
                  </a:ext>
                </a:extLst>
              </a:tr>
              <a:tr h="382204">
                <a:tc>
                  <a:txBody>
                    <a:bodyPr/>
                    <a:lstStyle/>
                    <a:p>
                      <a:r>
                        <a:rPr lang="en-US" dirty="0"/>
                        <a:t>Other</a:t>
                      </a:r>
                    </a:p>
                  </a:txBody>
                  <a:tcPr/>
                </a:tc>
                <a:tc>
                  <a:txBody>
                    <a:bodyPr/>
                    <a:lstStyle/>
                    <a:p>
                      <a:r>
                        <a:rPr lang="en-US" dirty="0"/>
                        <a:t>10%</a:t>
                      </a:r>
                    </a:p>
                  </a:txBody>
                  <a:tcPr/>
                </a:tc>
                <a:extLst>
                  <a:ext uri="{0D108BD9-81ED-4DB2-BD59-A6C34878D82A}">
                    <a16:rowId xmlns:a16="http://schemas.microsoft.com/office/drawing/2014/main" val="890028292"/>
                  </a:ext>
                </a:extLst>
              </a:tr>
              <a:tr h="659695">
                <a:tc>
                  <a:txBody>
                    <a:bodyPr/>
                    <a:lstStyle/>
                    <a:p>
                      <a:r>
                        <a:rPr lang="en-US" dirty="0"/>
                        <a:t>I have a succession plan that will keep land in pecan production</a:t>
                      </a:r>
                    </a:p>
                  </a:txBody>
                  <a:tcPr/>
                </a:tc>
                <a:tc>
                  <a:txBody>
                    <a:bodyPr/>
                    <a:lstStyle/>
                    <a:p>
                      <a:r>
                        <a:rPr lang="en-US" dirty="0">
                          <a:solidFill>
                            <a:srgbClr val="FFFF00"/>
                          </a:solidFill>
                        </a:rPr>
                        <a:t>20% Agreement</a:t>
                      </a:r>
                    </a:p>
                  </a:txBody>
                  <a:tcPr/>
                </a:tc>
                <a:extLst>
                  <a:ext uri="{0D108BD9-81ED-4DB2-BD59-A6C34878D82A}">
                    <a16:rowId xmlns:a16="http://schemas.microsoft.com/office/drawing/2014/main" val="1941806319"/>
                  </a:ext>
                </a:extLst>
              </a:tr>
              <a:tr h="659695">
                <a:tc>
                  <a:txBody>
                    <a:bodyPr/>
                    <a:lstStyle/>
                    <a:p>
                      <a:r>
                        <a:rPr lang="en-US" dirty="0"/>
                        <a:t>My succession plan doesn’t insure continuation of pecan production</a:t>
                      </a:r>
                    </a:p>
                  </a:txBody>
                  <a:tcPr/>
                </a:tc>
                <a:tc>
                  <a:txBody>
                    <a:bodyPr/>
                    <a:lstStyle/>
                    <a:p>
                      <a:r>
                        <a:rPr lang="en-US" dirty="0">
                          <a:solidFill>
                            <a:srgbClr val="FFFF00"/>
                          </a:solidFill>
                        </a:rPr>
                        <a:t>36% Agreement</a:t>
                      </a:r>
                    </a:p>
                  </a:txBody>
                  <a:tcPr/>
                </a:tc>
                <a:extLst>
                  <a:ext uri="{0D108BD9-81ED-4DB2-BD59-A6C34878D82A}">
                    <a16:rowId xmlns:a16="http://schemas.microsoft.com/office/drawing/2014/main" val="3476618249"/>
                  </a:ext>
                </a:extLst>
              </a:tr>
            </a:tbl>
          </a:graphicData>
        </a:graphic>
      </p:graphicFrame>
      <p:pic>
        <p:nvPicPr>
          <p:cNvPr id="8" name="Picture 7">
            <a:extLst>
              <a:ext uri="{FF2B5EF4-FFF2-40B4-BE49-F238E27FC236}">
                <a16:creationId xmlns:a16="http://schemas.microsoft.com/office/drawing/2014/main" id="{3F995C6C-3AB0-B684-D69B-49047B8B0DA9}"/>
              </a:ext>
            </a:extLst>
          </p:cNvPr>
          <p:cNvPicPr>
            <a:picLocks noChangeAspect="1"/>
          </p:cNvPicPr>
          <p:nvPr/>
        </p:nvPicPr>
        <p:blipFill>
          <a:blip r:embed="rId2">
            <a:extLst>
              <a:ext uri="{28A0092B-C50C-407E-A947-70E740481C1C}">
                <a14:useLocalDpi xmlns:a14="http://schemas.microsoft.com/office/drawing/2010/main" val="0"/>
              </a:ext>
            </a:extLst>
          </a:blip>
          <a:srcRect r="25101"/>
          <a:stretch/>
        </p:blipFill>
        <p:spPr bwMode="auto">
          <a:xfrm>
            <a:off x="134836" y="371728"/>
            <a:ext cx="4355939" cy="4445091"/>
          </a:xfrm>
          <a:prstGeom prst="rect">
            <a:avLst/>
          </a:prstGeom>
          <a:noFill/>
        </p:spPr>
      </p:pic>
      <p:sp>
        <p:nvSpPr>
          <p:cNvPr id="9" name="TextBox 8">
            <a:extLst>
              <a:ext uri="{FF2B5EF4-FFF2-40B4-BE49-F238E27FC236}">
                <a16:creationId xmlns:a16="http://schemas.microsoft.com/office/drawing/2014/main" id="{B99D35D2-9AB4-17BF-5C22-AFC4C1F3134E}"/>
              </a:ext>
            </a:extLst>
          </p:cNvPr>
          <p:cNvSpPr txBox="1"/>
          <p:nvPr/>
        </p:nvSpPr>
        <p:spPr>
          <a:xfrm>
            <a:off x="2400300" y="781086"/>
            <a:ext cx="1836397" cy="923330"/>
          </a:xfrm>
          <a:prstGeom prst="rect">
            <a:avLst/>
          </a:prstGeom>
          <a:noFill/>
        </p:spPr>
        <p:txBody>
          <a:bodyPr wrap="square" rtlCol="0">
            <a:spAutoFit/>
          </a:bodyPr>
          <a:lstStyle/>
          <a:p>
            <a:r>
              <a:rPr lang="en-US" b="1" dirty="0">
                <a:solidFill>
                  <a:schemeClr val="bg2"/>
                </a:solidFill>
              </a:rPr>
              <a:t>64.6% &amp; 71.4% Retirement Age+</a:t>
            </a:r>
          </a:p>
        </p:txBody>
      </p:sp>
    </p:spTree>
    <p:extLst>
      <p:ext uri="{BB962C8B-B14F-4D97-AF65-F5344CB8AC3E}">
        <p14:creationId xmlns:p14="http://schemas.microsoft.com/office/powerpoint/2010/main" val="197379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10767-3DBD-7E43-2BFF-67837121DAE1}"/>
              </a:ext>
            </a:extLst>
          </p:cNvPr>
          <p:cNvSpPr>
            <a:spLocks noGrp="1"/>
          </p:cNvSpPr>
          <p:nvPr>
            <p:ph type="title"/>
          </p:nvPr>
        </p:nvSpPr>
        <p:spPr>
          <a:xfrm>
            <a:off x="728518" y="761205"/>
            <a:ext cx="7113155" cy="655637"/>
          </a:xfrm>
        </p:spPr>
        <p:txBody>
          <a:bodyPr>
            <a:normAutofit/>
          </a:bodyPr>
          <a:lstStyle/>
          <a:p>
            <a:r>
              <a:rPr lang="en-US" sz="3200" dirty="0"/>
              <a:t>Closing Thoughts</a:t>
            </a:r>
          </a:p>
        </p:txBody>
      </p:sp>
      <p:sp>
        <p:nvSpPr>
          <p:cNvPr id="3" name="Content Placeholder 2">
            <a:extLst>
              <a:ext uri="{FF2B5EF4-FFF2-40B4-BE49-F238E27FC236}">
                <a16:creationId xmlns:a16="http://schemas.microsoft.com/office/drawing/2014/main" id="{29487435-758B-113E-F29B-DAB392B3ABA6}"/>
              </a:ext>
            </a:extLst>
          </p:cNvPr>
          <p:cNvSpPr>
            <a:spLocks noGrp="1"/>
          </p:cNvSpPr>
          <p:nvPr>
            <p:ph idx="1"/>
          </p:nvPr>
        </p:nvSpPr>
        <p:spPr>
          <a:xfrm>
            <a:off x="8297" y="1255786"/>
            <a:ext cx="8553595" cy="5399014"/>
          </a:xfrm>
        </p:spPr>
        <p:txBody>
          <a:bodyPr>
            <a:normAutofit/>
          </a:bodyPr>
          <a:lstStyle/>
          <a:p>
            <a:endParaRPr lang="en-US" dirty="0"/>
          </a:p>
          <a:p>
            <a:r>
              <a:rPr lang="en-US" sz="2200" dirty="0">
                <a:latin typeface="Abadi" panose="020B0604020104020204" pitchFamily="34" charset="0"/>
              </a:rPr>
              <a:t>The current Texas pecan grower populous is very diverse, facing an array of production and marketing challenges in the face of a difficult Pecan Market and Economy.</a:t>
            </a:r>
          </a:p>
          <a:p>
            <a:r>
              <a:rPr lang="en-US" sz="2200" dirty="0">
                <a:solidFill>
                  <a:srgbClr val="FFFF00">
                    <a:alpha val="70000"/>
                  </a:srgbClr>
                </a:solidFill>
                <a:latin typeface="Abadi" panose="020B0604020104020204" pitchFamily="34" charset="0"/>
              </a:rPr>
              <a:t>Age demographics, the high presence of sole proprietorships, coupled with population growth, land prices, and labor outlook create potential for further significant industry constriction</a:t>
            </a:r>
            <a:r>
              <a:rPr lang="en-US" sz="2200" dirty="0">
                <a:latin typeface="Abadi" panose="020B0604020104020204" pitchFamily="34" charset="0"/>
              </a:rPr>
              <a:t>.</a:t>
            </a:r>
          </a:p>
          <a:p>
            <a:r>
              <a:rPr lang="en-US" sz="2200" dirty="0">
                <a:latin typeface="Abadi" panose="020B0604020104020204" pitchFamily="34" charset="0"/>
              </a:rPr>
              <a:t>Extension &amp; research must align with grower perceived needs for education, outreach, and research to provide a high level of support to the existing industry.</a:t>
            </a:r>
          </a:p>
          <a:p>
            <a:r>
              <a:rPr lang="en-US" sz="2200" dirty="0">
                <a:solidFill>
                  <a:srgbClr val="FFFF00">
                    <a:alpha val="70000"/>
                  </a:srgbClr>
                </a:solidFill>
                <a:latin typeface="Abadi" panose="020B0604020104020204" pitchFamily="34" charset="0"/>
              </a:rPr>
              <a:t>Change is real!</a:t>
            </a:r>
          </a:p>
        </p:txBody>
      </p:sp>
      <p:pic>
        <p:nvPicPr>
          <p:cNvPr id="5" name="Picture 4" descr="A field of grass and trees&#10;&#10;Description automatically generated">
            <a:extLst>
              <a:ext uri="{FF2B5EF4-FFF2-40B4-BE49-F238E27FC236}">
                <a16:creationId xmlns:a16="http://schemas.microsoft.com/office/drawing/2014/main" id="{2B9DB747-8F73-8A9E-A358-1227D6A1902D}"/>
              </a:ext>
            </a:extLst>
          </p:cNvPr>
          <p:cNvPicPr>
            <a:picLocks noChangeAspect="1"/>
          </p:cNvPicPr>
          <p:nvPr/>
        </p:nvPicPr>
        <p:blipFill>
          <a:blip r:embed="rId2"/>
          <a:stretch>
            <a:fillRect/>
          </a:stretch>
        </p:blipFill>
        <p:spPr>
          <a:xfrm rot="5400000">
            <a:off x="8094515" y="585355"/>
            <a:ext cx="4682839" cy="3512129"/>
          </a:xfrm>
          <a:prstGeom prst="rect">
            <a:avLst/>
          </a:prstGeom>
        </p:spPr>
      </p:pic>
      <p:pic>
        <p:nvPicPr>
          <p:cNvPr id="1026" name="Picture 2">
            <a:extLst>
              <a:ext uri="{FF2B5EF4-FFF2-40B4-BE49-F238E27FC236}">
                <a16:creationId xmlns:a16="http://schemas.microsoft.com/office/drawing/2014/main" id="{A045BF42-6912-B394-B74E-353849361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7376" y="3546764"/>
            <a:ext cx="3504623" cy="26302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0355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9" name="Freeform: Shape 18">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21" name="Freeform: Shape 20">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24" name="Rectangle 23">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A muddy path with trees in the background&#10;&#10;Description automatically generated">
            <a:extLst>
              <a:ext uri="{FF2B5EF4-FFF2-40B4-BE49-F238E27FC236}">
                <a16:creationId xmlns:a16="http://schemas.microsoft.com/office/drawing/2014/main" id="{FEBCDFB1-96D8-04AA-C43E-068B0909BBC4}"/>
              </a:ext>
            </a:extLst>
          </p:cNvPr>
          <p:cNvPicPr>
            <a:picLocks noChangeAspect="1"/>
          </p:cNvPicPr>
          <p:nvPr/>
        </p:nvPicPr>
        <p:blipFill>
          <a:blip r:embed="rId3"/>
          <a:srcRect r="-1" b="24980"/>
          <a:stretch/>
        </p:blipFill>
        <p:spPr>
          <a:xfrm>
            <a:off x="20" y="10"/>
            <a:ext cx="12188932" cy="6857990"/>
          </a:xfrm>
          <a:prstGeom prst="rect">
            <a:avLst/>
          </a:prstGeom>
        </p:spPr>
      </p:pic>
      <p:sp>
        <p:nvSpPr>
          <p:cNvPr id="26" name="Rectangle 25">
            <a:extLst>
              <a:ext uri="{FF2B5EF4-FFF2-40B4-BE49-F238E27FC236}">
                <a16:creationId xmlns:a16="http://schemas.microsoft.com/office/drawing/2014/main" id="{767E5D14-5396-4D7B-996A-7BFD00576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637" y="1"/>
            <a:ext cx="8894726" cy="6858000"/>
          </a:xfrm>
          <a:prstGeom prst="rect">
            <a:avLst/>
          </a:prstGeom>
          <a:gradFill flip="none" rotWithShape="1">
            <a:gsLst>
              <a:gs pos="0">
                <a:srgbClr val="000000">
                  <a:alpha val="34902"/>
                </a:srgbClr>
              </a:gs>
              <a:gs pos="80000">
                <a:srgbClr val="000000">
                  <a:alpha val="0"/>
                </a:srgbClr>
              </a:gs>
              <a:gs pos="51000">
                <a:srgbClr val="000000">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19152CD-4C4C-9E44-BE9B-72AB9835E6A9}"/>
              </a:ext>
            </a:extLst>
          </p:cNvPr>
          <p:cNvSpPr>
            <a:spLocks noGrp="1"/>
          </p:cNvSpPr>
          <p:nvPr>
            <p:ph type="ctrTitle"/>
          </p:nvPr>
        </p:nvSpPr>
        <p:spPr>
          <a:xfrm>
            <a:off x="2197100" y="1089025"/>
            <a:ext cx="7797800" cy="1532951"/>
          </a:xfrm>
        </p:spPr>
        <p:txBody>
          <a:bodyPr vert="horz" lIns="0" tIns="0" rIns="0" bIns="0" rtlCol="0" anchor="b" anchorCtr="0">
            <a:normAutofit/>
          </a:bodyPr>
          <a:lstStyle/>
          <a:p>
            <a:r>
              <a:rPr lang="en-US" dirty="0">
                <a:solidFill>
                  <a:srgbClr val="FFFFFF"/>
                </a:solidFill>
              </a:rPr>
              <a:t>Thank you</a:t>
            </a:r>
          </a:p>
        </p:txBody>
      </p:sp>
      <p:sp>
        <p:nvSpPr>
          <p:cNvPr id="3" name="Subtitle 2">
            <a:extLst>
              <a:ext uri="{FF2B5EF4-FFF2-40B4-BE49-F238E27FC236}">
                <a16:creationId xmlns:a16="http://schemas.microsoft.com/office/drawing/2014/main" id="{F3F2E30C-1333-5529-886B-FD732D3DCBD3}"/>
              </a:ext>
            </a:extLst>
          </p:cNvPr>
          <p:cNvSpPr>
            <a:spLocks noGrp="1"/>
          </p:cNvSpPr>
          <p:nvPr>
            <p:ph type="subTitle" idx="1"/>
          </p:nvPr>
        </p:nvSpPr>
        <p:spPr>
          <a:xfrm>
            <a:off x="3308350" y="4248000"/>
            <a:ext cx="5575300" cy="1520975"/>
          </a:xfrm>
        </p:spPr>
        <p:txBody>
          <a:bodyPr vert="horz" lIns="0" tIns="0" rIns="0" bIns="0" rtlCol="0" anchor="t" anchorCtr="0">
            <a:normAutofit/>
          </a:bodyPr>
          <a:lstStyle/>
          <a:p>
            <a:pPr>
              <a:lnSpc>
                <a:spcPct val="115000"/>
              </a:lnSpc>
            </a:pPr>
            <a:r>
              <a:rPr lang="en-US" sz="2400" dirty="0">
                <a:solidFill>
                  <a:srgbClr val="FFFFFF"/>
                </a:solidFill>
              </a:rPr>
              <a:t>Monte Nesbitt</a:t>
            </a:r>
          </a:p>
          <a:p>
            <a:pPr>
              <a:lnSpc>
                <a:spcPct val="115000"/>
              </a:lnSpc>
            </a:pPr>
            <a:r>
              <a:rPr lang="en-US" sz="2400" dirty="0">
                <a:solidFill>
                  <a:srgbClr val="FFFFFF"/>
                </a:solidFill>
              </a:rPr>
              <a:t>979-321-7028</a:t>
            </a:r>
          </a:p>
          <a:p>
            <a:pPr>
              <a:lnSpc>
                <a:spcPct val="115000"/>
              </a:lnSpc>
            </a:pPr>
            <a:r>
              <a:rPr lang="en-US" sz="2400" dirty="0">
                <a:solidFill>
                  <a:srgbClr val="FFFFFF"/>
                </a:solidFill>
              </a:rPr>
              <a:t>Monte.Nesbitt@ag.tamu.edu</a:t>
            </a:r>
          </a:p>
        </p:txBody>
      </p:sp>
      <p:grpSp>
        <p:nvGrpSpPr>
          <p:cNvPr id="28" name="Group 27">
            <a:extLst>
              <a:ext uri="{FF2B5EF4-FFF2-40B4-BE49-F238E27FC236}">
                <a16:creationId xmlns:a16="http://schemas.microsoft.com/office/drawing/2014/main" id="{785708A7-99B4-41EE-8012-C176C8AA4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87925" y="2840038"/>
            <a:ext cx="2216150" cy="1177924"/>
            <a:chOff x="3036889" y="2840038"/>
            <a:chExt cx="2216150" cy="1177924"/>
          </a:xfrm>
        </p:grpSpPr>
        <p:sp>
          <p:nvSpPr>
            <p:cNvPr id="29" name="Rectangle 28">
              <a:extLst>
                <a:ext uri="{FF2B5EF4-FFF2-40B4-BE49-F238E27FC236}">
                  <a16:creationId xmlns:a16="http://schemas.microsoft.com/office/drawing/2014/main" id="{9109F7CF-3139-48B9-AF7B-9BD2941A8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36889"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5A838F8-C7B5-4988-81A9-B02E6C8F9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9172"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5B86A1A-402F-4AE2-B5E6-B8A5FB16C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518299"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44A0542D-9B1C-46B1-82B5-54470B697F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3908" y="3117662"/>
              <a:ext cx="1009280" cy="464739"/>
              <a:chOff x="4432859" y="3200647"/>
              <a:chExt cx="1009280" cy="464739"/>
            </a:xfrm>
            <a:solidFill>
              <a:srgbClr val="FFFFFF">
                <a:alpha val="20000"/>
              </a:srgbClr>
            </a:solidFill>
          </p:grpSpPr>
          <p:sp>
            <p:nvSpPr>
              <p:cNvPr id="40" name="Freeform: Shape 39">
                <a:extLst>
                  <a:ext uri="{FF2B5EF4-FFF2-40B4-BE49-F238E27FC236}">
                    <a16:creationId xmlns:a16="http://schemas.microsoft.com/office/drawing/2014/main" id="{F3AFD408-F48C-4C50-8D5E-5DD62717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Freeform: Shape 40">
                <a:extLst>
                  <a:ext uri="{FF2B5EF4-FFF2-40B4-BE49-F238E27FC236}">
                    <a16:creationId xmlns:a16="http://schemas.microsoft.com/office/drawing/2014/main" id="{9C45F007-BD45-43C0-8579-5601F9CA7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3" name="Group 32">
              <a:extLst>
                <a:ext uri="{FF2B5EF4-FFF2-40B4-BE49-F238E27FC236}">
                  <a16:creationId xmlns:a16="http://schemas.microsoft.com/office/drawing/2014/main" id="{97131E1B-CE62-4AB1-A2D9-02E823C9B32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8943" y="2915338"/>
              <a:ext cx="1080000" cy="1080000"/>
              <a:chOff x="4497894" y="2998323"/>
              <a:chExt cx="1080000" cy="1080000"/>
            </a:xfrm>
          </p:grpSpPr>
          <p:grpSp>
            <p:nvGrpSpPr>
              <p:cNvPr id="34" name="Group 33">
                <a:extLst>
                  <a:ext uri="{FF2B5EF4-FFF2-40B4-BE49-F238E27FC236}">
                    <a16:creationId xmlns:a16="http://schemas.microsoft.com/office/drawing/2014/main" id="{745E8D88-C0BB-4D1C-B240-D441BBA6F7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5524" y="2998323"/>
                <a:ext cx="464739" cy="1080000"/>
                <a:chOff x="4511184" y="2470620"/>
                <a:chExt cx="464739" cy="1080000"/>
              </a:xfrm>
            </p:grpSpPr>
            <p:sp>
              <p:nvSpPr>
                <p:cNvPr id="38" name="Freeform: Shape 37">
                  <a:extLst>
                    <a:ext uri="{FF2B5EF4-FFF2-40B4-BE49-F238E27FC236}">
                      <a16:creationId xmlns:a16="http://schemas.microsoft.com/office/drawing/2014/main" id="{AAB960BE-12F5-4ADA-AA9E-0EC542564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39" name="Straight Connector 38">
                  <a:extLst>
                    <a:ext uri="{FF2B5EF4-FFF2-40B4-BE49-F238E27FC236}">
                      <a16:creationId xmlns:a16="http://schemas.microsoft.com/office/drawing/2014/main" id="{7E9BB9F7-7101-4BF3-9191-5893E4C582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D0710A9C-48A5-404F-9EC4-D486FCDFDA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H="1">
                <a:off x="4542572" y="2998323"/>
                <a:ext cx="464739" cy="1080000"/>
                <a:chOff x="4511184" y="2470620"/>
                <a:chExt cx="464739" cy="1080000"/>
              </a:xfrm>
            </p:grpSpPr>
            <p:sp>
              <p:nvSpPr>
                <p:cNvPr id="36" name="Freeform: Shape 35">
                  <a:extLst>
                    <a:ext uri="{FF2B5EF4-FFF2-40B4-BE49-F238E27FC236}">
                      <a16:creationId xmlns:a16="http://schemas.microsoft.com/office/drawing/2014/main" id="{5111EC00-4B3D-478C-AD25-F35644013E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37" name="Straight Connector 36">
                  <a:extLst>
                    <a:ext uri="{FF2B5EF4-FFF2-40B4-BE49-F238E27FC236}">
                      <a16:creationId xmlns:a16="http://schemas.microsoft.com/office/drawing/2014/main" id="{350412DA-ED08-4AFA-AED3-DFB42655D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6847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14C0111-86AA-B377-753D-02A3CA89F8E6}"/>
              </a:ext>
            </a:extLst>
          </p:cNvPr>
          <p:cNvSpPr>
            <a:spLocks noGrp="1"/>
          </p:cNvSpPr>
          <p:nvPr>
            <p:ph type="title"/>
          </p:nvPr>
        </p:nvSpPr>
        <p:spPr>
          <a:xfrm>
            <a:off x="6462532" y="399415"/>
            <a:ext cx="5486400" cy="1371600"/>
          </a:xfrm>
        </p:spPr>
        <p:txBody>
          <a:bodyPr/>
          <a:lstStyle/>
          <a:p>
            <a:pPr marL="0" marR="0">
              <a:lnSpc>
                <a:spcPct val="115000"/>
              </a:lnSpc>
              <a:spcBef>
                <a:spcPts val="2000"/>
              </a:spcBef>
              <a:spcAft>
                <a:spcPts val="1000"/>
              </a:spcAft>
            </a:pPr>
            <a:r>
              <a:rPr lang="en-US" kern="1400" cap="all" spc="50" dirty="0">
                <a:solidFill>
                  <a:srgbClr val="4F81BD"/>
                </a:solidFill>
                <a:effectLst/>
                <a:latin typeface="Cambria" panose="02040503050406030204" pitchFamily="18" charset="0"/>
                <a:ea typeface="Cambria" panose="02040503050406030204" pitchFamily="18" charset="0"/>
                <a:cs typeface="Cambria" panose="02040503050406030204" pitchFamily="18" charset="0"/>
              </a:rPr>
              <a:t>Project 13: “Texas Pecan Industry Development and Sustainability Survey”</a:t>
            </a:r>
          </a:p>
        </p:txBody>
      </p:sp>
      <p:sp>
        <p:nvSpPr>
          <p:cNvPr id="13" name="Content Placeholder 12">
            <a:extLst>
              <a:ext uri="{FF2B5EF4-FFF2-40B4-BE49-F238E27FC236}">
                <a16:creationId xmlns:a16="http://schemas.microsoft.com/office/drawing/2014/main" id="{03252AFB-1364-05E7-C423-89DB466EDAD6}"/>
              </a:ext>
            </a:extLst>
          </p:cNvPr>
          <p:cNvSpPr>
            <a:spLocks noGrp="1"/>
          </p:cNvSpPr>
          <p:nvPr>
            <p:ph idx="1"/>
          </p:nvPr>
        </p:nvSpPr>
        <p:spPr>
          <a:xfrm>
            <a:off x="198783" y="2377439"/>
            <a:ext cx="6098132" cy="3009899"/>
          </a:xfrm>
        </p:spPr>
        <p:txBody>
          <a:bodyPr/>
          <a:lstStyle/>
          <a:p>
            <a:r>
              <a:rPr lang="en-US" sz="2400" dirty="0">
                <a:solidFill>
                  <a:srgbClr val="FFFFFF"/>
                </a:solidFill>
              </a:rPr>
              <a:t>Dec 1, 2022-Sep 30, 2024</a:t>
            </a:r>
          </a:p>
          <a:p>
            <a:r>
              <a:rPr lang="en-US" sz="2400" dirty="0"/>
              <a:t>Award $58,739.32</a:t>
            </a:r>
          </a:p>
          <a:p>
            <a:r>
              <a:rPr lang="en-US" sz="2400" b="1" dirty="0">
                <a:solidFill>
                  <a:schemeClr val="tx1"/>
                </a:solidFill>
                <a:effectLst/>
                <a:latin typeface="Avenir Next LT Pro Light" panose="020B0304020202020204" pitchFamily="34" charset="0"/>
                <a:ea typeface="Cambria" panose="02040503050406030204" pitchFamily="18" charset="0"/>
                <a:cs typeface="Cambria" panose="02040503050406030204" pitchFamily="18" charset="0"/>
              </a:rPr>
              <a:t>Objective: A thorough, Post-Covid survey of the Texas pecan industry that will serve as an assessment of industry development, sustainability, and research needs. </a:t>
            </a:r>
            <a:endParaRPr lang="en-US" sz="2400" b="1" dirty="0">
              <a:solidFill>
                <a:schemeClr val="tx1"/>
              </a:solidFill>
              <a:latin typeface="Avenir Next LT Pro Light" panose="020B0304020202020204" pitchFamily="34" charset="0"/>
            </a:endParaRPr>
          </a:p>
        </p:txBody>
      </p:sp>
      <p:sp>
        <p:nvSpPr>
          <p:cNvPr id="2" name="Title 15">
            <a:extLst>
              <a:ext uri="{FF2B5EF4-FFF2-40B4-BE49-F238E27FC236}">
                <a16:creationId xmlns:a16="http://schemas.microsoft.com/office/drawing/2014/main" id="{2DDDED69-0EC7-2ED9-B96A-16FB49EDC2E1}"/>
              </a:ext>
            </a:extLst>
          </p:cNvPr>
          <p:cNvSpPr txBox="1">
            <a:spLocks/>
          </p:cNvSpPr>
          <p:nvPr/>
        </p:nvSpPr>
        <p:spPr>
          <a:xfrm>
            <a:off x="415742" y="217335"/>
            <a:ext cx="5486400" cy="1371600"/>
          </a:xfrm>
          <a:prstGeom prst="rect">
            <a:avLst/>
          </a:prstGeom>
        </p:spPr>
        <p:txBody>
          <a:bodyPr vert="horz" lIns="0" tIns="0" rIns="0" bIns="0" rtlCol="0" anchor="b" anchorCtr="0">
            <a:noAutofit/>
          </a:bodyPr>
          <a:lstStyle>
            <a:lvl1pPr algn="ctr"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a:lnSpc>
                <a:spcPct val="115000"/>
              </a:lnSpc>
              <a:spcBef>
                <a:spcPts val="2000"/>
              </a:spcBef>
              <a:spcAft>
                <a:spcPts val="1000"/>
              </a:spcAft>
            </a:pPr>
            <a:r>
              <a:rPr lang="en-US" kern="1400" spc="50" dirty="0">
                <a:solidFill>
                  <a:srgbClr val="4F81BD"/>
                </a:solidFill>
                <a:latin typeface="Cambria" panose="02040503050406030204" pitchFamily="18" charset="0"/>
                <a:ea typeface="Cambria" panose="02040503050406030204" pitchFamily="18" charset="0"/>
                <a:cs typeface="Cambria" panose="02040503050406030204" pitchFamily="18" charset="0"/>
              </a:rPr>
              <a:t>TDA Specialty Crop Block Grant</a:t>
            </a:r>
          </a:p>
        </p:txBody>
      </p:sp>
      <p:graphicFrame>
        <p:nvGraphicFramePr>
          <p:cNvPr id="4" name="Table 3">
            <a:extLst>
              <a:ext uri="{FF2B5EF4-FFF2-40B4-BE49-F238E27FC236}">
                <a16:creationId xmlns:a16="http://schemas.microsoft.com/office/drawing/2014/main" id="{C817A273-33CD-162C-6659-0B397385CBB8}"/>
              </a:ext>
            </a:extLst>
          </p:cNvPr>
          <p:cNvGraphicFramePr>
            <a:graphicFrameLocks noGrp="1"/>
          </p:cNvGraphicFramePr>
          <p:nvPr>
            <p:extLst>
              <p:ext uri="{D42A27DB-BD31-4B8C-83A1-F6EECF244321}">
                <p14:modId xmlns:p14="http://schemas.microsoft.com/office/powerpoint/2010/main" val="1053594309"/>
              </p:ext>
            </p:extLst>
          </p:nvPr>
        </p:nvGraphicFramePr>
        <p:xfrm>
          <a:off x="6713316" y="2377439"/>
          <a:ext cx="5478684" cy="4541520"/>
        </p:xfrm>
        <a:graphic>
          <a:graphicData uri="http://schemas.openxmlformats.org/drawingml/2006/table">
            <a:tbl>
              <a:tblPr firstRow="1" bandRow="1">
                <a:tableStyleId>{5FD0F851-EC5A-4D38-B0AD-8093EC10F338}</a:tableStyleId>
              </a:tblPr>
              <a:tblGrid>
                <a:gridCol w="5478684">
                  <a:extLst>
                    <a:ext uri="{9D8B030D-6E8A-4147-A177-3AD203B41FA5}">
                      <a16:colId xmlns:a16="http://schemas.microsoft.com/office/drawing/2014/main" val="1524368988"/>
                    </a:ext>
                  </a:extLst>
                </a:gridCol>
              </a:tblGrid>
              <a:tr h="1226710">
                <a:tc>
                  <a:txBody>
                    <a:bodyPr/>
                    <a:lstStyle/>
                    <a:p>
                      <a:pPr marL="342900" indent="-342900">
                        <a:buFont typeface="Wingdings" panose="05000000000000000000" pitchFamily="2" charset="2"/>
                        <a:buChar char="Ø"/>
                      </a:pPr>
                      <a:r>
                        <a:rPr lang="en-US" sz="2000" dirty="0"/>
                        <a:t>11 “Local” Town Hall Listening Sessions (April-July, 2023) </a:t>
                      </a:r>
                    </a:p>
                    <a:p>
                      <a:pPr marL="342900" indent="-342900">
                        <a:buFont typeface="Wingdings" panose="05000000000000000000" pitchFamily="2" charset="2"/>
                        <a:buChar char="Ø"/>
                      </a:pPr>
                      <a:r>
                        <a:rPr lang="en-US" sz="2000" dirty="0"/>
                        <a:t>66 growers from 36 counties</a:t>
                      </a:r>
                    </a:p>
                    <a:p>
                      <a:pPr marL="342900" indent="-342900">
                        <a:buFont typeface="Wingdings" panose="05000000000000000000" pitchFamily="2" charset="2"/>
                        <a:buChar char="Ø"/>
                      </a:pPr>
                      <a:r>
                        <a:rPr lang="en-US" sz="2000" dirty="0"/>
                        <a:t>13,200 Acres Represented</a:t>
                      </a:r>
                    </a:p>
                    <a:p>
                      <a:pPr marL="342900" indent="-342900">
                        <a:buFont typeface="Wingdings" panose="05000000000000000000" pitchFamily="2" charset="2"/>
                        <a:buChar char="Ø"/>
                      </a:pPr>
                      <a:endParaRPr lang="en-US" sz="2000" dirty="0"/>
                    </a:p>
                  </a:txBody>
                  <a:tcPr/>
                </a:tc>
                <a:extLst>
                  <a:ext uri="{0D108BD9-81ED-4DB2-BD59-A6C34878D82A}">
                    <a16:rowId xmlns:a16="http://schemas.microsoft.com/office/drawing/2014/main" val="468450973"/>
                  </a:ext>
                </a:extLst>
              </a:tr>
              <a:tr h="1226710">
                <a:tc>
                  <a:txBody>
                    <a:bodyPr/>
                    <a:lstStyle/>
                    <a:p>
                      <a:pPr marL="342900" indent="-342900">
                        <a:buFont typeface="Wingdings" panose="05000000000000000000" pitchFamily="2" charset="2"/>
                        <a:buChar char="Ø"/>
                      </a:pPr>
                      <a:r>
                        <a:rPr lang="en-US" sz="2000" dirty="0">
                          <a:solidFill>
                            <a:srgbClr val="FFFF00"/>
                          </a:solidFill>
                        </a:rPr>
                        <a:t>Crop Cycle Survey (Sept-Dec 2023)</a:t>
                      </a:r>
                    </a:p>
                    <a:p>
                      <a:pPr marL="342900" indent="-342900">
                        <a:buFont typeface="Wingdings" panose="05000000000000000000" pitchFamily="2" charset="2"/>
                        <a:buChar char="Ø"/>
                      </a:pPr>
                      <a:r>
                        <a:rPr lang="en-US" sz="2000" dirty="0">
                          <a:solidFill>
                            <a:srgbClr val="FFFF00"/>
                          </a:solidFill>
                        </a:rPr>
                        <a:t>22% Response of 400 growers (n=86)</a:t>
                      </a:r>
                    </a:p>
                    <a:p>
                      <a:pPr marL="342900" indent="-342900">
                        <a:buFont typeface="Wingdings" panose="05000000000000000000" pitchFamily="2" charset="2"/>
                        <a:buChar char="Ø"/>
                      </a:pPr>
                      <a:r>
                        <a:rPr lang="en-US" sz="2000" dirty="0">
                          <a:solidFill>
                            <a:srgbClr val="FFFF00"/>
                          </a:solidFill>
                        </a:rPr>
                        <a:t>16,284 Acres Represented</a:t>
                      </a:r>
                    </a:p>
                    <a:p>
                      <a:pPr marL="342900" indent="-342900">
                        <a:buFont typeface="Wingdings" panose="05000000000000000000" pitchFamily="2" charset="2"/>
                        <a:buChar char="Ø"/>
                      </a:pPr>
                      <a:endParaRPr lang="en-US" sz="2000" dirty="0">
                        <a:solidFill>
                          <a:srgbClr val="FFFF00"/>
                        </a:solidFill>
                      </a:endParaRPr>
                    </a:p>
                  </a:txBody>
                  <a:tcPr/>
                </a:tc>
                <a:extLst>
                  <a:ext uri="{0D108BD9-81ED-4DB2-BD59-A6C34878D82A}">
                    <a16:rowId xmlns:a16="http://schemas.microsoft.com/office/drawing/2014/main" val="3260736983"/>
                  </a:ext>
                </a:extLst>
              </a:tr>
              <a:tr h="1226710">
                <a:tc>
                  <a:txBody>
                    <a:bodyPr/>
                    <a:lstStyle/>
                    <a:p>
                      <a:pPr marL="342900" indent="-342900">
                        <a:buFont typeface="Wingdings" panose="05000000000000000000" pitchFamily="2" charset="2"/>
                        <a:buChar char="Ø"/>
                      </a:pPr>
                      <a:r>
                        <a:rPr lang="en-US" sz="2000" dirty="0">
                          <a:solidFill>
                            <a:srgbClr val="00FF00"/>
                          </a:solidFill>
                        </a:rPr>
                        <a:t>Industry Perspectives Survey (Sept-Dec 2024)</a:t>
                      </a:r>
                    </a:p>
                    <a:p>
                      <a:pPr marL="342900" indent="-342900">
                        <a:buFont typeface="Wingdings" panose="05000000000000000000" pitchFamily="2" charset="2"/>
                        <a:buChar char="Ø"/>
                      </a:pPr>
                      <a:r>
                        <a:rPr lang="en-US" sz="2000" dirty="0">
                          <a:solidFill>
                            <a:srgbClr val="00FF00"/>
                          </a:solidFill>
                        </a:rPr>
                        <a:t>30% Response of 433 growers/retailers</a:t>
                      </a:r>
                    </a:p>
                    <a:p>
                      <a:pPr marL="342900" indent="-342900">
                        <a:buFont typeface="Wingdings" panose="05000000000000000000" pitchFamily="2" charset="2"/>
                        <a:buChar char="Ø"/>
                      </a:pPr>
                      <a:r>
                        <a:rPr lang="en-US" sz="2000" dirty="0">
                          <a:solidFill>
                            <a:srgbClr val="00FF00"/>
                          </a:solidFill>
                        </a:rPr>
                        <a:t>36,857 Acres Represented</a:t>
                      </a:r>
                    </a:p>
                    <a:p>
                      <a:pPr marL="342900" indent="-342900">
                        <a:buFont typeface="Wingdings" panose="05000000000000000000" pitchFamily="2" charset="2"/>
                        <a:buChar char="Ø"/>
                      </a:pPr>
                      <a:endParaRPr lang="en-US" sz="2000" dirty="0">
                        <a:solidFill>
                          <a:srgbClr val="00FF00"/>
                        </a:solidFill>
                      </a:endParaRPr>
                    </a:p>
                  </a:txBody>
                  <a:tcPr/>
                </a:tc>
                <a:extLst>
                  <a:ext uri="{0D108BD9-81ED-4DB2-BD59-A6C34878D82A}">
                    <a16:rowId xmlns:a16="http://schemas.microsoft.com/office/drawing/2014/main" val="2025197722"/>
                  </a:ext>
                </a:extLst>
              </a:tr>
            </a:tbl>
          </a:graphicData>
        </a:graphic>
      </p:graphicFrame>
    </p:spTree>
    <p:extLst>
      <p:ext uri="{BB962C8B-B14F-4D97-AF65-F5344CB8AC3E}">
        <p14:creationId xmlns:p14="http://schemas.microsoft.com/office/powerpoint/2010/main" val="4148681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03501C3-C301-490F-A129-5C468AEC915D}"/>
              </a:ext>
            </a:extLst>
          </p:cNvPr>
          <p:cNvSpPr>
            <a:spLocks noGrp="1"/>
          </p:cNvSpPr>
          <p:nvPr>
            <p:ph type="ctrTitle"/>
          </p:nvPr>
        </p:nvSpPr>
        <p:spPr>
          <a:xfrm>
            <a:off x="7323787" y="411982"/>
            <a:ext cx="4734645" cy="4864229"/>
          </a:xfrm>
        </p:spPr>
        <p:txBody>
          <a:bodyPr/>
          <a:lstStyle/>
          <a:p>
            <a:pPr marR="0" algn="l">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Size, scope,&amp; distribution of the Texas Pecan Industry.</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Attitudes, perceptions, and behaviors of Texas pecan growers.</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Current condition &amp; future production potential of Texas pecan orchards.</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Challenges and obstacles common or unique to subsets of Texas growers.</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Past, present and future economic impact of the commercial pecan production industry.</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Highest Research priorities for the Texas pecan industry.</a:t>
            </a:r>
          </a:p>
        </p:txBody>
      </p:sp>
      <p:pic>
        <p:nvPicPr>
          <p:cNvPr id="5" name="Picture Placeholder 4" descr="A field of grass and trees&#10;&#10;Description automatically generated">
            <a:extLst>
              <a:ext uri="{FF2B5EF4-FFF2-40B4-BE49-F238E27FC236}">
                <a16:creationId xmlns:a16="http://schemas.microsoft.com/office/drawing/2014/main" id="{95BAA054-D77A-1106-ECA1-2BD791CD07C4}"/>
              </a:ext>
            </a:extLst>
          </p:cNvPr>
          <p:cNvPicPr>
            <a:picLocks noGrp="1" noChangeAspect="1"/>
          </p:cNvPicPr>
          <p:nvPr>
            <p:ph type="pic" sz="quarter" idx="13"/>
          </p:nvPr>
        </p:nvPicPr>
        <p:blipFill>
          <a:blip r:embed="rId3"/>
          <a:srcRect l="17623" r="17623"/>
          <a:stretch>
            <a:fillRect/>
          </a:stretch>
        </p:blipFill>
        <p:spPr>
          <a:xfrm rot="5400000">
            <a:off x="1118702" y="311195"/>
            <a:ext cx="5094336" cy="5900331"/>
          </a:xfrm>
        </p:spPr>
      </p:pic>
      <p:sp>
        <p:nvSpPr>
          <p:cNvPr id="11" name="Subtitle 10">
            <a:extLst>
              <a:ext uri="{FF2B5EF4-FFF2-40B4-BE49-F238E27FC236}">
                <a16:creationId xmlns:a16="http://schemas.microsoft.com/office/drawing/2014/main" id="{FC3F3DE7-4288-44D0-9E2E-8E5B9936AE7C}"/>
              </a:ext>
            </a:extLst>
          </p:cNvPr>
          <p:cNvSpPr>
            <a:spLocks noGrp="1"/>
          </p:cNvSpPr>
          <p:nvPr>
            <p:ph type="subTitle" idx="1"/>
          </p:nvPr>
        </p:nvSpPr>
        <p:spPr>
          <a:xfrm>
            <a:off x="1627139" y="3453865"/>
            <a:ext cx="3884961" cy="367347"/>
          </a:xfrm>
          <a:solidFill>
            <a:srgbClr val="92D050">
              <a:alpha val="56000"/>
            </a:srgbClr>
          </a:solidFill>
        </p:spPr>
        <p:txBody>
          <a:bodyPr/>
          <a:lstStyle/>
          <a:p>
            <a:r>
              <a:rPr lang="en-US" b="1" dirty="0">
                <a:solidFill>
                  <a:schemeClr val="bg1">
                    <a:alpha val="70000"/>
                  </a:schemeClr>
                </a:solidFill>
              </a:rPr>
              <a:t>Intended Findings</a:t>
            </a:r>
          </a:p>
        </p:txBody>
      </p:sp>
      <p:sp>
        <p:nvSpPr>
          <p:cNvPr id="4" name="TextBox 3">
            <a:extLst>
              <a:ext uri="{FF2B5EF4-FFF2-40B4-BE49-F238E27FC236}">
                <a16:creationId xmlns:a16="http://schemas.microsoft.com/office/drawing/2014/main" id="{D57970AE-A95D-2A9F-FA7C-B3D0E222092B}"/>
              </a:ext>
            </a:extLst>
          </p:cNvPr>
          <p:cNvSpPr txBox="1"/>
          <p:nvPr/>
        </p:nvSpPr>
        <p:spPr>
          <a:xfrm>
            <a:off x="1156439" y="6376219"/>
            <a:ext cx="7640320" cy="369332"/>
          </a:xfrm>
          <a:prstGeom prst="rect">
            <a:avLst/>
          </a:prstGeom>
          <a:noFill/>
        </p:spPr>
        <p:txBody>
          <a:bodyPr wrap="square" rtlCol="0">
            <a:spAutoFit/>
          </a:bodyPr>
          <a:lstStyle/>
          <a:p>
            <a:r>
              <a:rPr lang="en-US" dirty="0"/>
              <a:t>IRB2023-0882M-Exempt status granted (9/15/2023)</a:t>
            </a:r>
          </a:p>
        </p:txBody>
      </p:sp>
    </p:spTree>
    <p:extLst>
      <p:ext uri="{BB962C8B-B14F-4D97-AF65-F5344CB8AC3E}">
        <p14:creationId xmlns:p14="http://schemas.microsoft.com/office/powerpoint/2010/main" val="975368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2646BC-89A6-CBFF-7859-BB1129530513}"/>
              </a:ext>
            </a:extLst>
          </p:cNvPr>
          <p:cNvPicPr>
            <a:picLocks noChangeAspect="1"/>
          </p:cNvPicPr>
          <p:nvPr/>
        </p:nvPicPr>
        <p:blipFill>
          <a:blip r:embed="rId3"/>
          <a:srcRect t="1663" r="1416"/>
          <a:stretch>
            <a:fillRect/>
          </a:stretch>
        </p:blipFill>
        <p:spPr>
          <a:xfrm>
            <a:off x="0" y="0"/>
            <a:ext cx="12196251" cy="6215270"/>
          </a:xfrm>
          <a:prstGeom prst="rect">
            <a:avLst/>
          </a:prstGeom>
        </p:spPr>
      </p:pic>
      <p:sp>
        <p:nvSpPr>
          <p:cNvPr id="2" name="AutoShape 2" descr="Image result for 2 dollar bills free image">
            <a:extLst>
              <a:ext uri="{FF2B5EF4-FFF2-40B4-BE49-F238E27FC236}">
                <a16:creationId xmlns:a16="http://schemas.microsoft.com/office/drawing/2014/main" id="{5149FD3A-4D77-942C-88DF-0FB8E6B4124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2 Dollar Bill Transparent PNG - 708x901 - Free Download on NicePNG">
            <a:extLst>
              <a:ext uri="{FF2B5EF4-FFF2-40B4-BE49-F238E27FC236}">
                <a16:creationId xmlns:a16="http://schemas.microsoft.com/office/drawing/2014/main" id="{B1D610A6-9466-E9E9-1DAF-BDB2FA80B6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31" t="6819" r="22786" b="16312"/>
          <a:stretch>
            <a:fillRect/>
          </a:stretch>
        </p:blipFill>
        <p:spPr bwMode="auto">
          <a:xfrm>
            <a:off x="4743566" y="1056963"/>
            <a:ext cx="2241759" cy="37371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938C77C-CF92-0951-96A3-5878BC8470A2}"/>
              </a:ext>
            </a:extLst>
          </p:cNvPr>
          <p:cNvPicPr>
            <a:picLocks noChangeAspect="1"/>
          </p:cNvPicPr>
          <p:nvPr/>
        </p:nvPicPr>
        <p:blipFill rotWithShape="1">
          <a:blip r:embed="rId5"/>
          <a:srcRect l="2777" t="1856" b="15893"/>
          <a:stretch>
            <a:fillRect/>
          </a:stretch>
        </p:blipFill>
        <p:spPr>
          <a:xfrm>
            <a:off x="9117496" y="1842051"/>
            <a:ext cx="3074504" cy="2756453"/>
          </a:xfrm>
          <a:prstGeom prst="rect">
            <a:avLst/>
          </a:prstGeom>
        </p:spPr>
      </p:pic>
    </p:spTree>
    <p:extLst>
      <p:ext uri="{BB962C8B-B14F-4D97-AF65-F5344CB8AC3E}">
        <p14:creationId xmlns:p14="http://schemas.microsoft.com/office/powerpoint/2010/main" val="376072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500" fill="hold"/>
                                        <p:tgtEl>
                                          <p:spTgt spid="1030"/>
                                        </p:tgtEl>
                                        <p:attrNameLst>
                                          <p:attrName>ppt_x</p:attrName>
                                        </p:attrNameLst>
                                      </p:cBhvr>
                                      <p:tavLst>
                                        <p:tav tm="0">
                                          <p:val>
                                            <p:strVal val="#ppt_x"/>
                                          </p:val>
                                        </p:tav>
                                        <p:tav tm="100000">
                                          <p:val>
                                            <p:strVal val="#ppt_x"/>
                                          </p:val>
                                        </p:tav>
                                      </p:tavLst>
                                    </p:anim>
                                    <p:anim calcmode="lin" valueType="num">
                                      <p:cBhvr additive="base">
                                        <p:cTn id="1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5F12CE4-2503-6126-C16B-E9EACFA4A243}"/>
              </a:ext>
            </a:extLst>
          </p:cNvPr>
          <p:cNvSpPr>
            <a:spLocks noGrp="1"/>
          </p:cNvSpPr>
          <p:nvPr>
            <p:ph type="title"/>
          </p:nvPr>
        </p:nvSpPr>
        <p:spPr>
          <a:xfrm>
            <a:off x="6683856" y="141844"/>
            <a:ext cx="4294533" cy="571589"/>
          </a:xfrm>
        </p:spPr>
        <p:txBody>
          <a:bodyPr/>
          <a:lstStyle/>
          <a:p>
            <a:r>
              <a:rPr lang="en-US" dirty="0"/>
              <a:t>2024 Survey</a:t>
            </a:r>
          </a:p>
        </p:txBody>
      </p:sp>
      <p:sp>
        <p:nvSpPr>
          <p:cNvPr id="16" name="Content Placeholder 15">
            <a:extLst>
              <a:ext uri="{FF2B5EF4-FFF2-40B4-BE49-F238E27FC236}">
                <a16:creationId xmlns:a16="http://schemas.microsoft.com/office/drawing/2014/main" id="{938537F7-81F6-09C2-030D-23CB62A5F814}"/>
              </a:ext>
            </a:extLst>
          </p:cNvPr>
          <p:cNvSpPr>
            <a:spLocks noGrp="1"/>
          </p:cNvSpPr>
          <p:nvPr>
            <p:ph idx="1"/>
          </p:nvPr>
        </p:nvSpPr>
        <p:spPr>
          <a:xfrm>
            <a:off x="5693069" y="713433"/>
            <a:ext cx="5936974" cy="3165231"/>
          </a:xfrm>
        </p:spPr>
        <p:txBody>
          <a:bodyPr/>
          <a:lstStyle/>
          <a:p>
            <a:r>
              <a:rPr lang="en-US" b="1" dirty="0"/>
              <a:t>Mail survey-September 2024, to 443 people</a:t>
            </a:r>
          </a:p>
          <a:p>
            <a:r>
              <a:rPr lang="en-US" b="1" dirty="0"/>
              <a:t>135 Responses (30.8% Response Rate)</a:t>
            </a:r>
          </a:p>
          <a:p>
            <a:r>
              <a:rPr lang="en-US" b="1" dirty="0"/>
              <a:t>97 current Texan pecan growers, </a:t>
            </a:r>
          </a:p>
          <a:p>
            <a:r>
              <a:rPr lang="en-US" b="1" dirty="0"/>
              <a:t>9 retailers, 8 former growers, 13 undeclared role</a:t>
            </a:r>
          </a:p>
          <a:p>
            <a:r>
              <a:rPr lang="en-US" b="1" dirty="0"/>
              <a:t>89% Male, 10% Female</a:t>
            </a:r>
          </a:p>
          <a:p>
            <a:r>
              <a:rPr lang="en-US" b="1" dirty="0"/>
              <a:t>Average age-66 Years, 29% &lt;60, 71%&gt;60</a:t>
            </a:r>
          </a:p>
        </p:txBody>
      </p:sp>
      <p:graphicFrame>
        <p:nvGraphicFramePr>
          <p:cNvPr id="17" name="Chart 16">
            <a:extLst>
              <a:ext uri="{FF2B5EF4-FFF2-40B4-BE49-F238E27FC236}">
                <a16:creationId xmlns:a16="http://schemas.microsoft.com/office/drawing/2014/main" id="{70B18240-161D-4964-BC27-D856AD1362BE}"/>
              </a:ext>
            </a:extLst>
          </p:cNvPr>
          <p:cNvGraphicFramePr/>
          <p:nvPr>
            <p:extLst>
              <p:ext uri="{D42A27DB-BD31-4B8C-83A1-F6EECF244321}">
                <p14:modId xmlns:p14="http://schemas.microsoft.com/office/powerpoint/2010/main" val="2204960716"/>
              </p:ext>
            </p:extLst>
          </p:nvPr>
        </p:nvGraphicFramePr>
        <p:xfrm>
          <a:off x="5900056" y="3683250"/>
          <a:ext cx="5316689" cy="3108589"/>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oup 1">
            <a:extLst>
              <a:ext uri="{FF2B5EF4-FFF2-40B4-BE49-F238E27FC236}">
                <a16:creationId xmlns:a16="http://schemas.microsoft.com/office/drawing/2014/main" id="{27EB4757-92C1-7264-ACE9-D35528A2B644}"/>
              </a:ext>
            </a:extLst>
          </p:cNvPr>
          <p:cNvGrpSpPr/>
          <p:nvPr/>
        </p:nvGrpSpPr>
        <p:grpSpPr>
          <a:xfrm>
            <a:off x="100988" y="141844"/>
            <a:ext cx="5320967" cy="5133542"/>
            <a:chOff x="100988" y="141844"/>
            <a:chExt cx="5320967" cy="5133542"/>
          </a:xfrm>
        </p:grpSpPr>
        <p:grpSp>
          <p:nvGrpSpPr>
            <p:cNvPr id="5" name="Group 4">
              <a:extLst>
                <a:ext uri="{FF2B5EF4-FFF2-40B4-BE49-F238E27FC236}">
                  <a16:creationId xmlns:a16="http://schemas.microsoft.com/office/drawing/2014/main" id="{8566434D-C951-4C3A-00FF-C0E6F9953EA7}"/>
                </a:ext>
              </a:extLst>
            </p:cNvPr>
            <p:cNvGrpSpPr/>
            <p:nvPr/>
          </p:nvGrpSpPr>
          <p:grpSpPr>
            <a:xfrm>
              <a:off x="100988" y="141844"/>
              <a:ext cx="5316690" cy="5133542"/>
              <a:chOff x="0" y="0"/>
              <a:chExt cx="6467475" cy="6278563"/>
            </a:xfrm>
          </p:grpSpPr>
          <p:pic>
            <p:nvPicPr>
              <p:cNvPr id="8" name="Picture 7">
                <a:extLst>
                  <a:ext uri="{FF2B5EF4-FFF2-40B4-BE49-F238E27FC236}">
                    <a16:creationId xmlns:a16="http://schemas.microsoft.com/office/drawing/2014/main" id="{E7668DCB-DCB5-F5DE-3424-9F874457E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67475"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9" name="Freeform: Shape 8">
                <a:extLst>
                  <a:ext uri="{FF2B5EF4-FFF2-40B4-BE49-F238E27FC236}">
                    <a16:creationId xmlns:a16="http://schemas.microsoft.com/office/drawing/2014/main" id="{EE449ED6-4A30-225F-6660-875817778287}"/>
                  </a:ext>
                </a:extLst>
              </p:cNvPr>
              <p:cNvSpPr/>
              <p:nvPr/>
            </p:nvSpPr>
            <p:spPr>
              <a:xfrm>
                <a:off x="2785319" y="3195479"/>
                <a:ext cx="3543300" cy="480060"/>
              </a:xfrm>
              <a:custGeom>
                <a:avLst/>
                <a:gdLst>
                  <a:gd name="connsiteX0" fmla="*/ 0 w 3543300"/>
                  <a:gd name="connsiteY0" fmla="*/ 7620 h 480060"/>
                  <a:gd name="connsiteX1" fmla="*/ 213360 w 3543300"/>
                  <a:gd name="connsiteY1" fmla="*/ 7620 h 480060"/>
                  <a:gd name="connsiteX2" fmla="*/ 381000 w 3543300"/>
                  <a:gd name="connsiteY2" fmla="*/ 0 h 480060"/>
                  <a:gd name="connsiteX3" fmla="*/ 647700 w 3543300"/>
                  <a:gd name="connsiteY3" fmla="*/ 0 h 480060"/>
                  <a:gd name="connsiteX4" fmla="*/ 701040 w 3543300"/>
                  <a:gd name="connsiteY4" fmla="*/ 76200 h 480060"/>
                  <a:gd name="connsiteX5" fmla="*/ 838200 w 3543300"/>
                  <a:gd name="connsiteY5" fmla="*/ 91440 h 480060"/>
                  <a:gd name="connsiteX6" fmla="*/ 914400 w 3543300"/>
                  <a:gd name="connsiteY6" fmla="*/ 91440 h 480060"/>
                  <a:gd name="connsiteX7" fmla="*/ 1135380 w 3543300"/>
                  <a:gd name="connsiteY7" fmla="*/ 106680 h 480060"/>
                  <a:gd name="connsiteX8" fmla="*/ 1257300 w 3543300"/>
                  <a:gd name="connsiteY8" fmla="*/ 106680 h 480060"/>
                  <a:gd name="connsiteX9" fmla="*/ 1257300 w 3543300"/>
                  <a:gd name="connsiteY9" fmla="*/ 45720 h 480060"/>
                  <a:gd name="connsiteX10" fmla="*/ 1531620 w 3543300"/>
                  <a:gd name="connsiteY10" fmla="*/ 30480 h 480060"/>
                  <a:gd name="connsiteX11" fmla="*/ 1539240 w 3543300"/>
                  <a:gd name="connsiteY11" fmla="*/ 106680 h 480060"/>
                  <a:gd name="connsiteX12" fmla="*/ 1752600 w 3543300"/>
                  <a:gd name="connsiteY12" fmla="*/ 167640 h 480060"/>
                  <a:gd name="connsiteX13" fmla="*/ 1836420 w 3543300"/>
                  <a:gd name="connsiteY13" fmla="*/ 220980 h 480060"/>
                  <a:gd name="connsiteX14" fmla="*/ 1882140 w 3543300"/>
                  <a:gd name="connsiteY14" fmla="*/ 342900 h 480060"/>
                  <a:gd name="connsiteX15" fmla="*/ 2087880 w 3543300"/>
                  <a:gd name="connsiteY15" fmla="*/ 243840 h 480060"/>
                  <a:gd name="connsiteX16" fmla="*/ 2156460 w 3543300"/>
                  <a:gd name="connsiteY16" fmla="*/ 220980 h 480060"/>
                  <a:gd name="connsiteX17" fmla="*/ 2308860 w 3543300"/>
                  <a:gd name="connsiteY17" fmla="*/ 83820 h 480060"/>
                  <a:gd name="connsiteX18" fmla="*/ 2385060 w 3543300"/>
                  <a:gd name="connsiteY18" fmla="*/ 137160 h 480060"/>
                  <a:gd name="connsiteX19" fmla="*/ 2484120 w 3543300"/>
                  <a:gd name="connsiteY19" fmla="*/ 160020 h 480060"/>
                  <a:gd name="connsiteX20" fmla="*/ 2522220 w 3543300"/>
                  <a:gd name="connsiteY20" fmla="*/ 236220 h 480060"/>
                  <a:gd name="connsiteX21" fmla="*/ 2735580 w 3543300"/>
                  <a:gd name="connsiteY21" fmla="*/ 243840 h 480060"/>
                  <a:gd name="connsiteX22" fmla="*/ 2781300 w 3543300"/>
                  <a:gd name="connsiteY22" fmla="*/ 99060 h 480060"/>
                  <a:gd name="connsiteX23" fmla="*/ 2895600 w 3543300"/>
                  <a:gd name="connsiteY23" fmla="*/ 251460 h 480060"/>
                  <a:gd name="connsiteX24" fmla="*/ 2964180 w 3543300"/>
                  <a:gd name="connsiteY24" fmla="*/ 320040 h 480060"/>
                  <a:gd name="connsiteX25" fmla="*/ 3131820 w 3543300"/>
                  <a:gd name="connsiteY25" fmla="*/ 365760 h 480060"/>
                  <a:gd name="connsiteX26" fmla="*/ 3169920 w 3543300"/>
                  <a:gd name="connsiteY26" fmla="*/ 335280 h 480060"/>
                  <a:gd name="connsiteX27" fmla="*/ 3299460 w 3543300"/>
                  <a:gd name="connsiteY27" fmla="*/ 312420 h 480060"/>
                  <a:gd name="connsiteX28" fmla="*/ 3337560 w 3543300"/>
                  <a:gd name="connsiteY28" fmla="*/ 312420 h 480060"/>
                  <a:gd name="connsiteX29" fmla="*/ 3390900 w 3543300"/>
                  <a:gd name="connsiteY29" fmla="*/ 457200 h 480060"/>
                  <a:gd name="connsiteX30" fmla="*/ 3482340 w 3543300"/>
                  <a:gd name="connsiteY30" fmla="*/ 480060 h 480060"/>
                  <a:gd name="connsiteX31" fmla="*/ 3543300 w 3543300"/>
                  <a:gd name="connsiteY31" fmla="*/ 35052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43300" h="480060">
                    <a:moveTo>
                      <a:pt x="0" y="7620"/>
                    </a:moveTo>
                    <a:lnTo>
                      <a:pt x="213360" y="7620"/>
                    </a:lnTo>
                    <a:lnTo>
                      <a:pt x="381000" y="0"/>
                    </a:lnTo>
                    <a:lnTo>
                      <a:pt x="647700" y="0"/>
                    </a:lnTo>
                    <a:lnTo>
                      <a:pt x="701040" y="76200"/>
                    </a:lnTo>
                    <a:lnTo>
                      <a:pt x="838200" y="91440"/>
                    </a:lnTo>
                    <a:lnTo>
                      <a:pt x="914400" y="91440"/>
                    </a:lnTo>
                    <a:lnTo>
                      <a:pt x="1135380" y="106680"/>
                    </a:lnTo>
                    <a:lnTo>
                      <a:pt x="1257300" y="106680"/>
                    </a:lnTo>
                    <a:lnTo>
                      <a:pt x="1257300" y="45720"/>
                    </a:lnTo>
                    <a:lnTo>
                      <a:pt x="1531620" y="30480"/>
                    </a:lnTo>
                    <a:lnTo>
                      <a:pt x="1539240" y="106680"/>
                    </a:lnTo>
                    <a:lnTo>
                      <a:pt x="1752600" y="167640"/>
                    </a:lnTo>
                    <a:lnTo>
                      <a:pt x="1836420" y="220980"/>
                    </a:lnTo>
                    <a:lnTo>
                      <a:pt x="1882140" y="342900"/>
                    </a:lnTo>
                    <a:lnTo>
                      <a:pt x="2087880" y="243840"/>
                    </a:lnTo>
                    <a:lnTo>
                      <a:pt x="2156460" y="220980"/>
                    </a:lnTo>
                    <a:lnTo>
                      <a:pt x="2308860" y="83820"/>
                    </a:lnTo>
                    <a:lnTo>
                      <a:pt x="2385060" y="137160"/>
                    </a:lnTo>
                    <a:lnTo>
                      <a:pt x="2484120" y="160020"/>
                    </a:lnTo>
                    <a:lnTo>
                      <a:pt x="2522220" y="236220"/>
                    </a:lnTo>
                    <a:lnTo>
                      <a:pt x="2735580" y="243840"/>
                    </a:lnTo>
                    <a:lnTo>
                      <a:pt x="2781300" y="99060"/>
                    </a:lnTo>
                    <a:lnTo>
                      <a:pt x="2895600" y="251460"/>
                    </a:lnTo>
                    <a:lnTo>
                      <a:pt x="2964180" y="320040"/>
                    </a:lnTo>
                    <a:lnTo>
                      <a:pt x="3131820" y="365760"/>
                    </a:lnTo>
                    <a:lnTo>
                      <a:pt x="3169920" y="335280"/>
                    </a:lnTo>
                    <a:lnTo>
                      <a:pt x="3299460" y="312420"/>
                    </a:lnTo>
                    <a:lnTo>
                      <a:pt x="3337560" y="312420"/>
                    </a:lnTo>
                    <a:lnTo>
                      <a:pt x="3390900" y="457200"/>
                    </a:lnTo>
                    <a:lnTo>
                      <a:pt x="3482340" y="480060"/>
                    </a:lnTo>
                    <a:lnTo>
                      <a:pt x="3543300" y="35052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1" name="TextBox 7">
                <a:extLst>
                  <a:ext uri="{FF2B5EF4-FFF2-40B4-BE49-F238E27FC236}">
                    <a16:creationId xmlns:a16="http://schemas.microsoft.com/office/drawing/2014/main" id="{64FCCF3C-F51D-E098-E2A3-EA910C40A883}"/>
                  </a:ext>
                </a:extLst>
              </p:cNvPr>
              <p:cNvSpPr txBox="1"/>
              <p:nvPr/>
            </p:nvSpPr>
            <p:spPr>
              <a:xfrm>
                <a:off x="2446106" y="3563591"/>
                <a:ext cx="1959380" cy="767715"/>
              </a:xfrm>
              <a:prstGeom prst="rect">
                <a:avLst/>
              </a:prstGeom>
              <a:noFill/>
            </p:spPr>
            <p:txBody>
              <a:bodyPr wrap="square" rtlCol="0">
                <a:noAutofit/>
              </a:bodyPr>
              <a:lstStyle/>
              <a:p>
                <a:pPr marL="0" marR="0">
                  <a:lnSpc>
                    <a:spcPct val="115000"/>
                  </a:lnSpc>
                  <a:spcAft>
                    <a:spcPts val="800"/>
                  </a:spcAft>
                  <a:buNone/>
                </a:pPr>
                <a:r>
                  <a:rPr lang="en-US" sz="1600" kern="1200">
                    <a:solidFill>
                      <a:srgbClr val="FF0000"/>
                    </a:solidFill>
                    <a:effectLst/>
                    <a:latin typeface="Aptos" panose="020B0004020202020204" pitchFamily="34" charset="0"/>
                    <a:ea typeface="Aptos" panose="020B0004020202020204" pitchFamily="34" charset="0"/>
                    <a:cs typeface="Times New Roman" panose="02020603050405020304" pitchFamily="18" charset="0"/>
                  </a:rPr>
                  <a:t>South -Central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8">
                <a:extLst>
                  <a:ext uri="{FF2B5EF4-FFF2-40B4-BE49-F238E27FC236}">
                    <a16:creationId xmlns:a16="http://schemas.microsoft.com/office/drawing/2014/main" id="{5D752C84-2D61-2CA5-ED46-3EBE8E83248F}"/>
                  </a:ext>
                </a:extLst>
              </p:cNvPr>
              <p:cNvSpPr txBox="1"/>
              <p:nvPr/>
            </p:nvSpPr>
            <p:spPr>
              <a:xfrm>
                <a:off x="2780762" y="2326164"/>
                <a:ext cx="2071098" cy="869315"/>
              </a:xfrm>
              <a:prstGeom prst="rect">
                <a:avLst/>
              </a:prstGeom>
              <a:noFill/>
            </p:spPr>
            <p:txBody>
              <a:bodyPr wrap="square" rtlCol="0">
                <a:noAutofit/>
              </a:bodyPr>
              <a:lstStyle/>
              <a:p>
                <a:pPr marL="0" marR="0">
                  <a:lnSpc>
                    <a:spcPct val="115000"/>
                  </a:lnSpc>
                  <a:spcAft>
                    <a:spcPts val="800"/>
                  </a:spcAft>
                  <a:buNone/>
                </a:pPr>
                <a:r>
                  <a:rPr lang="en-US" sz="1600" kern="1200">
                    <a:solidFill>
                      <a:srgbClr val="FF0000"/>
                    </a:solidFill>
                    <a:effectLst/>
                    <a:latin typeface="Aptos" panose="020B0004020202020204" pitchFamily="34" charset="0"/>
                    <a:ea typeface="Aptos" panose="020B0004020202020204" pitchFamily="34" charset="0"/>
                    <a:cs typeface="Times New Roman" panose="02020603050405020304" pitchFamily="18" charset="0"/>
                  </a:rPr>
                  <a:t>North-Central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Box 9">
                <a:extLst>
                  <a:ext uri="{FF2B5EF4-FFF2-40B4-BE49-F238E27FC236}">
                    <a16:creationId xmlns:a16="http://schemas.microsoft.com/office/drawing/2014/main" id="{1D8C8E68-01F4-0935-17EC-D8C2C1C98E71}"/>
                  </a:ext>
                </a:extLst>
              </p:cNvPr>
              <p:cNvSpPr txBox="1"/>
              <p:nvPr/>
            </p:nvSpPr>
            <p:spPr>
              <a:xfrm>
                <a:off x="4731376" y="2593215"/>
                <a:ext cx="1321879" cy="480084"/>
              </a:xfrm>
              <a:prstGeom prst="rect">
                <a:avLst/>
              </a:prstGeom>
              <a:noFill/>
            </p:spPr>
            <p:txBody>
              <a:bodyPr wrap="square" rtlCol="0">
                <a:noAutofit/>
              </a:bodyPr>
              <a:lstStyle/>
              <a:p>
                <a:pPr marL="0" marR="0">
                  <a:lnSpc>
                    <a:spcPct val="115000"/>
                  </a:lnSpc>
                  <a:spcAft>
                    <a:spcPts val="800"/>
                  </a:spcAft>
                  <a:buNone/>
                </a:pPr>
                <a:r>
                  <a:rPr lang="en-US" sz="1600" kern="1200">
                    <a:solidFill>
                      <a:srgbClr val="FF0000"/>
                    </a:solidFill>
                    <a:effectLst/>
                    <a:latin typeface="Aptos" panose="020B0004020202020204" pitchFamily="34" charset="0"/>
                    <a:ea typeface="Aptos" panose="020B0004020202020204" pitchFamily="34" charset="0"/>
                    <a:cs typeface="Times New Roman" panose="02020603050405020304" pitchFamily="18" charset="0"/>
                  </a:rPr>
                  <a:t>Northeast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Box 10">
                <a:extLst>
                  <a:ext uri="{FF2B5EF4-FFF2-40B4-BE49-F238E27FC236}">
                    <a16:creationId xmlns:a16="http://schemas.microsoft.com/office/drawing/2014/main" id="{905BCBC9-53C2-5452-9137-5FCA6277A6F0}"/>
                  </a:ext>
                </a:extLst>
              </p:cNvPr>
              <p:cNvSpPr txBox="1"/>
              <p:nvPr/>
            </p:nvSpPr>
            <p:spPr>
              <a:xfrm>
                <a:off x="4258773" y="3727518"/>
                <a:ext cx="1486492" cy="480084"/>
              </a:xfrm>
              <a:prstGeom prst="rect">
                <a:avLst/>
              </a:prstGeom>
              <a:noFill/>
            </p:spPr>
            <p:txBody>
              <a:bodyPr wrap="square" rtlCol="0">
                <a:noAutofit/>
              </a:bodyPr>
              <a:lstStyle/>
              <a:p>
                <a:pPr marL="0" marR="0">
                  <a:lnSpc>
                    <a:spcPct val="115000"/>
                  </a:lnSpc>
                  <a:spcAft>
                    <a:spcPts val="800"/>
                  </a:spcAft>
                  <a:buNone/>
                </a:pPr>
                <a:r>
                  <a:rPr lang="en-US" sz="1600" kern="12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Southeast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20" name="TextBox 19">
              <a:extLst>
                <a:ext uri="{FF2B5EF4-FFF2-40B4-BE49-F238E27FC236}">
                  <a16:creationId xmlns:a16="http://schemas.microsoft.com/office/drawing/2014/main" id="{502B3E61-ADBE-4BAE-3C59-9B49AFA86380}"/>
                </a:ext>
              </a:extLst>
            </p:cNvPr>
            <p:cNvSpPr txBox="1"/>
            <p:nvPr/>
          </p:nvSpPr>
          <p:spPr>
            <a:xfrm>
              <a:off x="1718268" y="1004835"/>
              <a:ext cx="954594" cy="369332"/>
            </a:xfrm>
            <a:prstGeom prst="rect">
              <a:avLst/>
            </a:prstGeom>
            <a:noFill/>
          </p:spPr>
          <p:txBody>
            <a:bodyPr wrap="square" rtlCol="0">
              <a:spAutoFit/>
            </a:bodyPr>
            <a:lstStyle/>
            <a:p>
              <a:r>
                <a:rPr lang="en-US" b="1" dirty="0"/>
                <a:t>4 (3%)</a:t>
              </a:r>
            </a:p>
          </p:txBody>
        </p:sp>
        <p:sp>
          <p:nvSpPr>
            <p:cNvPr id="21" name="TextBox 20">
              <a:extLst>
                <a:ext uri="{FF2B5EF4-FFF2-40B4-BE49-F238E27FC236}">
                  <a16:creationId xmlns:a16="http://schemas.microsoft.com/office/drawing/2014/main" id="{05A0711B-F492-8BA7-E553-84DDA696CEBA}"/>
                </a:ext>
              </a:extLst>
            </p:cNvPr>
            <p:cNvSpPr txBox="1"/>
            <p:nvPr/>
          </p:nvSpPr>
          <p:spPr>
            <a:xfrm>
              <a:off x="675824" y="2654666"/>
              <a:ext cx="1435742" cy="369332"/>
            </a:xfrm>
            <a:prstGeom prst="rect">
              <a:avLst/>
            </a:prstGeom>
            <a:noFill/>
          </p:spPr>
          <p:txBody>
            <a:bodyPr wrap="square" rtlCol="0">
              <a:spAutoFit/>
            </a:bodyPr>
            <a:lstStyle/>
            <a:p>
              <a:r>
                <a:rPr lang="en-US" b="1" dirty="0"/>
                <a:t>17 (13%)</a:t>
              </a:r>
            </a:p>
          </p:txBody>
        </p:sp>
        <p:sp>
          <p:nvSpPr>
            <p:cNvPr id="22" name="TextBox 21">
              <a:extLst>
                <a:ext uri="{FF2B5EF4-FFF2-40B4-BE49-F238E27FC236}">
                  <a16:creationId xmlns:a16="http://schemas.microsoft.com/office/drawing/2014/main" id="{F7E429DB-A487-AFF8-14F2-F479720A9F3D}"/>
                </a:ext>
              </a:extLst>
            </p:cNvPr>
            <p:cNvSpPr txBox="1"/>
            <p:nvPr/>
          </p:nvSpPr>
          <p:spPr>
            <a:xfrm>
              <a:off x="2554748" y="1602632"/>
              <a:ext cx="1435742" cy="369332"/>
            </a:xfrm>
            <a:prstGeom prst="rect">
              <a:avLst/>
            </a:prstGeom>
            <a:noFill/>
          </p:spPr>
          <p:txBody>
            <a:bodyPr wrap="square" rtlCol="0">
              <a:spAutoFit/>
            </a:bodyPr>
            <a:lstStyle/>
            <a:p>
              <a:r>
                <a:rPr lang="en-US" b="1" dirty="0"/>
                <a:t>30 (22%)</a:t>
              </a:r>
            </a:p>
          </p:txBody>
        </p:sp>
        <p:sp>
          <p:nvSpPr>
            <p:cNvPr id="23" name="TextBox 22">
              <a:extLst>
                <a:ext uri="{FF2B5EF4-FFF2-40B4-BE49-F238E27FC236}">
                  <a16:creationId xmlns:a16="http://schemas.microsoft.com/office/drawing/2014/main" id="{E1D0E73E-A7FD-5AFE-54B0-A4FEE9BC2861}"/>
                </a:ext>
              </a:extLst>
            </p:cNvPr>
            <p:cNvSpPr txBox="1"/>
            <p:nvPr/>
          </p:nvSpPr>
          <p:spPr>
            <a:xfrm>
              <a:off x="2290405" y="3330047"/>
              <a:ext cx="1435742" cy="369332"/>
            </a:xfrm>
            <a:prstGeom prst="rect">
              <a:avLst/>
            </a:prstGeom>
            <a:noFill/>
          </p:spPr>
          <p:txBody>
            <a:bodyPr wrap="square" rtlCol="0">
              <a:spAutoFit/>
            </a:bodyPr>
            <a:lstStyle/>
            <a:p>
              <a:r>
                <a:rPr lang="en-US" b="1" dirty="0"/>
                <a:t>8 (6%)</a:t>
              </a:r>
            </a:p>
          </p:txBody>
        </p:sp>
        <p:sp>
          <p:nvSpPr>
            <p:cNvPr id="24" name="TextBox 23">
              <a:extLst>
                <a:ext uri="{FF2B5EF4-FFF2-40B4-BE49-F238E27FC236}">
                  <a16:creationId xmlns:a16="http://schemas.microsoft.com/office/drawing/2014/main" id="{D001033E-0D92-A540-613A-50E9778540D5}"/>
                </a:ext>
              </a:extLst>
            </p:cNvPr>
            <p:cNvSpPr txBox="1"/>
            <p:nvPr/>
          </p:nvSpPr>
          <p:spPr>
            <a:xfrm>
              <a:off x="3986213" y="1624505"/>
              <a:ext cx="1435742" cy="369332"/>
            </a:xfrm>
            <a:prstGeom prst="rect">
              <a:avLst/>
            </a:prstGeom>
            <a:noFill/>
          </p:spPr>
          <p:txBody>
            <a:bodyPr wrap="square" rtlCol="0">
              <a:spAutoFit/>
            </a:bodyPr>
            <a:lstStyle/>
            <a:p>
              <a:r>
                <a:rPr lang="en-US" b="1" dirty="0">
                  <a:solidFill>
                    <a:srgbClr val="FFFF00"/>
                  </a:solidFill>
                </a:rPr>
                <a:t>27 (20%)</a:t>
              </a:r>
            </a:p>
          </p:txBody>
        </p:sp>
        <p:sp>
          <p:nvSpPr>
            <p:cNvPr id="25" name="TextBox 24">
              <a:extLst>
                <a:ext uri="{FF2B5EF4-FFF2-40B4-BE49-F238E27FC236}">
                  <a16:creationId xmlns:a16="http://schemas.microsoft.com/office/drawing/2014/main" id="{B9B2C896-F1B1-74F5-2AEF-4EE1C00CF016}"/>
                </a:ext>
              </a:extLst>
            </p:cNvPr>
            <p:cNvSpPr txBox="1"/>
            <p:nvPr/>
          </p:nvSpPr>
          <p:spPr>
            <a:xfrm>
              <a:off x="3401761" y="3455693"/>
              <a:ext cx="1435742" cy="369332"/>
            </a:xfrm>
            <a:prstGeom prst="rect">
              <a:avLst/>
            </a:prstGeom>
            <a:noFill/>
          </p:spPr>
          <p:txBody>
            <a:bodyPr wrap="square" rtlCol="0">
              <a:spAutoFit/>
            </a:bodyPr>
            <a:lstStyle/>
            <a:p>
              <a:r>
                <a:rPr lang="en-US" b="1" dirty="0">
                  <a:solidFill>
                    <a:srgbClr val="FFFF00"/>
                  </a:solidFill>
                </a:rPr>
                <a:t>48 (36%)</a:t>
              </a:r>
            </a:p>
          </p:txBody>
        </p:sp>
      </p:grpSp>
      <p:sp>
        <p:nvSpPr>
          <p:cNvPr id="26" name="TextBox 25">
            <a:extLst>
              <a:ext uri="{FF2B5EF4-FFF2-40B4-BE49-F238E27FC236}">
                <a16:creationId xmlns:a16="http://schemas.microsoft.com/office/drawing/2014/main" id="{A6C394C2-EA1C-F9C7-79FE-29F996CAED05}"/>
              </a:ext>
            </a:extLst>
          </p:cNvPr>
          <p:cNvSpPr txBox="1"/>
          <p:nvPr/>
        </p:nvSpPr>
        <p:spPr>
          <a:xfrm>
            <a:off x="283373" y="5306931"/>
            <a:ext cx="4793789" cy="1754326"/>
          </a:xfrm>
          <a:prstGeom prst="rect">
            <a:avLst/>
          </a:prstGeom>
          <a:noFill/>
        </p:spPr>
        <p:txBody>
          <a:bodyPr wrap="square" rtlCol="0">
            <a:spAutoFit/>
          </a:bodyPr>
          <a:lstStyle/>
          <a:p>
            <a:pPr algn="ctr"/>
            <a:r>
              <a:rPr lang="en-US" b="1" dirty="0"/>
              <a:t>36,857 Acres represented, Avg=319</a:t>
            </a:r>
          </a:p>
          <a:p>
            <a:pPr algn="ctr"/>
            <a:r>
              <a:rPr lang="en-US" b="1" dirty="0">
                <a:solidFill>
                  <a:srgbClr val="FFFF00"/>
                </a:solidFill>
              </a:rPr>
              <a:t>1-10 Acres=38%</a:t>
            </a:r>
          </a:p>
          <a:p>
            <a:pPr algn="ctr"/>
            <a:r>
              <a:rPr lang="en-US" b="1" dirty="0">
                <a:solidFill>
                  <a:srgbClr val="FFFF00"/>
                </a:solidFill>
              </a:rPr>
              <a:t>11-100 Acres=36%</a:t>
            </a:r>
          </a:p>
          <a:p>
            <a:pPr algn="ctr"/>
            <a:r>
              <a:rPr lang="en-US" b="1" dirty="0">
                <a:solidFill>
                  <a:srgbClr val="FFFF00"/>
                </a:solidFill>
              </a:rPr>
              <a:t>101-1000=20%</a:t>
            </a:r>
          </a:p>
          <a:p>
            <a:pPr algn="ctr"/>
            <a:r>
              <a:rPr lang="en-US" b="1" dirty="0">
                <a:solidFill>
                  <a:srgbClr val="FFFF00"/>
                </a:solidFill>
              </a:rPr>
              <a:t>&gt;1,000 acres=6%</a:t>
            </a:r>
          </a:p>
          <a:p>
            <a:endParaRPr lang="en-US" dirty="0"/>
          </a:p>
        </p:txBody>
      </p:sp>
    </p:spTree>
    <p:extLst>
      <p:ext uri="{BB962C8B-B14F-4D97-AF65-F5344CB8AC3E}">
        <p14:creationId xmlns:p14="http://schemas.microsoft.com/office/powerpoint/2010/main" val="6606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2396-C4D7-2588-C11B-17D439BFF170}"/>
              </a:ext>
            </a:extLst>
          </p:cNvPr>
          <p:cNvSpPr>
            <a:spLocks noGrp="1"/>
          </p:cNvSpPr>
          <p:nvPr>
            <p:ph type="title"/>
          </p:nvPr>
        </p:nvSpPr>
        <p:spPr>
          <a:xfrm>
            <a:off x="1450561" y="110090"/>
            <a:ext cx="10026650" cy="655637"/>
          </a:xfrm>
        </p:spPr>
        <p:txBody>
          <a:bodyPr/>
          <a:lstStyle/>
          <a:p>
            <a:r>
              <a:rPr lang="en-US" dirty="0"/>
              <a:t>Purpose &amp; Type of business</a:t>
            </a:r>
          </a:p>
        </p:txBody>
      </p:sp>
      <p:graphicFrame>
        <p:nvGraphicFramePr>
          <p:cNvPr id="4" name="Content Placeholder 3">
            <a:extLst>
              <a:ext uri="{FF2B5EF4-FFF2-40B4-BE49-F238E27FC236}">
                <a16:creationId xmlns:a16="http://schemas.microsoft.com/office/drawing/2014/main" id="{3D60F2A1-F240-491E-BBA2-DD36A180B3E7}"/>
              </a:ext>
            </a:extLst>
          </p:cNvPr>
          <p:cNvGraphicFramePr>
            <a:graphicFrameLocks noGrp="1"/>
          </p:cNvGraphicFramePr>
          <p:nvPr>
            <p:ph idx="1"/>
            <p:extLst>
              <p:ext uri="{D42A27DB-BD31-4B8C-83A1-F6EECF244321}">
                <p14:modId xmlns:p14="http://schemas.microsoft.com/office/powerpoint/2010/main" val="283959543"/>
              </p:ext>
            </p:extLst>
          </p:nvPr>
        </p:nvGraphicFramePr>
        <p:xfrm>
          <a:off x="368300" y="482600"/>
          <a:ext cx="10515600" cy="62653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03186F9-C91D-489F-94EB-62190CD45C5F}"/>
              </a:ext>
            </a:extLst>
          </p:cNvPr>
          <p:cNvGraphicFramePr/>
          <p:nvPr>
            <p:extLst>
              <p:ext uri="{D42A27DB-BD31-4B8C-83A1-F6EECF244321}">
                <p14:modId xmlns:p14="http://schemas.microsoft.com/office/powerpoint/2010/main" val="2167698539"/>
              </p:ext>
            </p:extLst>
          </p:nvPr>
        </p:nvGraphicFramePr>
        <p:xfrm>
          <a:off x="279400" y="482599"/>
          <a:ext cx="10248900" cy="62653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041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BB29-E1FB-B8E9-BE72-2C8F8208C676}"/>
              </a:ext>
            </a:extLst>
          </p:cNvPr>
          <p:cNvSpPr>
            <a:spLocks noGrp="1"/>
          </p:cNvSpPr>
          <p:nvPr>
            <p:ph type="title"/>
          </p:nvPr>
        </p:nvSpPr>
        <p:spPr>
          <a:xfrm>
            <a:off x="1082675" y="77580"/>
            <a:ext cx="10026650" cy="520700"/>
          </a:xfrm>
        </p:spPr>
        <p:txBody>
          <a:bodyPr/>
          <a:lstStyle/>
          <a:p>
            <a:r>
              <a:rPr lang="en-US" dirty="0"/>
              <a:t>Pecan Business—Yesterday vs today</a:t>
            </a:r>
          </a:p>
        </p:txBody>
      </p:sp>
      <p:graphicFrame>
        <p:nvGraphicFramePr>
          <p:cNvPr id="6" name="Content Placeholder 5">
            <a:extLst>
              <a:ext uri="{FF2B5EF4-FFF2-40B4-BE49-F238E27FC236}">
                <a16:creationId xmlns:a16="http://schemas.microsoft.com/office/drawing/2014/main" id="{EAEF5C84-676E-6CB9-6E3D-CCD4A899CFFE}"/>
              </a:ext>
            </a:extLst>
          </p:cNvPr>
          <p:cNvGraphicFramePr>
            <a:graphicFrameLocks noGrp="1"/>
          </p:cNvGraphicFramePr>
          <p:nvPr>
            <p:ph idx="1"/>
            <p:extLst>
              <p:ext uri="{D42A27DB-BD31-4B8C-83A1-F6EECF244321}">
                <p14:modId xmlns:p14="http://schemas.microsoft.com/office/powerpoint/2010/main" val="1383872072"/>
              </p:ext>
            </p:extLst>
          </p:nvPr>
        </p:nvGraphicFramePr>
        <p:xfrm>
          <a:off x="0" y="482600"/>
          <a:ext cx="12192000" cy="62978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6689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4148-4440-E3FA-7712-FED1BF14BD8E}"/>
              </a:ext>
            </a:extLst>
          </p:cNvPr>
          <p:cNvSpPr>
            <a:spLocks noGrp="1"/>
          </p:cNvSpPr>
          <p:nvPr>
            <p:ph type="title"/>
          </p:nvPr>
        </p:nvSpPr>
        <p:spPr>
          <a:xfrm>
            <a:off x="696935" y="683419"/>
            <a:ext cx="10026650" cy="655637"/>
          </a:xfrm>
        </p:spPr>
        <p:txBody>
          <a:bodyPr/>
          <a:lstStyle/>
          <a:p>
            <a:r>
              <a:rPr lang="en-US" dirty="0"/>
              <a:t>Tree Productivity-Yesterday vs Today</a:t>
            </a:r>
          </a:p>
        </p:txBody>
      </p:sp>
      <p:pic>
        <p:nvPicPr>
          <p:cNvPr id="5" name="Content Placeholder 4" descr="A two green tractors with red and white bags in them&#10;&#10;AI-generated content may be incorrect.">
            <a:extLst>
              <a:ext uri="{FF2B5EF4-FFF2-40B4-BE49-F238E27FC236}">
                <a16:creationId xmlns:a16="http://schemas.microsoft.com/office/drawing/2014/main" id="{C2E99A0B-8F56-9E79-6112-3E59E4BE8F7A}"/>
              </a:ext>
            </a:extLst>
          </p:cNvPr>
          <p:cNvPicPr>
            <a:picLocks noGrp="1" noChangeAspect="1"/>
          </p:cNvPicPr>
          <p:nvPr>
            <p:ph idx="1"/>
          </p:nvPr>
        </p:nvPicPr>
        <p:blipFill>
          <a:blip r:embed="rId2"/>
          <a:stretch>
            <a:fillRect/>
          </a:stretch>
        </p:blipFill>
        <p:spPr>
          <a:xfrm>
            <a:off x="0" y="1339056"/>
            <a:ext cx="5304366" cy="3978275"/>
          </a:xfrm>
        </p:spPr>
      </p:pic>
      <p:graphicFrame>
        <p:nvGraphicFramePr>
          <p:cNvPr id="6" name="Chart 5">
            <a:extLst>
              <a:ext uri="{FF2B5EF4-FFF2-40B4-BE49-F238E27FC236}">
                <a16:creationId xmlns:a16="http://schemas.microsoft.com/office/drawing/2014/main" id="{5943D03C-268B-8EE4-5059-A3A7D52CBE8E}"/>
              </a:ext>
            </a:extLst>
          </p:cNvPr>
          <p:cNvGraphicFramePr>
            <a:graphicFrameLocks/>
          </p:cNvGraphicFramePr>
          <p:nvPr>
            <p:extLst>
              <p:ext uri="{D42A27DB-BD31-4B8C-83A1-F6EECF244321}">
                <p14:modId xmlns:p14="http://schemas.microsoft.com/office/powerpoint/2010/main" val="3122803784"/>
              </p:ext>
            </p:extLst>
          </p:nvPr>
        </p:nvGraphicFramePr>
        <p:xfrm>
          <a:off x="5304366" y="1339057"/>
          <a:ext cx="6887634" cy="52776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8827972"/>
      </p:ext>
    </p:extLst>
  </p:cSld>
  <p:clrMapOvr>
    <a:masterClrMapping/>
  </p:clrMapOvr>
</p:sld>
</file>

<file path=ppt/theme/theme1.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70C3F92-C0AD-4E73-8A22-9D413A456BAF}">
  <ds:schemaRefs>
    <ds:schemaRef ds:uri="http://schemas.microsoft.com/sharepoint/v3/contenttype/forms"/>
  </ds:schemaRefs>
</ds:datastoreItem>
</file>

<file path=customXml/itemProps2.xml><?xml version="1.0" encoding="utf-8"?>
<ds:datastoreItem xmlns:ds="http://schemas.openxmlformats.org/officeDocument/2006/customXml" ds:itemID="{F021420E-D6CD-4398-9C5C-03FBF68874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5126FD-8B44-46F3-BEB2-D5456E769196}">
  <ds:schemaRefs>
    <ds:schemaRef ds:uri="http://schemas.microsoft.com/office/2006/documentManagement/types"/>
    <ds:schemaRef ds:uri="http://schemas.openxmlformats.org/package/2006/metadata/core-properties"/>
    <ds:schemaRef ds:uri="16c05727-aa75-4e4a-9b5f-8a80a1165891"/>
    <ds:schemaRef ds:uri="http://purl.org/dc/terms/"/>
    <ds:schemaRef ds:uri="http://purl.org/dc/dcmitype/"/>
    <ds:schemaRef ds:uri="71af3243-3dd4-4a8d-8c0d-dd76da1f02a5"/>
    <ds:schemaRef ds:uri="http://schemas.microsoft.com/office/infopath/2007/PartnerControls"/>
    <ds:schemaRef ds:uri="http://purl.org/dc/elements/1.1/"/>
    <ds:schemaRef ds:uri="http://schemas.microsoft.com/office/2006/metadata/properties"/>
    <ds:schemaRef ds:uri="230e9df3-be65-4c73-a93b-d1236ebd677e"/>
    <ds:schemaRef ds:uri="http://schemas.microsoft.com/sharepoint/v3"/>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{3046B096-36A9-4C11-AF24-24F72AD14B55}tf22339732_win32</Template>
  <TotalTime>10535</TotalTime>
  <Words>1660</Words>
  <Application>Microsoft Office PowerPoint</Application>
  <PresentationFormat>Widescreen</PresentationFormat>
  <Paragraphs>364</Paragraphs>
  <Slides>28</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Abadi</vt:lpstr>
      <vt:lpstr>Aptos</vt:lpstr>
      <vt:lpstr>Aptos Narrow</vt:lpstr>
      <vt:lpstr>Arial</vt:lpstr>
      <vt:lpstr>Avenir Next LT Pro Light</vt:lpstr>
      <vt:lpstr>Calibri</vt:lpstr>
      <vt:lpstr>Cambria</vt:lpstr>
      <vt:lpstr>Rockwell Nova Light</vt:lpstr>
      <vt:lpstr>Wingdings</vt:lpstr>
      <vt:lpstr>LeafVTI</vt:lpstr>
      <vt:lpstr>Survey Assessment of Texas Pecan Industry Perspectives: marketing Education, Research &amp; Extension Needs</vt:lpstr>
      <vt:lpstr>Pecan growing is a Texas legacy—an important Horticultural industry with deep historical impact to our culture and economy.  Over the 2012-2017 Census of Agriculture period, Texas lost 17.5% of its pecan acreage, while elsewhere in the country, pecan acreage grew 7%. </vt:lpstr>
      <vt:lpstr>Project 13: “Texas Pecan Industry Development and Sustainability Survey”</vt:lpstr>
      <vt:lpstr>Size, scope,&amp; distribution of the Texas Pecan Industry.  Attitudes, perceptions, and behaviors of Texas pecan growers.  Current condition &amp; future production potential of Texas pecan orchards.  Challenges and obstacles common or unique to subsets of Texas growers.  Past, present and future economic impact of the commercial pecan production industry.  Highest Research priorities for the Texas pecan industry.</vt:lpstr>
      <vt:lpstr>PowerPoint Presentation</vt:lpstr>
      <vt:lpstr>2024 Survey</vt:lpstr>
      <vt:lpstr>Purpose &amp; Type of business</vt:lpstr>
      <vt:lpstr>Pecan Business—Yesterday vs today</vt:lpstr>
      <vt:lpstr>Tree Productivity-Yesterday vs Today</vt:lpstr>
      <vt:lpstr>Resource Adequacy--Soil</vt:lpstr>
      <vt:lpstr>Resource adequacy-Water</vt:lpstr>
      <vt:lpstr>Resource adequacy-Labor</vt:lpstr>
      <vt:lpstr>Resource adequacy-equipment</vt:lpstr>
      <vt:lpstr>Market Perspectives</vt:lpstr>
      <vt:lpstr>Direct-to-Consumer engagement</vt:lpstr>
      <vt:lpstr>About Direct-to-Consumer engagement</vt:lpstr>
      <vt:lpstr>What They’ve perceived about Customers</vt:lpstr>
      <vt:lpstr>Promotion Perspectives</vt:lpstr>
      <vt:lpstr>Perspectives on Research</vt:lpstr>
      <vt:lpstr>Research Priorities</vt:lpstr>
      <vt:lpstr>Perspectives on Education Needs</vt:lpstr>
      <vt:lpstr>Need for Extension Outreach</vt:lpstr>
      <vt:lpstr>Where to Go For Help</vt:lpstr>
      <vt:lpstr>Continuation Influences</vt:lpstr>
      <vt:lpstr>Continuation influences</vt:lpstr>
      <vt:lpstr>Continuation Plans</vt:lpstr>
      <vt:lpstr>Closing Thoughts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Monte L. Nesbitt</dc:creator>
  <cp:lastModifiedBy>Monte L. Nesbitt</cp:lastModifiedBy>
  <cp:revision>6</cp:revision>
  <dcterms:created xsi:type="dcterms:W3CDTF">2024-07-14T19:45:59Z</dcterms:created>
  <dcterms:modified xsi:type="dcterms:W3CDTF">2025-07-21T12:24:51Z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