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notesSlides/notesSlide2.xml" ContentType="application/vnd.openxmlformats-officedocument.presentationml.notesSlide+xml"/>
  <Override PartName="/ppt/media/image3.jpeg" ContentType="image/jpeg"/>
  <Override PartName="/ppt/media/image4.jpeg" ContentType="image/jpeg"/>
  <Override PartName="/ppt/notesSlides/notesSlide3.xml" ContentType="application/vnd.openxmlformats-officedocument.presentationml.notesSlid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notesSlides/notesSlide4.xml" ContentType="application/vnd.openxmlformats-officedocument.presentationml.notesSlide+xml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" name="Shape 10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Geoelectric methods for imaging tree roots: Electrical Resistivity Tomography (ERT), Electromagnetic Induction (EMI), Modified Earth Impedance (MEI), and Ground Penetrating Radar (GPR)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Geoelectric methods for imaging tree roots: Electrical Resistivity Tomography (ERT), Electromagnetic Induction (EMI), Modified Earth Impedance (MEI), and Ground Penetrating Radar (GPR)</a:t>
            </a:r>
          </a:p>
          <a:p>
            <a:pPr/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Ground-penetrating radar measurement as a method of mapping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tree roots has several advantages over other methods.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(1) It is capable of scanning root systems of large trees under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field conditions in a short time.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(2) It does not disturb soils or damage the trees examined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and causes no harm to the environment.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(3) Being noninvasive, it allows repeated measurements that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reveal long-term root system development.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(4) It allows observation of root distribution beneath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streams, lakes, rocks, roads and buildings.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(5) Its accuracy is sufficient to resolve coarse roots with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diameters from less than 1 cm to 3 cm or more.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(6) It can characterize roots at both the individual tree and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stand levels, facilitating correlations with tree- and stand-level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measurements of physiological processes (e.g., sap flow and</a:t>
            </a:r>
          </a:p>
          <a:p>
            <a:pPr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t>eddy correlation) in complex ecological studies.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Brace roots– laterals near surface</a:t>
            </a:r>
          </a:p>
          <a:p>
            <a:pPr/>
            <a:r>
              <a:t>Vertical roots go from the laterals (up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humus striver roots; down--&gt; sinkers)</a:t>
            </a:r>
          </a:p>
          <a:p>
            <a:pPr/>
            <a:r>
              <a:t>Convey nutrients and water.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3-5 dS/m in soil</a:t>
            </a:r>
          </a:p>
          <a:p>
            <a:pPr/>
            <a:r>
              <a:t>Water 1800 TDS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"/>
          <p:cNvSpPr/>
          <p:nvPr/>
        </p:nvSpPr>
        <p:spPr>
          <a:xfrm>
            <a:off x="0" y="6159500"/>
            <a:ext cx="9144000" cy="698500"/>
          </a:xfrm>
          <a:prstGeom prst="rect">
            <a:avLst/>
          </a:prstGeom>
          <a:solidFill>
            <a:srgbClr val="610B2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" name="Text Box 21"/>
          <p:cNvSpPr txBox="1"/>
          <p:nvPr/>
        </p:nvSpPr>
        <p:spPr>
          <a:xfrm>
            <a:off x="731519" y="6203729"/>
            <a:ext cx="2538039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 BOLD. </a:t>
            </a:r>
            <a:r>
              <a:rPr b="0">
                <a:latin typeface="+mn-lt"/>
                <a:ea typeface="+mn-ea"/>
                <a:cs typeface="+mn-cs"/>
                <a:sym typeface="Calibri"/>
              </a:rPr>
              <a:t>Shape the Future.</a:t>
            </a:r>
          </a:p>
          <a:p>
            <a:pPr>
              <a:defRPr b="1" sz="1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New Mexico State University</a:t>
            </a:r>
          </a:p>
          <a:p>
            <a:pPr>
              <a:defRPr b="1" sz="1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aces.nmsu.edu</a:t>
            </a:r>
          </a:p>
        </p:txBody>
      </p:sp>
      <p:grpSp>
        <p:nvGrpSpPr>
          <p:cNvPr id="29" name="Group 23"/>
          <p:cNvGrpSpPr/>
          <p:nvPr/>
        </p:nvGrpSpPr>
        <p:grpSpPr>
          <a:xfrm>
            <a:off x="116545" y="6159499"/>
            <a:ext cx="641102" cy="698501"/>
            <a:chOff x="0" y="0"/>
            <a:chExt cx="641100" cy="698499"/>
          </a:xfrm>
        </p:grpSpPr>
        <p:sp>
          <p:nvSpPr>
            <p:cNvPr id="27" name="Rectangle 13"/>
            <p:cNvSpPr/>
            <p:nvPr/>
          </p:nvSpPr>
          <p:spPr>
            <a:xfrm>
              <a:off x="-1" y="-1"/>
              <a:ext cx="641102" cy="698501"/>
            </a:xfrm>
            <a:prstGeom prst="rect">
              <a:avLst/>
            </a:prstGeom>
            <a:solidFill>
              <a:srgbClr val="610B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" name="Picture 32" descr="Picture 3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688" y="29086"/>
              <a:ext cx="581724" cy="640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" name="Rectangle 7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610B2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" name="Text Box 21"/>
          <p:cNvSpPr txBox="1"/>
          <p:nvPr/>
        </p:nvSpPr>
        <p:spPr>
          <a:xfrm>
            <a:off x="5138049" y="811345"/>
            <a:ext cx="280098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b="1" sz="1000">
                <a:solidFill>
                  <a:srgbClr val="610B2B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 BOLD. </a:t>
            </a:r>
            <a:r>
              <a:rPr b="0">
                <a:latin typeface="+mn-lt"/>
                <a:ea typeface="+mn-ea"/>
                <a:cs typeface="+mn-cs"/>
                <a:sym typeface="Calibri"/>
              </a:rPr>
              <a:t>Shape the Future.</a:t>
            </a:r>
            <a:endParaRPr b="0">
              <a:latin typeface="+mn-lt"/>
              <a:ea typeface="+mn-ea"/>
              <a:cs typeface="+mn-cs"/>
              <a:sym typeface="Calibri"/>
            </a:endParaRPr>
          </a:p>
          <a:p>
            <a:pPr algn="r">
              <a:defRPr b="1" sz="1000">
                <a:solidFill>
                  <a:srgbClr val="610B2B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New Mexico State University</a:t>
            </a:r>
            <a:br/>
            <a:r>
              <a:t>aces.nmsu.edu</a:t>
            </a:r>
          </a:p>
          <a:p>
            <a:pPr algn="r">
              <a:defRPr b="1" sz="1000">
                <a:solidFill>
                  <a:srgbClr val="610B2B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4" name="Group 34"/>
          <p:cNvGrpSpPr/>
          <p:nvPr/>
        </p:nvGrpSpPr>
        <p:grpSpPr>
          <a:xfrm>
            <a:off x="8039100" y="609600"/>
            <a:ext cx="1104900" cy="1203325"/>
            <a:chOff x="0" y="0"/>
            <a:chExt cx="1104900" cy="1203325"/>
          </a:xfrm>
        </p:grpSpPr>
        <p:sp>
          <p:nvSpPr>
            <p:cNvPr id="32" name="Rectangle 17"/>
            <p:cNvSpPr/>
            <p:nvPr/>
          </p:nvSpPr>
          <p:spPr>
            <a:xfrm>
              <a:off x="0" y="0"/>
              <a:ext cx="1104900" cy="1203325"/>
            </a:xfrm>
            <a:prstGeom prst="rect">
              <a:avLst/>
            </a:prstGeom>
            <a:solidFill>
              <a:srgbClr val="610B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" name="Picture 36" descr="Picture 3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166" y="50108"/>
              <a:ext cx="1002568" cy="1103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" name="Rectangle 3"/>
          <p:cNvSpPr txBox="1"/>
          <p:nvPr/>
        </p:nvSpPr>
        <p:spPr>
          <a:xfrm>
            <a:off x="45719" y="152400"/>
            <a:ext cx="9052562" cy="82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College of Agricultural, Consumer and Environmental Sciences</a:t>
            </a:r>
          </a:p>
        </p:txBody>
      </p:sp>
      <p:sp>
        <p:nvSpPr>
          <p:cNvPr id="36" name="Rectangle 24"/>
          <p:cNvSpPr/>
          <p:nvPr/>
        </p:nvSpPr>
        <p:spPr>
          <a:xfrm>
            <a:off x="0" y="6228026"/>
            <a:ext cx="9144000" cy="629974"/>
          </a:xfrm>
          <a:prstGeom prst="rect">
            <a:avLst/>
          </a:prstGeom>
          <a:solidFill>
            <a:srgbClr val="610B2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" name="TextBox 23"/>
          <p:cNvSpPr txBox="1"/>
          <p:nvPr/>
        </p:nvSpPr>
        <p:spPr>
          <a:xfrm>
            <a:off x="45719" y="6264886"/>
            <a:ext cx="905256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</a:defRPr>
            </a:pPr>
            <a:r>
              <a:t>The College of Agricultural, Consumer and Environmental Sciences is an engine for economic and community development</a:t>
            </a:r>
            <a:br/>
            <a:r>
              <a:t> in New Mexico, improving the lives of New Mexicans through academic, research, and Extension programs.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dy Level One…"/>
          <p:cNvSpPr txBox="1"/>
          <p:nvPr>
            <p:ph type="body" idx="1"/>
          </p:nvPr>
        </p:nvSpPr>
        <p:spPr>
          <a:xfrm>
            <a:off x="536575" y="752440"/>
            <a:ext cx="7886700" cy="435133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ide by sid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half" idx="1"/>
          </p:nvPr>
        </p:nvSpPr>
        <p:spPr>
          <a:xfrm>
            <a:off x="628650" y="1825625"/>
            <a:ext cx="3886200" cy="43338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sz="half" idx="1"/>
          </p:nvPr>
        </p:nvSpPr>
        <p:spPr>
          <a:xfrm>
            <a:off x="3887391" y="987425"/>
            <a:ext cx="4629151" cy="433863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Text Placeholder 3"/>
          <p:cNvSpPr/>
          <p:nvPr>
            <p:ph type="body" sz="quarter" idx="13"/>
          </p:nvPr>
        </p:nvSpPr>
        <p:spPr>
          <a:xfrm>
            <a:off x="629840" y="2057400"/>
            <a:ext cx="2949180" cy="32686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Picture Placeholder 2"/>
          <p:cNvSpPr/>
          <p:nvPr>
            <p:ph type="pic" sz="half" idx="13"/>
          </p:nvPr>
        </p:nvSpPr>
        <p:spPr>
          <a:xfrm>
            <a:off x="3887391" y="987427"/>
            <a:ext cx="4629151" cy="43545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629841" y="2057400"/>
            <a:ext cx="2949178" cy="324799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6"/>
          <p:cNvSpPr/>
          <p:nvPr/>
        </p:nvSpPr>
        <p:spPr>
          <a:xfrm>
            <a:off x="0" y="6159500"/>
            <a:ext cx="9144000" cy="698500"/>
          </a:xfrm>
          <a:prstGeom prst="rect">
            <a:avLst/>
          </a:prstGeom>
          <a:solidFill>
            <a:srgbClr val="610B2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" name="Text Box 21"/>
          <p:cNvSpPr txBox="1"/>
          <p:nvPr/>
        </p:nvSpPr>
        <p:spPr>
          <a:xfrm>
            <a:off x="731519" y="6203729"/>
            <a:ext cx="2538039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 BOLD. </a:t>
            </a:r>
            <a:r>
              <a:rPr b="0">
                <a:latin typeface="+mn-lt"/>
                <a:ea typeface="+mn-ea"/>
                <a:cs typeface="+mn-cs"/>
                <a:sym typeface="Calibri"/>
              </a:rPr>
              <a:t>Shape the Future.</a:t>
            </a:r>
          </a:p>
          <a:p>
            <a:pPr>
              <a:defRPr b="1" sz="1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New Mexico State University</a:t>
            </a:r>
          </a:p>
          <a:p>
            <a:pPr>
              <a:defRPr b="1" sz="1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aces.nmsu.edu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116545" y="6159499"/>
            <a:ext cx="641102" cy="698501"/>
            <a:chOff x="0" y="0"/>
            <a:chExt cx="641100" cy="698499"/>
          </a:xfrm>
        </p:grpSpPr>
        <p:sp>
          <p:nvSpPr>
            <p:cNvPr id="91" name="Rectangle 13"/>
            <p:cNvSpPr/>
            <p:nvPr/>
          </p:nvSpPr>
          <p:spPr>
            <a:xfrm>
              <a:off x="-1" y="-1"/>
              <a:ext cx="641102" cy="698501"/>
            </a:xfrm>
            <a:prstGeom prst="rect">
              <a:avLst/>
            </a:prstGeom>
            <a:solidFill>
              <a:srgbClr val="610B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92" name="Picture 32" descr="Picture 3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688" y="29086"/>
              <a:ext cx="581724" cy="640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" name="Title Tex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xfrm>
            <a:off x="8241694" y="6404293"/>
            <a:ext cx="273657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6159500"/>
            <a:ext cx="9144000" cy="698500"/>
          </a:xfrm>
          <a:prstGeom prst="rect">
            <a:avLst/>
          </a:prstGeom>
          <a:solidFill>
            <a:srgbClr val="610B2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Text Box 21"/>
          <p:cNvSpPr txBox="1"/>
          <p:nvPr/>
        </p:nvSpPr>
        <p:spPr>
          <a:xfrm>
            <a:off x="731519" y="6203729"/>
            <a:ext cx="2538039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 BOLD. </a:t>
            </a:r>
            <a:r>
              <a:rPr b="0">
                <a:latin typeface="+mn-lt"/>
                <a:ea typeface="+mn-ea"/>
                <a:cs typeface="+mn-cs"/>
                <a:sym typeface="Calibri"/>
              </a:rPr>
              <a:t>Shape the Future.</a:t>
            </a:r>
          </a:p>
          <a:p>
            <a:pPr>
              <a:defRPr b="1" sz="1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New Mexico State University</a:t>
            </a:r>
          </a:p>
          <a:p>
            <a:pPr>
              <a:defRPr b="1" sz="1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aces.nmsu.edu</a:t>
            </a:r>
          </a:p>
        </p:txBody>
      </p:sp>
      <p:grpSp>
        <p:nvGrpSpPr>
          <p:cNvPr id="6" name="Group 23"/>
          <p:cNvGrpSpPr/>
          <p:nvPr/>
        </p:nvGrpSpPr>
        <p:grpSpPr>
          <a:xfrm>
            <a:off x="116545" y="6159499"/>
            <a:ext cx="641102" cy="698501"/>
            <a:chOff x="0" y="0"/>
            <a:chExt cx="641100" cy="698499"/>
          </a:xfrm>
        </p:grpSpPr>
        <p:sp>
          <p:nvSpPr>
            <p:cNvPr id="4" name="Rectangle 13"/>
            <p:cNvSpPr/>
            <p:nvPr/>
          </p:nvSpPr>
          <p:spPr>
            <a:xfrm>
              <a:off x="-1" y="-1"/>
              <a:ext cx="641102" cy="698501"/>
            </a:xfrm>
            <a:prstGeom prst="rect">
              <a:avLst/>
            </a:prstGeom>
            <a:solidFill>
              <a:srgbClr val="610B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" name="Picture 32" descr="Picture 3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688" y="29086"/>
              <a:ext cx="581724" cy="640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Title Text"/>
          <p:cNvSpPr txBox="1"/>
          <p:nvPr>
            <p:ph type="title"/>
          </p:nvPr>
        </p:nvSpPr>
        <p:spPr>
          <a:xfrm>
            <a:off x="628650" y="365125"/>
            <a:ext cx="7886700" cy="722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" name="Body Level One…"/>
          <p:cNvSpPr txBox="1"/>
          <p:nvPr>
            <p:ph type="body" idx="1"/>
          </p:nvPr>
        </p:nvSpPr>
        <p:spPr>
          <a:xfrm>
            <a:off x="628650" y="1276865"/>
            <a:ext cx="7886700" cy="433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3.png"/><Relationship Id="rId4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Relationship Id="rId3" Type="http://schemas.openxmlformats.org/officeDocument/2006/relationships/image" Target="../media/image1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8" descr="Picture 8"/>
          <p:cNvPicPr>
            <a:picLocks noChangeAspect="1"/>
          </p:cNvPicPr>
          <p:nvPr/>
        </p:nvPicPr>
        <p:blipFill>
          <a:blip r:embed="rId2">
            <a:alphaModFix amt="41000"/>
            <a:extLst/>
          </a:blip>
          <a:srcRect l="0" t="0" r="34173" b="15525"/>
          <a:stretch>
            <a:fillRect/>
          </a:stretch>
        </p:blipFill>
        <p:spPr>
          <a:xfrm>
            <a:off x="1" y="1929112"/>
            <a:ext cx="9151630" cy="4187498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1"/>
          <p:cNvSpPr txBox="1"/>
          <p:nvPr/>
        </p:nvSpPr>
        <p:spPr>
          <a:xfrm>
            <a:off x="45200" y="421393"/>
            <a:ext cx="8402671" cy="161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3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Rooting for the Home Team</a:t>
            </a:r>
          </a:p>
        </p:txBody>
      </p:sp>
      <p:sp>
        <p:nvSpPr>
          <p:cNvPr id="107" name="Subtitle 2"/>
          <p:cNvSpPr txBox="1"/>
          <p:nvPr/>
        </p:nvSpPr>
        <p:spPr>
          <a:xfrm>
            <a:off x="729241" y="4904507"/>
            <a:ext cx="3356872" cy="138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400"/>
            </a:pPr>
            <a:r>
              <a:t>Richard Heerema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400"/>
            </a:pPr>
            <a:r>
              <a:t>Extension Pecan Specialist</a:t>
            </a:r>
          </a:p>
        </p:txBody>
      </p:sp>
      <p:grpSp>
        <p:nvGrpSpPr>
          <p:cNvPr id="110" name="Group 26"/>
          <p:cNvGrpSpPr/>
          <p:nvPr/>
        </p:nvGrpSpPr>
        <p:grpSpPr>
          <a:xfrm>
            <a:off x="-3768" y="6737718"/>
            <a:ext cx="9155399" cy="123363"/>
            <a:chOff x="0" y="0"/>
            <a:chExt cx="9155398" cy="123362"/>
          </a:xfrm>
        </p:grpSpPr>
        <p:sp>
          <p:nvSpPr>
            <p:cNvPr id="108" name="Rectangle 27"/>
            <p:cNvSpPr/>
            <p:nvPr/>
          </p:nvSpPr>
          <p:spPr>
            <a:xfrm flipH="1" rot="5400000">
              <a:off x="4516018" y="-4516018"/>
              <a:ext cx="123363" cy="9155399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9" name="Rectangle 28"/>
            <p:cNvSpPr/>
            <p:nvPr/>
          </p:nvSpPr>
          <p:spPr>
            <a:xfrm rot="16200000">
              <a:off x="6870652" y="-2161385"/>
              <a:ext cx="123363" cy="4446132"/>
            </a:xfrm>
            <a:prstGeom prst="rect">
              <a:avLst/>
            </a:prstGeom>
            <a:gradFill flip="none" rotWithShape="1">
              <a:gsLst>
                <a:gs pos="19000">
                  <a:schemeClr val="accent5">
                    <a:alpha val="0"/>
                  </a:schemeClr>
                </a:gs>
                <a:gs pos="100000">
                  <a:srgbClr val="9DC3E6"/>
                </a:gs>
              </a:gsLst>
              <a:lin ang="6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19940" t="0" r="0" b="0"/>
          <a:stretch>
            <a:fillRect/>
          </a:stretch>
        </p:blipFill>
        <p:spPr>
          <a:xfrm>
            <a:off x="-1" y="1690690"/>
            <a:ext cx="8910193" cy="4333579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1"/>
          <p:cNvSpPr txBox="1"/>
          <p:nvPr>
            <p:ph type="title"/>
          </p:nvPr>
        </p:nvSpPr>
        <p:spPr>
          <a:xfrm>
            <a:off x="628650" y="205593"/>
            <a:ext cx="7886700" cy="1325564"/>
          </a:xfrm>
          <a:prstGeom prst="rect">
            <a:avLst/>
          </a:prstGeom>
        </p:spPr>
        <p:txBody>
          <a:bodyPr/>
          <a:lstStyle/>
          <a:p>
            <a:pPr defTabSz="868680">
              <a:defRPr sz="4180"/>
            </a:pPr>
            <a:r>
              <a:t>Root Structure &amp; Function: </a:t>
            </a:r>
            <a:br/>
            <a:r>
              <a:t>Lateral Roots</a:t>
            </a:r>
          </a:p>
        </p:txBody>
      </p:sp>
      <p:sp>
        <p:nvSpPr>
          <p:cNvPr id="152" name="TextBox 2"/>
          <p:cNvSpPr txBox="1"/>
          <p:nvPr/>
        </p:nvSpPr>
        <p:spPr>
          <a:xfrm>
            <a:off x="5264808" y="5786942"/>
            <a:ext cx="322227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Woodroof and Woodroof, 1934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/>
          <p:nvPr>
            <p:ph type="title"/>
          </p:nvPr>
        </p:nvSpPr>
        <p:spPr>
          <a:xfrm>
            <a:off x="261816" y="783013"/>
            <a:ext cx="3943351" cy="1325564"/>
          </a:xfrm>
          <a:prstGeom prst="rect">
            <a:avLst/>
          </a:prstGeom>
        </p:spPr>
        <p:txBody>
          <a:bodyPr/>
          <a:lstStyle/>
          <a:p>
            <a:pPr defTabSz="658368">
              <a:defRPr sz="2808"/>
            </a:pPr>
            <a:r>
              <a:t>Root Structure &amp; Function: </a:t>
            </a:r>
            <a:br/>
            <a:r>
              <a:t>Fibrous Roots</a:t>
            </a:r>
          </a:p>
        </p:txBody>
      </p:sp>
      <p:pic>
        <p:nvPicPr>
          <p:cNvPr id="15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0" y="365125"/>
            <a:ext cx="4091552" cy="5455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968" y="2616819"/>
            <a:ext cx="2459106" cy="3278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9291" y="2526464"/>
            <a:ext cx="2571751" cy="342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37961" r="63357" b="0"/>
          <a:stretch>
            <a:fillRect/>
          </a:stretch>
        </p:blipFill>
        <p:spPr>
          <a:xfrm rot="10800000">
            <a:off x="1428749" y="285115"/>
            <a:ext cx="2205991" cy="563630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Box 4"/>
          <p:cNvSpPr txBox="1"/>
          <p:nvPr/>
        </p:nvSpPr>
        <p:spPr>
          <a:xfrm>
            <a:off x="1724338" y="5810134"/>
            <a:ext cx="1864683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pPr/>
            <a:r>
              <a:t>Kozlowski and Pallardy, 1997</a:t>
            </a:r>
          </a:p>
        </p:txBody>
      </p:sp>
      <p:pic>
        <p:nvPicPr>
          <p:cNvPr id="16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4437" y="579613"/>
            <a:ext cx="2416736" cy="520733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6"/>
          <p:cNvSpPr txBox="1"/>
          <p:nvPr/>
        </p:nvSpPr>
        <p:spPr>
          <a:xfrm>
            <a:off x="5264808" y="5786942"/>
            <a:ext cx="322227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Woodroof and Woodroof, 1934</a:t>
            </a:r>
          </a:p>
        </p:txBody>
      </p:sp>
      <p:sp>
        <p:nvSpPr>
          <p:cNvPr id="165" name="TextBox 7"/>
          <p:cNvSpPr txBox="1"/>
          <p:nvPr/>
        </p:nvSpPr>
        <p:spPr>
          <a:xfrm>
            <a:off x="3163010" y="4158591"/>
            <a:ext cx="30744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66" name="TextBox 8"/>
          <p:cNvSpPr txBox="1"/>
          <p:nvPr/>
        </p:nvSpPr>
        <p:spPr>
          <a:xfrm>
            <a:off x="1897299" y="4762562"/>
            <a:ext cx="30744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67" name="TextBox 9"/>
          <p:cNvSpPr txBox="1"/>
          <p:nvPr/>
        </p:nvSpPr>
        <p:spPr>
          <a:xfrm>
            <a:off x="1805379" y="5128331"/>
            <a:ext cx="30744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68" name="TextBox 10"/>
          <p:cNvSpPr txBox="1"/>
          <p:nvPr/>
        </p:nvSpPr>
        <p:spPr>
          <a:xfrm>
            <a:off x="3142278" y="5185905"/>
            <a:ext cx="30744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69" name="TextBox 11"/>
          <p:cNvSpPr txBox="1"/>
          <p:nvPr/>
        </p:nvSpPr>
        <p:spPr>
          <a:xfrm>
            <a:off x="3151654" y="4456891"/>
            <a:ext cx="30744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70" name="TextBox 12"/>
          <p:cNvSpPr txBox="1"/>
          <p:nvPr/>
        </p:nvSpPr>
        <p:spPr>
          <a:xfrm>
            <a:off x="1960205" y="3485222"/>
            <a:ext cx="30744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71" name="TextBox 13"/>
          <p:cNvSpPr txBox="1"/>
          <p:nvPr/>
        </p:nvSpPr>
        <p:spPr>
          <a:xfrm>
            <a:off x="1805379" y="4081824"/>
            <a:ext cx="30744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8" grpId="4"/>
      <p:bldP build="whole" bldLvl="1" animBg="1" rev="0" advAuto="0" spid="166" grpId="2"/>
      <p:bldP build="whole" bldLvl="1" animBg="1" rev="0" advAuto="0" spid="171" grpId="7"/>
      <p:bldP build="whole" bldLvl="1" animBg="1" rev="0" advAuto="0" spid="169" grpId="5"/>
      <p:bldP build="whole" bldLvl="1" animBg="1" rev="0" advAuto="0" spid="167" grpId="3"/>
      <p:bldP build="whole" bldLvl="1" animBg="1" rev="0" advAuto="0" spid="170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/>
          <p:nvPr>
            <p:ph type="title"/>
          </p:nvPr>
        </p:nvSpPr>
        <p:spPr>
          <a:xfrm>
            <a:off x="334196" y="125342"/>
            <a:ext cx="7886701" cy="1325563"/>
          </a:xfrm>
          <a:prstGeom prst="rect">
            <a:avLst/>
          </a:prstGeom>
        </p:spPr>
        <p:txBody>
          <a:bodyPr/>
          <a:lstStyle/>
          <a:p>
            <a:pPr/>
            <a:r>
              <a:t>Mycorrhizal Fungi</a:t>
            </a:r>
          </a:p>
        </p:txBody>
      </p:sp>
      <p:pic>
        <p:nvPicPr>
          <p:cNvPr id="174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1451" y="788123"/>
            <a:ext cx="3263504" cy="435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019" y="1304364"/>
            <a:ext cx="3574136" cy="4765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3421" y="1842475"/>
            <a:ext cx="2869913" cy="3826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/>
          <p:nvPr>
            <p:ph type="title"/>
          </p:nvPr>
        </p:nvSpPr>
        <p:spPr>
          <a:xfrm>
            <a:off x="628650" y="181877"/>
            <a:ext cx="7886700" cy="1325563"/>
          </a:xfrm>
          <a:prstGeom prst="rect">
            <a:avLst/>
          </a:prstGeom>
        </p:spPr>
        <p:txBody>
          <a:bodyPr/>
          <a:lstStyle/>
          <a:p>
            <a:pPr defTabSz="868680">
              <a:defRPr sz="4180"/>
            </a:pPr>
            <a:r>
              <a:t>Managing for Healthy Roots:</a:t>
            </a:r>
            <a:br/>
            <a:r>
              <a:t>Site Selection &amp; Modification</a:t>
            </a:r>
          </a:p>
        </p:txBody>
      </p:sp>
      <p:pic>
        <p:nvPicPr>
          <p:cNvPr id="17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46" y="1462096"/>
            <a:ext cx="4021691" cy="462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78823" y="3731033"/>
            <a:ext cx="3146399" cy="235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1856" y="1474591"/>
            <a:ext cx="2922496" cy="2191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1"/>
          <p:cNvSpPr txBox="1"/>
          <p:nvPr>
            <p:ph type="title"/>
          </p:nvPr>
        </p:nvSpPr>
        <p:spPr>
          <a:xfrm>
            <a:off x="628648" y="315479"/>
            <a:ext cx="8025495" cy="722269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Rootstock Genetics</a:t>
            </a:r>
          </a:p>
        </p:txBody>
      </p:sp>
      <p:pic>
        <p:nvPicPr>
          <p:cNvPr id="184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37" y="1353226"/>
            <a:ext cx="4872525" cy="3022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0192" y="1353226"/>
            <a:ext cx="4029679" cy="302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xtBox 2"/>
          <p:cNvSpPr txBox="1"/>
          <p:nvPr/>
        </p:nvSpPr>
        <p:spPr>
          <a:xfrm>
            <a:off x="275216" y="4480417"/>
            <a:ext cx="8812707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USDA-NIFA-SCRI 2016-51181-25408 (Coordinated Development of Genetic Tools for Pecan)</a:t>
            </a:r>
          </a:p>
          <a:p>
            <a:pPr/>
          </a:p>
          <a:p>
            <a:pPr/>
            <a:r>
              <a:t>USDA-NIFA-SCRI 2022-51181-38332 (Trees for the Future)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070" t="0" r="20714" b="0"/>
          <a:stretch>
            <a:fillRect/>
          </a:stretch>
        </p:blipFill>
        <p:spPr>
          <a:xfrm>
            <a:off x="54428" y="164197"/>
            <a:ext cx="7217229" cy="593205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xtBox 4"/>
          <p:cNvSpPr txBox="1"/>
          <p:nvPr/>
        </p:nvSpPr>
        <p:spPr>
          <a:xfrm rot="16200000">
            <a:off x="-854260" y="2261076"/>
            <a:ext cx="2188219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Percent Living Trees</a:t>
            </a:r>
          </a:p>
        </p:txBody>
      </p:sp>
      <p:sp>
        <p:nvSpPr>
          <p:cNvPr id="192" name="TextBox 5"/>
          <p:cNvSpPr txBox="1"/>
          <p:nvPr/>
        </p:nvSpPr>
        <p:spPr>
          <a:xfrm>
            <a:off x="2256223" y="5726917"/>
            <a:ext cx="3331889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Planting and Observation Dates</a:t>
            </a:r>
          </a:p>
        </p:txBody>
      </p:sp>
      <p:sp>
        <p:nvSpPr>
          <p:cNvPr id="193" name="TextBox 6"/>
          <p:cNvSpPr txBox="1"/>
          <p:nvPr/>
        </p:nvSpPr>
        <p:spPr>
          <a:xfrm>
            <a:off x="8038024" y="1801688"/>
            <a:ext cx="663140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Elliott</a:t>
            </a:r>
          </a:p>
        </p:txBody>
      </p:sp>
      <p:pic>
        <p:nvPicPr>
          <p:cNvPr id="19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79733" t="32282" r="15548" b="28081"/>
          <a:stretch>
            <a:fillRect/>
          </a:stretch>
        </p:blipFill>
        <p:spPr>
          <a:xfrm>
            <a:off x="7434943" y="1769508"/>
            <a:ext cx="609601" cy="312383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8"/>
          <p:cNvSpPr txBox="1"/>
          <p:nvPr/>
        </p:nvSpPr>
        <p:spPr>
          <a:xfrm>
            <a:off x="8031422" y="2211009"/>
            <a:ext cx="624965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Giles</a:t>
            </a:r>
          </a:p>
        </p:txBody>
      </p:sp>
      <p:sp>
        <p:nvSpPr>
          <p:cNvPr id="196" name="TextBox 9"/>
          <p:cNvSpPr txBox="1"/>
          <p:nvPr/>
        </p:nvSpPr>
        <p:spPr>
          <a:xfrm>
            <a:off x="8045268" y="2632193"/>
            <a:ext cx="599850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Ideal</a:t>
            </a:r>
          </a:p>
        </p:txBody>
      </p:sp>
      <p:sp>
        <p:nvSpPr>
          <p:cNvPr id="197" name="TextBox 10"/>
          <p:cNvSpPr txBox="1"/>
          <p:nvPr/>
        </p:nvSpPr>
        <p:spPr>
          <a:xfrm>
            <a:off x="8036670" y="3022321"/>
            <a:ext cx="968423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Peruque</a:t>
            </a:r>
          </a:p>
        </p:txBody>
      </p:sp>
      <p:sp>
        <p:nvSpPr>
          <p:cNvPr id="198" name="TextBox 11"/>
          <p:cNvSpPr txBox="1"/>
          <p:nvPr/>
        </p:nvSpPr>
        <p:spPr>
          <a:xfrm>
            <a:off x="8031422" y="3453596"/>
            <a:ext cx="1056938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Riverside</a:t>
            </a:r>
          </a:p>
        </p:txBody>
      </p:sp>
      <p:sp>
        <p:nvSpPr>
          <p:cNvPr id="199" name="TextBox 12"/>
          <p:cNvSpPr txBox="1"/>
          <p:nvPr/>
        </p:nvSpPr>
        <p:spPr>
          <a:xfrm>
            <a:off x="8031422" y="3865496"/>
            <a:ext cx="1057385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Shoshoni</a:t>
            </a:r>
          </a:p>
        </p:txBody>
      </p:sp>
      <p:sp>
        <p:nvSpPr>
          <p:cNvPr id="200" name="TextBox 13"/>
          <p:cNvSpPr txBox="1"/>
          <p:nvPr/>
        </p:nvSpPr>
        <p:spPr>
          <a:xfrm>
            <a:off x="8044543" y="4300390"/>
            <a:ext cx="879237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VC1-68</a:t>
            </a:r>
          </a:p>
        </p:txBody>
      </p:sp>
      <p:sp>
        <p:nvSpPr>
          <p:cNvPr id="201" name="Rectangle 14"/>
          <p:cNvSpPr/>
          <p:nvPr/>
        </p:nvSpPr>
        <p:spPr>
          <a:xfrm>
            <a:off x="7347856" y="1499853"/>
            <a:ext cx="1719620" cy="3518462"/>
          </a:xfrm>
          <a:prstGeom prst="rect">
            <a:avLst/>
          </a:prstGeom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2" name="TextBox 15"/>
          <p:cNvSpPr txBox="1"/>
          <p:nvPr/>
        </p:nvSpPr>
        <p:spPr>
          <a:xfrm>
            <a:off x="7126024" y="5819238"/>
            <a:ext cx="188315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Smith et al.,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1"/>
          <p:cNvSpPr txBox="1"/>
          <p:nvPr>
            <p:ph type="title"/>
          </p:nvPr>
        </p:nvSpPr>
        <p:spPr>
          <a:xfrm>
            <a:off x="628650" y="365125"/>
            <a:ext cx="7886700" cy="722270"/>
          </a:xfrm>
          <a:prstGeom prst="rect">
            <a:avLst/>
          </a:prstGeom>
        </p:spPr>
        <p:txBody>
          <a:bodyPr/>
          <a:lstStyle>
            <a:lvl1pPr defTabSz="859536">
              <a:defRPr sz="4136"/>
            </a:lvl1pPr>
          </a:lstStyle>
          <a:p>
            <a:pPr/>
            <a:r>
              <a:t>Salt Tolerance Genetics in Pecan</a:t>
            </a:r>
          </a:p>
        </p:txBody>
      </p:sp>
      <p:pic>
        <p:nvPicPr>
          <p:cNvPr id="20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57253"/>
            <a:ext cx="9144000" cy="414349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ounded Rectangle 4"/>
          <p:cNvSpPr/>
          <p:nvPr/>
        </p:nvSpPr>
        <p:spPr>
          <a:xfrm>
            <a:off x="8392886" y="3026229"/>
            <a:ext cx="653144" cy="283029"/>
          </a:xfrm>
          <a:prstGeom prst="roundRect">
            <a:avLst>
              <a:gd name="adj" fmla="val 16667"/>
            </a:avLst>
          </a:prstGeom>
          <a:ln w="44450">
            <a:solidFill>
              <a:srgbClr val="92D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7" name="Rounded Rectangle 7"/>
          <p:cNvSpPr/>
          <p:nvPr/>
        </p:nvSpPr>
        <p:spPr>
          <a:xfrm>
            <a:off x="7260772" y="4241713"/>
            <a:ext cx="653144" cy="283029"/>
          </a:xfrm>
          <a:prstGeom prst="roundRect">
            <a:avLst>
              <a:gd name="adj" fmla="val 16667"/>
            </a:avLst>
          </a:prstGeom>
          <a:ln w="4445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8" name="Rounded Rectangle 10"/>
          <p:cNvSpPr/>
          <p:nvPr/>
        </p:nvSpPr>
        <p:spPr>
          <a:xfrm>
            <a:off x="6248400" y="3026229"/>
            <a:ext cx="653143" cy="283029"/>
          </a:xfrm>
          <a:prstGeom prst="roundRect">
            <a:avLst>
              <a:gd name="adj" fmla="val 16667"/>
            </a:avLst>
          </a:prstGeom>
          <a:ln w="44450">
            <a:solidFill>
              <a:srgbClr val="92D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9" name="Rounded Rectangle 13"/>
          <p:cNvSpPr/>
          <p:nvPr/>
        </p:nvSpPr>
        <p:spPr>
          <a:xfrm>
            <a:off x="5110841" y="3494311"/>
            <a:ext cx="653144" cy="283029"/>
          </a:xfrm>
          <a:prstGeom prst="roundRect">
            <a:avLst>
              <a:gd name="adj" fmla="val 16667"/>
            </a:avLst>
          </a:prstGeom>
          <a:ln w="4445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0" name="Rounded Rectangle 16"/>
          <p:cNvSpPr/>
          <p:nvPr/>
        </p:nvSpPr>
        <p:spPr>
          <a:xfrm>
            <a:off x="3951509" y="3026228"/>
            <a:ext cx="653144" cy="283029"/>
          </a:xfrm>
          <a:prstGeom prst="roundRect">
            <a:avLst>
              <a:gd name="adj" fmla="val 16667"/>
            </a:avLst>
          </a:prstGeom>
          <a:ln w="44450">
            <a:solidFill>
              <a:srgbClr val="92D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1" name="Rounded Rectangle 18"/>
          <p:cNvSpPr/>
          <p:nvPr/>
        </p:nvSpPr>
        <p:spPr>
          <a:xfrm>
            <a:off x="2743200" y="3505198"/>
            <a:ext cx="653143" cy="283029"/>
          </a:xfrm>
          <a:prstGeom prst="roundRect">
            <a:avLst>
              <a:gd name="adj" fmla="val 16667"/>
            </a:avLst>
          </a:prstGeom>
          <a:ln w="4445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2" name="Rounded Rectangle 19"/>
          <p:cNvSpPr/>
          <p:nvPr/>
        </p:nvSpPr>
        <p:spPr>
          <a:xfrm>
            <a:off x="1556657" y="3980457"/>
            <a:ext cx="653143" cy="283029"/>
          </a:xfrm>
          <a:prstGeom prst="roundRect">
            <a:avLst>
              <a:gd name="adj" fmla="val 16667"/>
            </a:avLst>
          </a:prstGeom>
          <a:ln w="44450">
            <a:solidFill>
              <a:srgbClr val="92D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3" name="TextBox 30"/>
          <p:cNvSpPr txBox="1"/>
          <p:nvPr/>
        </p:nvSpPr>
        <p:spPr>
          <a:xfrm>
            <a:off x="6577149" y="5889171"/>
            <a:ext cx="188315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Smith et al., 2021</a:t>
            </a:r>
          </a:p>
        </p:txBody>
      </p:sp>
      <p:sp>
        <p:nvSpPr>
          <p:cNvPr id="214" name="Rectangle 2"/>
          <p:cNvSpPr txBox="1"/>
          <p:nvPr/>
        </p:nvSpPr>
        <p:spPr>
          <a:xfrm>
            <a:off x="166510" y="5873148"/>
            <a:ext cx="392470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USDA-NIFA-SCRI 2016-51181-25408</a:t>
            </a:r>
          </a:p>
        </p:txBody>
      </p:sp>
      <p:sp>
        <p:nvSpPr>
          <p:cNvPr id="215" name="TextBox 5"/>
          <p:cNvSpPr/>
          <p:nvPr/>
        </p:nvSpPr>
        <p:spPr>
          <a:xfrm>
            <a:off x="1493594" y="3057760"/>
            <a:ext cx="903510" cy="1703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6" name="TextBox 32"/>
          <p:cNvSpPr/>
          <p:nvPr/>
        </p:nvSpPr>
        <p:spPr>
          <a:xfrm>
            <a:off x="2712319" y="3057760"/>
            <a:ext cx="903510" cy="1703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" name="TextBox 33"/>
          <p:cNvSpPr/>
          <p:nvPr/>
        </p:nvSpPr>
        <p:spPr>
          <a:xfrm>
            <a:off x="3905637" y="3057760"/>
            <a:ext cx="903510" cy="1703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8" name="TextBox 34"/>
          <p:cNvSpPr/>
          <p:nvPr/>
        </p:nvSpPr>
        <p:spPr>
          <a:xfrm>
            <a:off x="5035220" y="3069158"/>
            <a:ext cx="903510" cy="1703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9" name="TextBox 35"/>
          <p:cNvSpPr/>
          <p:nvPr/>
        </p:nvSpPr>
        <p:spPr>
          <a:xfrm>
            <a:off x="6142742" y="3059304"/>
            <a:ext cx="903510" cy="1703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0" name="TextBox 36"/>
          <p:cNvSpPr/>
          <p:nvPr/>
        </p:nvSpPr>
        <p:spPr>
          <a:xfrm>
            <a:off x="7250265" y="3057760"/>
            <a:ext cx="903510" cy="1703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1" name="TextBox 37"/>
          <p:cNvSpPr/>
          <p:nvPr/>
        </p:nvSpPr>
        <p:spPr>
          <a:xfrm>
            <a:off x="8142519" y="3064557"/>
            <a:ext cx="903510" cy="1703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xit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6"/>
      <p:bldP build="whole" bldLvl="1" animBg="1" rev="0" advAuto="0" spid="211" grpId="4"/>
      <p:bldP build="whole" bldLvl="1" animBg="1" rev="0" advAuto="0" spid="220" grpId="3"/>
      <p:bldP build="whole" bldLvl="1" animBg="1" rev="0" advAuto="0" spid="218" grpId="2"/>
      <p:bldP build="whole" bldLvl="1" animBg="1" rev="0" advAuto="0" spid="216" grpId="1"/>
      <p:bldP build="whole" bldLvl="1" animBg="1" rev="0" advAuto="0" spid="208" grpId="13"/>
      <p:bldP build="whole" bldLvl="1" animBg="1" rev="0" advAuto="0" spid="210" grpId="12"/>
      <p:bldP build="whole" bldLvl="1" animBg="1" rev="0" advAuto="0" spid="221" grpId="10"/>
      <p:bldP build="whole" bldLvl="1" animBg="1" rev="0" advAuto="0" spid="212" grpId="11"/>
      <p:bldP build="whole" bldLvl="1" animBg="1" rev="0" advAuto="0" spid="219" grpId="9"/>
      <p:bldP build="whole" bldLvl="1" animBg="1" rev="0" advAuto="0" spid="217" grpId="8"/>
      <p:bldP build="whole" bldLvl="1" animBg="1" rev="0" advAuto="0" spid="206" grpId="14"/>
      <p:bldP build="whole" bldLvl="1" animBg="1" rev="0" advAuto="0" spid="209" grpId="5"/>
      <p:bldP build="whole" bldLvl="1" animBg="1" rev="0" advAuto="0" spid="215" grpId="7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773" y="557937"/>
            <a:ext cx="8788453" cy="540301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extBox 5"/>
          <p:cNvSpPr txBox="1"/>
          <p:nvPr/>
        </p:nvSpPr>
        <p:spPr>
          <a:xfrm>
            <a:off x="6917167" y="5849470"/>
            <a:ext cx="188315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Smith et al.,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 defTabSz="868680">
              <a:defRPr sz="4180"/>
            </a:pPr>
            <a:r>
              <a:t>Planting Pecan Trees: </a:t>
            </a:r>
            <a:br/>
            <a:r>
              <a:t>Preventing Root Drying</a:t>
            </a:r>
          </a:p>
        </p:txBody>
      </p:sp>
      <p:pic>
        <p:nvPicPr>
          <p:cNvPr id="227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l="12152" t="30213" r="37848" b="2535"/>
          <a:stretch>
            <a:fillRect/>
          </a:stretch>
        </p:blipFill>
        <p:spPr>
          <a:xfrm>
            <a:off x="4780426" y="2689411"/>
            <a:ext cx="4235604" cy="313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452" y="1865965"/>
            <a:ext cx="4441549" cy="2450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/>
          <p:nvPr>
            <p:ph type="title"/>
          </p:nvPr>
        </p:nvSpPr>
        <p:spPr>
          <a:xfrm>
            <a:off x="294468" y="76066"/>
            <a:ext cx="8849532" cy="1325563"/>
          </a:xfrm>
          <a:prstGeom prst="rect">
            <a:avLst/>
          </a:prstGeom>
        </p:spPr>
        <p:txBody>
          <a:bodyPr/>
          <a:lstStyle/>
          <a:p>
            <a:pPr/>
            <a:r>
              <a:t>How to learn about roots?</a:t>
            </a:r>
          </a:p>
        </p:txBody>
      </p:sp>
      <p:pic>
        <p:nvPicPr>
          <p:cNvPr id="11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16359" t="12492" r="28920" b="0"/>
          <a:stretch>
            <a:fillRect/>
          </a:stretch>
        </p:blipFill>
        <p:spPr>
          <a:xfrm>
            <a:off x="5346915" y="1599363"/>
            <a:ext cx="3502617" cy="4200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467" y="1599364"/>
            <a:ext cx="4859282" cy="4200927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11"/>
          <p:cNvSpPr txBox="1"/>
          <p:nvPr/>
        </p:nvSpPr>
        <p:spPr>
          <a:xfrm rot="16200000">
            <a:off x="-2661650" y="2785581"/>
            <a:ext cx="563064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Rogers and Head, 1969 (from Kozlowski and Pallardy, 1997)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/>
          <p:nvPr>
            <p:ph type="title"/>
          </p:nvPr>
        </p:nvSpPr>
        <p:spPr>
          <a:xfrm>
            <a:off x="396174" y="103529"/>
            <a:ext cx="6469576" cy="1325563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Planting Pecan Trees: Circling Roots</a:t>
            </a:r>
          </a:p>
        </p:txBody>
      </p:sp>
      <p:pic>
        <p:nvPicPr>
          <p:cNvPr id="231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19" y="1937973"/>
            <a:ext cx="4969322" cy="3726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4291" y="1244883"/>
            <a:ext cx="3635106" cy="4846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/>
          <p:nvPr>
            <p:ph type="title"/>
          </p:nvPr>
        </p:nvSpPr>
        <p:spPr>
          <a:xfrm>
            <a:off x="291719" y="1071933"/>
            <a:ext cx="3997140" cy="1325564"/>
          </a:xfrm>
          <a:prstGeom prst="rect">
            <a:avLst/>
          </a:prstGeom>
        </p:spPr>
        <p:txBody>
          <a:bodyPr/>
          <a:lstStyle/>
          <a:p>
            <a:pPr defTabSz="731520">
              <a:defRPr sz="3120"/>
            </a:pPr>
            <a:r>
              <a:t>Planting Pecan Trees:</a:t>
            </a:r>
            <a:br/>
            <a:r>
              <a:t>Irrigation</a:t>
            </a:r>
          </a:p>
        </p:txBody>
      </p:sp>
      <p:pic>
        <p:nvPicPr>
          <p:cNvPr id="235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rcRect l="0" t="40865" r="20220" b="24714"/>
          <a:stretch>
            <a:fillRect/>
          </a:stretch>
        </p:blipFill>
        <p:spPr>
          <a:xfrm>
            <a:off x="291719" y="3160058"/>
            <a:ext cx="8560561" cy="2770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1151" y="265064"/>
            <a:ext cx="4901129" cy="2695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1"/>
          <p:cNvSpPr txBox="1"/>
          <p:nvPr>
            <p:ph type="title"/>
          </p:nvPr>
        </p:nvSpPr>
        <p:spPr>
          <a:xfrm>
            <a:off x="264367" y="347153"/>
            <a:ext cx="7886701" cy="1325564"/>
          </a:xfrm>
          <a:prstGeom prst="rect">
            <a:avLst/>
          </a:prstGeom>
        </p:spPr>
        <p:txBody>
          <a:bodyPr/>
          <a:lstStyle/>
          <a:p>
            <a:pPr defTabSz="868680">
              <a:defRPr sz="4180"/>
            </a:pPr>
            <a:r>
              <a:t>Root Diseases in Pecan: </a:t>
            </a:r>
            <a:br/>
            <a:r>
              <a:t>Cotton Root Rot</a:t>
            </a:r>
          </a:p>
        </p:txBody>
      </p:sp>
      <p:pic>
        <p:nvPicPr>
          <p:cNvPr id="23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1846" y="1105526"/>
            <a:ext cx="3673888" cy="4898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267" y="2042048"/>
            <a:ext cx="4944031" cy="359266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Box 5"/>
          <p:cNvSpPr txBox="1"/>
          <p:nvPr/>
        </p:nvSpPr>
        <p:spPr>
          <a:xfrm>
            <a:off x="1930520" y="5634709"/>
            <a:ext cx="223900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Heerema et al., 2010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570" y="1441341"/>
            <a:ext cx="3361558" cy="2960177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itle 1"/>
          <p:cNvSpPr txBox="1"/>
          <p:nvPr>
            <p:ph type="title"/>
          </p:nvPr>
        </p:nvSpPr>
        <p:spPr>
          <a:xfrm>
            <a:off x="185978" y="256638"/>
            <a:ext cx="7886701" cy="1325563"/>
          </a:xfrm>
          <a:prstGeom prst="rect">
            <a:avLst/>
          </a:prstGeom>
        </p:spPr>
        <p:txBody>
          <a:bodyPr/>
          <a:lstStyle/>
          <a:p>
            <a:pPr defTabSz="868680">
              <a:defRPr sz="4180"/>
            </a:pPr>
            <a:r>
              <a:t>Pecan Root Diseases:</a:t>
            </a:r>
            <a:br/>
            <a:r>
              <a:t>Pecan Root Knot Nematode</a:t>
            </a:r>
          </a:p>
        </p:txBody>
      </p:sp>
      <p:pic>
        <p:nvPicPr>
          <p:cNvPr id="24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8070" y="285368"/>
            <a:ext cx="2369951" cy="3428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2136" y="2541652"/>
            <a:ext cx="4107052" cy="343623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extBox 8"/>
          <p:cNvSpPr txBox="1"/>
          <p:nvPr/>
        </p:nvSpPr>
        <p:spPr>
          <a:xfrm>
            <a:off x="405912" y="4401518"/>
            <a:ext cx="176885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Brito et al., 2006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 defTabSz="868680">
              <a:defRPr sz="4180"/>
            </a:pPr>
            <a:r>
              <a:t>Pecan Root Diseases:</a:t>
            </a:r>
            <a:br/>
            <a:r>
              <a:t>Crown Gall</a:t>
            </a:r>
          </a:p>
        </p:txBody>
      </p:sp>
      <p:sp>
        <p:nvSpPr>
          <p:cNvPr id="250" name="Content Placeholder 2"/>
          <p:cNvSpPr txBox="1"/>
          <p:nvPr>
            <p:ph type="body" idx="1"/>
          </p:nvPr>
        </p:nvSpPr>
        <p:spPr>
          <a:xfrm>
            <a:off x="648378" y="1825625"/>
            <a:ext cx="7886701" cy="4351338"/>
          </a:xfrm>
          <a:prstGeom prst="rect">
            <a:avLst/>
          </a:prstGeom>
        </p:spPr>
        <p:txBody>
          <a:bodyPr/>
          <a:lstStyle/>
          <a:p>
            <a:pPr/>
            <a:r>
              <a:t>Crown Gall</a:t>
            </a:r>
          </a:p>
        </p:txBody>
      </p:sp>
      <p:pic>
        <p:nvPicPr>
          <p:cNvPr id="2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178" y="3012524"/>
            <a:ext cx="3963079" cy="2665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3830" y="2424626"/>
            <a:ext cx="4204447" cy="3153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1"/>
          <p:cNvSpPr txBox="1"/>
          <p:nvPr>
            <p:ph type="title"/>
          </p:nvPr>
        </p:nvSpPr>
        <p:spPr>
          <a:xfrm>
            <a:off x="628650" y="365125"/>
            <a:ext cx="7886700" cy="568526"/>
          </a:xfrm>
          <a:prstGeom prst="rect">
            <a:avLst/>
          </a:prstGeom>
        </p:spPr>
        <p:txBody>
          <a:bodyPr/>
          <a:lstStyle>
            <a:lvl1pPr defTabSz="758951">
              <a:defRPr sz="3237"/>
            </a:lvl1pPr>
          </a:lstStyle>
          <a:p>
            <a:pPr/>
            <a:r>
              <a:t>Sources &amp; Further Reading</a:t>
            </a:r>
          </a:p>
        </p:txBody>
      </p:sp>
      <p:sp>
        <p:nvSpPr>
          <p:cNvPr id="255" name="Content Placeholder 2"/>
          <p:cNvSpPr txBox="1"/>
          <p:nvPr>
            <p:ph type="body" idx="1"/>
          </p:nvPr>
        </p:nvSpPr>
        <p:spPr>
          <a:xfrm>
            <a:off x="156116" y="1135780"/>
            <a:ext cx="8987885" cy="5013561"/>
          </a:xfrm>
          <a:prstGeom prst="rect">
            <a:avLst/>
          </a:prstGeom>
        </p:spPr>
        <p:txBody>
          <a:bodyPr/>
          <a:lstStyle/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960">
                <a:solidFill>
                  <a:srgbClr val="333333"/>
                </a:solidFill>
              </a:defRPr>
            </a:pPr>
            <a:r>
              <a:t>Brito, J. A., R. Kaur, D. W. Dickson, J. R. Rich, and L. A. Halsey. 2006.  The Pecan Root-Knot Nematode, Meloidogyne partityla Kleynhans, 1986. Fla. Dept. of Agriculture &amp; Cons. Svs Nematology Circular No. 222. https://ccmedia.fdacs.gov/content/download/11006/file/nem222.pdf</a:t>
            </a:r>
            <a:endParaRPr sz="880"/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2400">
                <a:solidFill>
                  <a:srgbClr val="333333"/>
                </a:solidFill>
              </a:defRPr>
            </a:pP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880">
                <a:solidFill>
                  <a:srgbClr val="333333"/>
                </a:solidFill>
              </a:defRPr>
            </a:pPr>
            <a:r>
              <a:t>Hruska, J. J. Cermák, and S. Sustek. 1999. Mapping tree root systems with ground-penetrating radar. Tree Physiology 19: 125-130.</a:t>
            </a: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2320">
                <a:solidFill>
                  <a:srgbClr val="333333"/>
                </a:solidFill>
              </a:defRPr>
            </a:pP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880">
                <a:solidFill>
                  <a:srgbClr val="333333"/>
                </a:solidFill>
              </a:defRPr>
            </a:pPr>
            <a:r>
              <a:t>Kozlowski, T.T. and S.G. Pallardy. 1997. Physiology of Woody Plants (2</a:t>
            </a:r>
            <a:r>
              <a:rPr baseline="29500"/>
              <a:t>nd</a:t>
            </a:r>
            <a:r>
              <a:t> edition). Academic Press, San Diego. </a:t>
            </a: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2320">
                <a:solidFill>
                  <a:srgbClr val="333333"/>
                </a:solidFill>
              </a:defRPr>
            </a:pP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880">
                <a:solidFill>
                  <a:srgbClr val="333333"/>
                </a:solidFill>
              </a:defRPr>
            </a:pPr>
            <a:r>
              <a:t>Ma, X., H.E. Dahlke, R.A. Duncan, David Doll, Paul Martinez, B.D. Laminen, and A. Volder. 2022. Winter flooding recharges groundwater in almond orchards with limited effects on root dynamics and yield. California Agriculture 76(2): 70-76. </a:t>
            </a: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2320">
                <a:solidFill>
                  <a:srgbClr val="333333"/>
                </a:solidFill>
              </a:defRPr>
            </a:pP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880">
                <a:solidFill>
                  <a:srgbClr val="333333"/>
                </a:solidFill>
              </a:defRPr>
            </a:pPr>
            <a:r>
              <a:t>Myamoto. 1983. Consumptive water use of irrigated pecan.  Journal of the American Society for Horticultural Science 108(5):676-681</a:t>
            </a: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2320">
                <a:solidFill>
                  <a:srgbClr val="333333"/>
                </a:solidFill>
              </a:defRPr>
            </a:pP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880">
                <a:solidFill>
                  <a:srgbClr val="333333"/>
                </a:solidFill>
              </a:defRPr>
            </a:pPr>
            <a:r>
              <a:t>Rogers, W.S. and G.A. Booth. 1959-1960. The roots of fruit trees. Scientific Horticulture 14:27-34.</a:t>
            </a: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2320">
                <a:solidFill>
                  <a:srgbClr val="333333"/>
                </a:solidFill>
              </a:defRPr>
            </a:pP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880">
                <a:solidFill>
                  <a:srgbClr val="333333"/>
                </a:solidFill>
              </a:defRPr>
            </a:pPr>
            <a:r>
              <a:t>Rogers, W.S. and G.C. Head. 1969. Factors affecting the distribution of roots in perennial woody plants. </a:t>
            </a:r>
            <a:r>
              <a:rPr i="1">
                <a:latin typeface="+mj-lt"/>
                <a:ea typeface="+mj-ea"/>
                <a:cs typeface="+mj-cs"/>
                <a:sym typeface="Helvetica"/>
              </a:rPr>
              <a:t>In</a:t>
            </a:r>
            <a:r>
              <a:t> Root Growth (W.J. Whittington, ed.), pp. 280-295. Butterworth, London.  </a:t>
            </a: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2320">
                <a:solidFill>
                  <a:srgbClr val="333333"/>
                </a:solidFill>
              </a:defRPr>
            </a:pP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880">
                <a:solidFill>
                  <a:srgbClr val="333333"/>
                </a:solidFill>
              </a:defRPr>
            </a:pPr>
            <a:r>
              <a:t>Smith, C.A., J.L. Walworth, M.J. Comeau, R.J. Heerema, J.D. Sherman, and R. Norton. 2021. Impacts of maternal genotype on pecan seedling performance in an alkaline, saline-sodic soil. HortScience 56(9):1015-1022.   </a:t>
            </a: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2320">
                <a:solidFill>
                  <a:srgbClr val="333333"/>
                </a:solidFill>
              </a:defRPr>
            </a:pPr>
          </a:p>
          <a:p>
            <a:pPr marL="0" indent="0" defTabSz="731520">
              <a:lnSpc>
                <a:spcPct val="72000"/>
              </a:lnSpc>
              <a:spcBef>
                <a:spcPts val="800"/>
              </a:spcBef>
              <a:buSzTx/>
              <a:buNone/>
              <a:defRPr sz="880">
                <a:solidFill>
                  <a:srgbClr val="333333"/>
                </a:solidFill>
              </a:defRPr>
            </a:pPr>
            <a:r>
              <a:t>Woodroof, J.G. and N.C. Woodroof. 1934. Pecan root growth and development. Journal of Agricultural Research 49:511-530.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Buried Sensors</a:t>
            </a:r>
          </a:p>
        </p:txBody>
      </p:sp>
      <p:pic>
        <p:nvPicPr>
          <p:cNvPr id="120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51217"/>
            <a:ext cx="8689400" cy="389570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extBox 5"/>
          <p:cNvSpPr txBox="1"/>
          <p:nvPr/>
        </p:nvSpPr>
        <p:spPr>
          <a:xfrm>
            <a:off x="6847963" y="5606782"/>
            <a:ext cx="179408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Miyamoto, 1983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8232" y="179529"/>
            <a:ext cx="7228981" cy="597513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10"/>
          <p:cNvSpPr txBox="1"/>
          <p:nvPr/>
        </p:nvSpPr>
        <p:spPr>
          <a:xfrm rot="16200000">
            <a:off x="-624093" y="3533512"/>
            <a:ext cx="3476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Rogers and Booth, 1959-1960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4376" y="0"/>
            <a:ext cx="4815248" cy="610793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extBox 6"/>
          <p:cNvSpPr txBox="1"/>
          <p:nvPr/>
        </p:nvSpPr>
        <p:spPr>
          <a:xfrm rot="16200000">
            <a:off x="241988" y="3539086"/>
            <a:ext cx="3476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Rogers and Booth, 1959-1960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Minirhizotron</a:t>
            </a:r>
          </a:p>
        </p:txBody>
      </p:sp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8485" y="3244177"/>
            <a:ext cx="9144001" cy="2384426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Box 4"/>
          <p:cNvSpPr txBox="1"/>
          <p:nvPr/>
        </p:nvSpPr>
        <p:spPr>
          <a:xfrm>
            <a:off x="1758285" y="5628602"/>
            <a:ext cx="7231510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Ma et al., 2022</a:t>
            </a:r>
          </a:p>
          <a:p>
            <a:pPr/>
            <a:r>
              <a:t>https://ucanr.edu/sites/calagjournal/archive/?image=fig2022a0008p75.jpg</a:t>
            </a:r>
          </a:p>
        </p:txBody>
      </p:sp>
      <p:pic>
        <p:nvPicPr>
          <p:cNvPr id="13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3909" y="262445"/>
            <a:ext cx="3808647" cy="2856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/>
          <p:nvPr>
            <p:ph type="title"/>
          </p:nvPr>
        </p:nvSpPr>
        <p:spPr>
          <a:xfrm>
            <a:off x="566656" y="-254806"/>
            <a:ext cx="7886701" cy="1325563"/>
          </a:xfrm>
          <a:prstGeom prst="rect">
            <a:avLst/>
          </a:prstGeom>
        </p:spPr>
        <p:txBody>
          <a:bodyPr/>
          <a:lstStyle/>
          <a:p>
            <a:pPr/>
            <a:r>
              <a:t>Ground Penetrating Radar</a:t>
            </a:r>
          </a:p>
        </p:txBody>
      </p:sp>
      <p:pic>
        <p:nvPicPr>
          <p:cNvPr id="135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621" y="1650069"/>
            <a:ext cx="4172380" cy="312928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extBox 5"/>
          <p:cNvSpPr txBox="1"/>
          <p:nvPr/>
        </p:nvSpPr>
        <p:spPr>
          <a:xfrm>
            <a:off x="445340" y="4779352"/>
            <a:ext cx="433502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Photos courtesy of Dr. Liz La Rue (UTEP)</a:t>
            </a:r>
          </a:p>
        </p:txBody>
      </p:sp>
      <p:pic>
        <p:nvPicPr>
          <p:cNvPr id="137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0230" y="886090"/>
            <a:ext cx="4183770" cy="465724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7"/>
          <p:cNvSpPr txBox="1"/>
          <p:nvPr/>
        </p:nvSpPr>
        <p:spPr>
          <a:xfrm>
            <a:off x="6431022" y="5827362"/>
            <a:ext cx="202290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Hruska et al., 1999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Root Structure and Function</a:t>
            </a:r>
          </a:p>
        </p:txBody>
      </p:sp>
      <p:pic>
        <p:nvPicPr>
          <p:cNvPr id="143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017" y="1690689"/>
            <a:ext cx="3263504" cy="435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1879168"/>
            <a:ext cx="3130658" cy="4174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3080" r="0" b="0"/>
          <a:stretch>
            <a:fillRect/>
          </a:stretch>
        </p:blipFill>
        <p:spPr>
          <a:xfrm>
            <a:off x="1147581" y="-2"/>
            <a:ext cx="7921909" cy="615035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itle 1"/>
          <p:cNvSpPr txBox="1"/>
          <p:nvPr>
            <p:ph type="title"/>
          </p:nvPr>
        </p:nvSpPr>
        <p:spPr>
          <a:xfrm>
            <a:off x="318682" y="573834"/>
            <a:ext cx="3679882" cy="1502940"/>
          </a:xfrm>
          <a:prstGeom prst="rect">
            <a:avLst/>
          </a:prstGeom>
        </p:spPr>
        <p:txBody>
          <a:bodyPr/>
          <a:lstStyle/>
          <a:p>
            <a:pPr defTabSz="758951">
              <a:defRPr sz="3237"/>
            </a:pPr>
            <a:r>
              <a:t>Root Structure &amp; Function: </a:t>
            </a:r>
            <a:br/>
            <a:r>
              <a:t>Tap Root</a:t>
            </a:r>
          </a:p>
        </p:txBody>
      </p:sp>
      <p:sp>
        <p:nvSpPr>
          <p:cNvPr id="148" name="TextBox 2"/>
          <p:cNvSpPr txBox="1"/>
          <p:nvPr/>
        </p:nvSpPr>
        <p:spPr>
          <a:xfrm>
            <a:off x="5804449" y="5786942"/>
            <a:ext cx="322227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Woodroof and Woodroof, 1934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