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48" r:id="rId2"/>
  </p:sldMasterIdLst>
  <p:notesMasterIdLst>
    <p:notesMasterId r:id="rId29"/>
  </p:notesMasterIdLst>
  <p:sldIdLst>
    <p:sldId id="256" r:id="rId3"/>
    <p:sldId id="403" r:id="rId4"/>
    <p:sldId id="474" r:id="rId5"/>
    <p:sldId id="500" r:id="rId6"/>
    <p:sldId id="498" r:id="rId7"/>
    <p:sldId id="409" r:id="rId8"/>
    <p:sldId id="419" r:id="rId9"/>
    <p:sldId id="410" r:id="rId10"/>
    <p:sldId id="444" r:id="rId11"/>
    <p:sldId id="504" r:id="rId12"/>
    <p:sldId id="505" r:id="rId13"/>
    <p:sldId id="483" r:id="rId14"/>
    <p:sldId id="258" r:id="rId15"/>
    <p:sldId id="501" r:id="rId16"/>
    <p:sldId id="502" r:id="rId17"/>
    <p:sldId id="503" r:id="rId18"/>
    <p:sldId id="259" r:id="rId19"/>
    <p:sldId id="262" r:id="rId20"/>
    <p:sldId id="263" r:id="rId21"/>
    <p:sldId id="491" r:id="rId22"/>
    <p:sldId id="507" r:id="rId23"/>
    <p:sldId id="508" r:id="rId24"/>
    <p:sldId id="509" r:id="rId25"/>
    <p:sldId id="492" r:id="rId26"/>
    <p:sldId id="506" r:id="rId27"/>
    <p:sldId id="4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62857D-B99D-4E1F-A9E2-1CA751EA0149}">
          <p14:sldIdLst>
            <p14:sldId id="256"/>
            <p14:sldId id="403"/>
            <p14:sldId id="474"/>
            <p14:sldId id="500"/>
            <p14:sldId id="498"/>
            <p14:sldId id="409"/>
            <p14:sldId id="419"/>
            <p14:sldId id="410"/>
            <p14:sldId id="444"/>
            <p14:sldId id="504"/>
            <p14:sldId id="505"/>
            <p14:sldId id="483"/>
            <p14:sldId id="258"/>
            <p14:sldId id="501"/>
            <p14:sldId id="502"/>
            <p14:sldId id="503"/>
            <p14:sldId id="259"/>
            <p14:sldId id="262"/>
            <p14:sldId id="263"/>
            <p14:sldId id="491"/>
            <p14:sldId id="507"/>
            <p14:sldId id="508"/>
            <p14:sldId id="509"/>
            <p14:sldId id="492"/>
            <p14:sldId id="506"/>
            <p14:sldId id="496"/>
          </p14:sldIdLst>
        </p14:section>
        <p14:section name="Untitled Section" id="{A9D6350F-357D-4935-AD8A-6D660202F3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3"/>
    <p:restoredTop sz="96327"/>
  </p:normalViewPr>
  <p:slideViewPr>
    <p:cSldViewPr snapToGrid="0" snapToObjects="1">
      <p:cViewPr varScale="1">
        <p:scale>
          <a:sx n="123" d="100"/>
          <a:sy n="123" d="100"/>
        </p:scale>
        <p:origin x="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Whitney" userId="55d83c3c-1ad0-485c-a35d-f23377bd2b00" providerId="ADAL" clId="{46BF35A3-BBE2-F64A-9E81-FD858474C49C}"/>
    <pc:docChg chg="modSld">
      <pc:chgData name="Bob Whitney" userId="55d83c3c-1ad0-485c-a35d-f23377bd2b00" providerId="ADAL" clId="{46BF35A3-BBE2-F64A-9E81-FD858474C49C}" dt="2022-07-06T13:10:13.524" v="0" actId="1076"/>
      <pc:docMkLst>
        <pc:docMk/>
      </pc:docMkLst>
      <pc:sldChg chg="modSp mod">
        <pc:chgData name="Bob Whitney" userId="55d83c3c-1ad0-485c-a35d-f23377bd2b00" providerId="ADAL" clId="{46BF35A3-BBE2-F64A-9E81-FD858474C49C}" dt="2022-07-06T13:10:13.524" v="0" actId="1076"/>
        <pc:sldMkLst>
          <pc:docMk/>
          <pc:sldMk cId="2106142603" sldId="256"/>
        </pc:sldMkLst>
        <pc:picChg chg="mod">
          <ac:chgData name="Bob Whitney" userId="55d83c3c-1ad0-485c-a35d-f23377bd2b00" providerId="ADAL" clId="{46BF35A3-BBE2-F64A-9E81-FD858474C49C}" dt="2022-07-06T13:10:13.524" v="0" actId="1076"/>
          <ac:picMkLst>
            <pc:docMk/>
            <pc:sldMk cId="2106142603" sldId="256"/>
            <ac:picMk id="4" creationId="{D93DA855-9CD1-10DC-9187-20EFC82ACB9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300C0-F9AC-449B-9735-98ED02E4C6BA}"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F6506105-A914-4002-B574-670F3CF0D9F9}">
      <dgm:prSet/>
      <dgm:spPr/>
      <dgm:t>
        <a:bodyPr/>
        <a:lstStyle/>
        <a:p>
          <a:r>
            <a:rPr lang="en-US" dirty="0"/>
            <a:t>Prevention – environment</a:t>
          </a:r>
        </a:p>
      </dgm:t>
    </dgm:pt>
    <dgm:pt modelId="{6EE681EF-059D-4D76-9011-784987CF8159}" type="parTrans" cxnId="{C90EFD34-0EB0-47B2-83B6-2F10514A804D}">
      <dgm:prSet/>
      <dgm:spPr/>
      <dgm:t>
        <a:bodyPr/>
        <a:lstStyle/>
        <a:p>
          <a:endParaRPr lang="en-US"/>
        </a:p>
      </dgm:t>
    </dgm:pt>
    <dgm:pt modelId="{534ECA09-83EF-45E7-A2AC-0389AD71B43A}" type="sibTrans" cxnId="{C90EFD34-0EB0-47B2-83B6-2F10514A804D}">
      <dgm:prSet/>
      <dgm:spPr/>
      <dgm:t>
        <a:bodyPr/>
        <a:lstStyle/>
        <a:p>
          <a:endParaRPr lang="en-US"/>
        </a:p>
      </dgm:t>
    </dgm:pt>
    <dgm:pt modelId="{0F261EC3-D506-4650-A180-7CAFEA841B6B}">
      <dgm:prSet/>
      <dgm:spPr/>
      <dgm:t>
        <a:bodyPr/>
        <a:lstStyle/>
        <a:p>
          <a:r>
            <a:rPr lang="en-US" dirty="0"/>
            <a:t>Cultural – resistance Sanitation – clean up crop residues</a:t>
          </a:r>
        </a:p>
      </dgm:t>
    </dgm:pt>
    <dgm:pt modelId="{76CAE595-D922-4C04-960A-1C679358BD9A}" type="parTrans" cxnId="{BFEED4C8-2BAD-4005-864B-51804BB44374}">
      <dgm:prSet/>
      <dgm:spPr/>
      <dgm:t>
        <a:bodyPr/>
        <a:lstStyle/>
        <a:p>
          <a:endParaRPr lang="en-US"/>
        </a:p>
      </dgm:t>
    </dgm:pt>
    <dgm:pt modelId="{C4F3F525-4BA1-4300-BE54-0B35C689416D}" type="sibTrans" cxnId="{BFEED4C8-2BAD-4005-864B-51804BB44374}">
      <dgm:prSet/>
      <dgm:spPr/>
      <dgm:t>
        <a:bodyPr/>
        <a:lstStyle/>
        <a:p>
          <a:endParaRPr lang="en-US"/>
        </a:p>
      </dgm:t>
    </dgm:pt>
    <dgm:pt modelId="{6636358B-0EB1-4AB5-BDC5-D72E05EC8005}">
      <dgm:prSet/>
      <dgm:spPr/>
      <dgm:t>
        <a:bodyPr/>
        <a:lstStyle/>
        <a:p>
          <a:r>
            <a:rPr lang="en-US" dirty="0"/>
            <a:t>Mechanical – traps or trap crops, exclusion</a:t>
          </a:r>
        </a:p>
      </dgm:t>
    </dgm:pt>
    <dgm:pt modelId="{1BC296E3-ED45-4396-9988-9C57FFBA426F}" type="parTrans" cxnId="{2441F165-5D0D-4547-9C7B-EA9DE961E184}">
      <dgm:prSet/>
      <dgm:spPr/>
      <dgm:t>
        <a:bodyPr/>
        <a:lstStyle/>
        <a:p>
          <a:endParaRPr lang="en-US"/>
        </a:p>
      </dgm:t>
    </dgm:pt>
    <dgm:pt modelId="{6801BC10-799C-45D5-9F57-FBDC35750D42}" type="sibTrans" cxnId="{2441F165-5D0D-4547-9C7B-EA9DE961E184}">
      <dgm:prSet/>
      <dgm:spPr/>
      <dgm:t>
        <a:bodyPr/>
        <a:lstStyle/>
        <a:p>
          <a:endParaRPr lang="en-US"/>
        </a:p>
      </dgm:t>
    </dgm:pt>
    <dgm:pt modelId="{CF16D67A-8863-4978-917D-7CAB838668EB}">
      <dgm:prSet/>
      <dgm:spPr/>
      <dgm:t>
        <a:bodyPr/>
        <a:lstStyle/>
        <a:p>
          <a:r>
            <a:rPr lang="en-US" dirty="0"/>
            <a:t>Biological – beneficials, some biological sprays</a:t>
          </a:r>
        </a:p>
      </dgm:t>
    </dgm:pt>
    <dgm:pt modelId="{9FF9326F-88AD-4F6B-B88F-03A2077C5A8E}" type="parTrans" cxnId="{24CE3E8A-D25C-4175-A442-8A39F3A5B9B8}">
      <dgm:prSet/>
      <dgm:spPr/>
      <dgm:t>
        <a:bodyPr/>
        <a:lstStyle/>
        <a:p>
          <a:endParaRPr lang="en-US"/>
        </a:p>
      </dgm:t>
    </dgm:pt>
    <dgm:pt modelId="{00F1A811-2582-4D4F-998E-D4C08814307E}" type="sibTrans" cxnId="{24CE3E8A-D25C-4175-A442-8A39F3A5B9B8}">
      <dgm:prSet/>
      <dgm:spPr/>
      <dgm:t>
        <a:bodyPr/>
        <a:lstStyle/>
        <a:p>
          <a:endParaRPr lang="en-US"/>
        </a:p>
      </dgm:t>
    </dgm:pt>
    <dgm:pt modelId="{ED46311F-5954-493F-970D-791D0EA94433}">
      <dgm:prSet/>
      <dgm:spPr/>
      <dgm:t>
        <a:bodyPr/>
        <a:lstStyle/>
        <a:p>
          <a:r>
            <a:rPr lang="en-US" dirty="0"/>
            <a:t>Chemicals – ??</a:t>
          </a:r>
        </a:p>
      </dgm:t>
    </dgm:pt>
    <dgm:pt modelId="{70DA9996-0959-45AF-8ED5-938B2D77C4D4}" type="parTrans" cxnId="{2E7FF203-F798-4735-9234-2B232E4BF3A3}">
      <dgm:prSet/>
      <dgm:spPr/>
      <dgm:t>
        <a:bodyPr/>
        <a:lstStyle/>
        <a:p>
          <a:endParaRPr lang="en-US"/>
        </a:p>
      </dgm:t>
    </dgm:pt>
    <dgm:pt modelId="{6E5CDD9B-EA1D-4428-BA62-A97FD66BFEBE}" type="sibTrans" cxnId="{2E7FF203-F798-4735-9234-2B232E4BF3A3}">
      <dgm:prSet/>
      <dgm:spPr/>
      <dgm:t>
        <a:bodyPr/>
        <a:lstStyle/>
        <a:p>
          <a:endParaRPr lang="en-US"/>
        </a:p>
      </dgm:t>
    </dgm:pt>
    <dgm:pt modelId="{5D8B457E-6363-9644-9F9C-52469905D7B6}" type="pres">
      <dgm:prSet presAssocID="{53D300C0-F9AC-449B-9735-98ED02E4C6BA}" presName="linear" presStyleCnt="0">
        <dgm:presLayoutVars>
          <dgm:animLvl val="lvl"/>
          <dgm:resizeHandles val="exact"/>
        </dgm:presLayoutVars>
      </dgm:prSet>
      <dgm:spPr/>
    </dgm:pt>
    <dgm:pt modelId="{276815D8-3830-9546-93F0-54E1F9228396}" type="pres">
      <dgm:prSet presAssocID="{F6506105-A914-4002-B574-670F3CF0D9F9}" presName="parentText" presStyleLbl="node1" presStyleIdx="0" presStyleCnt="5">
        <dgm:presLayoutVars>
          <dgm:chMax val="0"/>
          <dgm:bulletEnabled val="1"/>
        </dgm:presLayoutVars>
      </dgm:prSet>
      <dgm:spPr/>
    </dgm:pt>
    <dgm:pt modelId="{4393ED52-11D2-9C41-9FE4-177030F0CB4A}" type="pres">
      <dgm:prSet presAssocID="{534ECA09-83EF-45E7-A2AC-0389AD71B43A}" presName="spacer" presStyleCnt="0"/>
      <dgm:spPr/>
    </dgm:pt>
    <dgm:pt modelId="{5E36437E-F1C3-CD4C-BE13-0FF148333A81}" type="pres">
      <dgm:prSet presAssocID="{0F261EC3-D506-4650-A180-7CAFEA841B6B}" presName="parentText" presStyleLbl="node1" presStyleIdx="1" presStyleCnt="5">
        <dgm:presLayoutVars>
          <dgm:chMax val="0"/>
          <dgm:bulletEnabled val="1"/>
        </dgm:presLayoutVars>
      </dgm:prSet>
      <dgm:spPr/>
    </dgm:pt>
    <dgm:pt modelId="{72888A4F-FCA1-6945-8AE9-D0591BA331ED}" type="pres">
      <dgm:prSet presAssocID="{C4F3F525-4BA1-4300-BE54-0B35C689416D}" presName="spacer" presStyleCnt="0"/>
      <dgm:spPr/>
    </dgm:pt>
    <dgm:pt modelId="{E19E6469-61F4-4742-A38C-5AC09BF36DDE}" type="pres">
      <dgm:prSet presAssocID="{6636358B-0EB1-4AB5-BDC5-D72E05EC8005}" presName="parentText" presStyleLbl="node1" presStyleIdx="2" presStyleCnt="5">
        <dgm:presLayoutVars>
          <dgm:chMax val="0"/>
          <dgm:bulletEnabled val="1"/>
        </dgm:presLayoutVars>
      </dgm:prSet>
      <dgm:spPr/>
    </dgm:pt>
    <dgm:pt modelId="{C60332D2-1D62-154E-A596-4E64013ABA13}" type="pres">
      <dgm:prSet presAssocID="{6801BC10-799C-45D5-9F57-FBDC35750D42}" presName="spacer" presStyleCnt="0"/>
      <dgm:spPr/>
    </dgm:pt>
    <dgm:pt modelId="{4CF8BBA1-C520-3242-898F-3E80763122F7}" type="pres">
      <dgm:prSet presAssocID="{CF16D67A-8863-4978-917D-7CAB838668EB}" presName="parentText" presStyleLbl="node1" presStyleIdx="3" presStyleCnt="5">
        <dgm:presLayoutVars>
          <dgm:chMax val="0"/>
          <dgm:bulletEnabled val="1"/>
        </dgm:presLayoutVars>
      </dgm:prSet>
      <dgm:spPr/>
    </dgm:pt>
    <dgm:pt modelId="{44DC5F7A-BE43-B241-9C78-AB8D1D253DD2}" type="pres">
      <dgm:prSet presAssocID="{00F1A811-2582-4D4F-998E-D4C08814307E}" presName="spacer" presStyleCnt="0"/>
      <dgm:spPr/>
    </dgm:pt>
    <dgm:pt modelId="{03D89EDA-4390-6D45-9B2C-83FA4FAF21D9}" type="pres">
      <dgm:prSet presAssocID="{ED46311F-5954-493F-970D-791D0EA94433}" presName="parentText" presStyleLbl="node1" presStyleIdx="4" presStyleCnt="5">
        <dgm:presLayoutVars>
          <dgm:chMax val="0"/>
          <dgm:bulletEnabled val="1"/>
        </dgm:presLayoutVars>
      </dgm:prSet>
      <dgm:spPr/>
    </dgm:pt>
  </dgm:ptLst>
  <dgm:cxnLst>
    <dgm:cxn modelId="{2E7FF203-F798-4735-9234-2B232E4BF3A3}" srcId="{53D300C0-F9AC-449B-9735-98ED02E4C6BA}" destId="{ED46311F-5954-493F-970D-791D0EA94433}" srcOrd="4" destOrd="0" parTransId="{70DA9996-0959-45AF-8ED5-938B2D77C4D4}" sibTransId="{6E5CDD9B-EA1D-4428-BA62-A97FD66BFEBE}"/>
    <dgm:cxn modelId="{BDD7B30C-863A-934D-9A49-03A0C362D7C6}" type="presOf" srcId="{53D300C0-F9AC-449B-9735-98ED02E4C6BA}" destId="{5D8B457E-6363-9644-9F9C-52469905D7B6}" srcOrd="0" destOrd="0" presId="urn:microsoft.com/office/officeart/2005/8/layout/vList2"/>
    <dgm:cxn modelId="{C90EFD34-0EB0-47B2-83B6-2F10514A804D}" srcId="{53D300C0-F9AC-449B-9735-98ED02E4C6BA}" destId="{F6506105-A914-4002-B574-670F3CF0D9F9}" srcOrd="0" destOrd="0" parTransId="{6EE681EF-059D-4D76-9011-784987CF8159}" sibTransId="{534ECA09-83EF-45E7-A2AC-0389AD71B43A}"/>
    <dgm:cxn modelId="{2441F165-5D0D-4547-9C7B-EA9DE961E184}" srcId="{53D300C0-F9AC-449B-9735-98ED02E4C6BA}" destId="{6636358B-0EB1-4AB5-BDC5-D72E05EC8005}" srcOrd="2" destOrd="0" parTransId="{1BC296E3-ED45-4396-9988-9C57FFBA426F}" sibTransId="{6801BC10-799C-45D5-9F57-FBDC35750D42}"/>
    <dgm:cxn modelId="{8E22A17E-F5C5-DB44-B96A-CE3B1477F596}" type="presOf" srcId="{F6506105-A914-4002-B574-670F3CF0D9F9}" destId="{276815D8-3830-9546-93F0-54E1F9228396}" srcOrd="0" destOrd="0" presId="urn:microsoft.com/office/officeart/2005/8/layout/vList2"/>
    <dgm:cxn modelId="{24CE3E8A-D25C-4175-A442-8A39F3A5B9B8}" srcId="{53D300C0-F9AC-449B-9735-98ED02E4C6BA}" destId="{CF16D67A-8863-4978-917D-7CAB838668EB}" srcOrd="3" destOrd="0" parTransId="{9FF9326F-88AD-4F6B-B88F-03A2077C5A8E}" sibTransId="{00F1A811-2582-4D4F-998E-D4C08814307E}"/>
    <dgm:cxn modelId="{17288DAD-F9A4-3F44-8120-457E4D9A2D7F}" type="presOf" srcId="{0F261EC3-D506-4650-A180-7CAFEA841B6B}" destId="{5E36437E-F1C3-CD4C-BE13-0FF148333A81}" srcOrd="0" destOrd="0" presId="urn:microsoft.com/office/officeart/2005/8/layout/vList2"/>
    <dgm:cxn modelId="{BFEED4C8-2BAD-4005-864B-51804BB44374}" srcId="{53D300C0-F9AC-449B-9735-98ED02E4C6BA}" destId="{0F261EC3-D506-4650-A180-7CAFEA841B6B}" srcOrd="1" destOrd="0" parTransId="{76CAE595-D922-4C04-960A-1C679358BD9A}" sibTransId="{C4F3F525-4BA1-4300-BE54-0B35C689416D}"/>
    <dgm:cxn modelId="{90FD26D1-536C-1B4B-B385-5255B6D9FC51}" type="presOf" srcId="{6636358B-0EB1-4AB5-BDC5-D72E05EC8005}" destId="{E19E6469-61F4-4742-A38C-5AC09BF36DDE}" srcOrd="0" destOrd="0" presId="urn:microsoft.com/office/officeart/2005/8/layout/vList2"/>
    <dgm:cxn modelId="{FB6DDAE9-5867-D34F-B037-88AAC45B8489}" type="presOf" srcId="{ED46311F-5954-493F-970D-791D0EA94433}" destId="{03D89EDA-4390-6D45-9B2C-83FA4FAF21D9}" srcOrd="0" destOrd="0" presId="urn:microsoft.com/office/officeart/2005/8/layout/vList2"/>
    <dgm:cxn modelId="{713493F6-2FFA-3843-A935-28FCEAC9CB7F}" type="presOf" srcId="{CF16D67A-8863-4978-917D-7CAB838668EB}" destId="{4CF8BBA1-C520-3242-898F-3E80763122F7}" srcOrd="0" destOrd="0" presId="urn:microsoft.com/office/officeart/2005/8/layout/vList2"/>
    <dgm:cxn modelId="{50418367-039E-DB4C-BCE3-B15FEB8D09C0}" type="presParOf" srcId="{5D8B457E-6363-9644-9F9C-52469905D7B6}" destId="{276815D8-3830-9546-93F0-54E1F9228396}" srcOrd="0" destOrd="0" presId="urn:microsoft.com/office/officeart/2005/8/layout/vList2"/>
    <dgm:cxn modelId="{A220A645-D604-094A-8969-C2CF633DDF47}" type="presParOf" srcId="{5D8B457E-6363-9644-9F9C-52469905D7B6}" destId="{4393ED52-11D2-9C41-9FE4-177030F0CB4A}" srcOrd="1" destOrd="0" presId="urn:microsoft.com/office/officeart/2005/8/layout/vList2"/>
    <dgm:cxn modelId="{1914334C-8D2E-804C-8C5F-EBA1D317263D}" type="presParOf" srcId="{5D8B457E-6363-9644-9F9C-52469905D7B6}" destId="{5E36437E-F1C3-CD4C-BE13-0FF148333A81}" srcOrd="2" destOrd="0" presId="urn:microsoft.com/office/officeart/2005/8/layout/vList2"/>
    <dgm:cxn modelId="{3E8A648B-FAF2-B249-8853-2172CBB26099}" type="presParOf" srcId="{5D8B457E-6363-9644-9F9C-52469905D7B6}" destId="{72888A4F-FCA1-6945-8AE9-D0591BA331ED}" srcOrd="3" destOrd="0" presId="urn:microsoft.com/office/officeart/2005/8/layout/vList2"/>
    <dgm:cxn modelId="{479C4DA2-D51E-B543-92C8-A800334F5010}" type="presParOf" srcId="{5D8B457E-6363-9644-9F9C-52469905D7B6}" destId="{E19E6469-61F4-4742-A38C-5AC09BF36DDE}" srcOrd="4" destOrd="0" presId="urn:microsoft.com/office/officeart/2005/8/layout/vList2"/>
    <dgm:cxn modelId="{6B1691E4-4850-194F-AFCF-FF6F45D2278D}" type="presParOf" srcId="{5D8B457E-6363-9644-9F9C-52469905D7B6}" destId="{C60332D2-1D62-154E-A596-4E64013ABA13}" srcOrd="5" destOrd="0" presId="urn:microsoft.com/office/officeart/2005/8/layout/vList2"/>
    <dgm:cxn modelId="{522436E3-660B-6E41-9428-F70331287B24}" type="presParOf" srcId="{5D8B457E-6363-9644-9F9C-52469905D7B6}" destId="{4CF8BBA1-C520-3242-898F-3E80763122F7}" srcOrd="6" destOrd="0" presId="urn:microsoft.com/office/officeart/2005/8/layout/vList2"/>
    <dgm:cxn modelId="{AA7E1FBC-32A9-2E40-9BE6-CAB17203EA8F}" type="presParOf" srcId="{5D8B457E-6363-9644-9F9C-52469905D7B6}" destId="{44DC5F7A-BE43-B241-9C78-AB8D1D253DD2}" srcOrd="7" destOrd="0" presId="urn:microsoft.com/office/officeart/2005/8/layout/vList2"/>
    <dgm:cxn modelId="{2710DCD8-290A-2645-954E-DC1289D3B4EC}" type="presParOf" srcId="{5D8B457E-6363-9644-9F9C-52469905D7B6}" destId="{03D89EDA-4390-6D45-9B2C-83FA4FAF21D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E65BE-D1D5-40E2-8222-92853047902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45E58C7-6106-494D-AA64-99A93751E40B}">
      <dgm:prSet/>
      <dgm:spPr/>
      <dgm:t>
        <a:bodyPr/>
        <a:lstStyle/>
        <a:p>
          <a:r>
            <a:rPr lang="en-US"/>
            <a:t>Increasing plant, animal and insect diversity through crop rotations and cover cropping</a:t>
          </a:r>
        </a:p>
      </dgm:t>
    </dgm:pt>
    <dgm:pt modelId="{D8A63356-EB3F-4DEB-B6DE-F2CB403D48FA}" type="parTrans" cxnId="{A2781503-F834-49EA-9AF1-9B9C4D7AFE75}">
      <dgm:prSet/>
      <dgm:spPr/>
      <dgm:t>
        <a:bodyPr/>
        <a:lstStyle/>
        <a:p>
          <a:endParaRPr lang="en-US"/>
        </a:p>
      </dgm:t>
    </dgm:pt>
    <dgm:pt modelId="{3D310335-6108-4E7A-A3D5-05E6054FE004}" type="sibTrans" cxnId="{A2781503-F834-49EA-9AF1-9B9C4D7AFE75}">
      <dgm:prSet/>
      <dgm:spPr/>
      <dgm:t>
        <a:bodyPr/>
        <a:lstStyle/>
        <a:p>
          <a:endParaRPr lang="en-US"/>
        </a:p>
      </dgm:t>
    </dgm:pt>
    <dgm:pt modelId="{F9B4CED1-D603-4DE7-AD70-019A3BA01757}">
      <dgm:prSet/>
      <dgm:spPr/>
      <dgm:t>
        <a:bodyPr/>
        <a:lstStyle/>
        <a:p>
          <a:r>
            <a:rPr lang="en-US"/>
            <a:t>Minimizing soil disturbance</a:t>
          </a:r>
        </a:p>
      </dgm:t>
    </dgm:pt>
    <dgm:pt modelId="{E83B37CD-98A4-4E47-B5D0-2AEA0E99B241}" type="parTrans" cxnId="{D9089CBF-B3CA-45B0-80E6-1C352797768C}">
      <dgm:prSet/>
      <dgm:spPr/>
      <dgm:t>
        <a:bodyPr/>
        <a:lstStyle/>
        <a:p>
          <a:endParaRPr lang="en-US"/>
        </a:p>
      </dgm:t>
    </dgm:pt>
    <dgm:pt modelId="{BB334B2D-AD3C-4959-8E2C-52912F1B70C1}" type="sibTrans" cxnId="{D9089CBF-B3CA-45B0-80E6-1C352797768C}">
      <dgm:prSet/>
      <dgm:spPr/>
      <dgm:t>
        <a:bodyPr/>
        <a:lstStyle/>
        <a:p>
          <a:endParaRPr lang="en-US"/>
        </a:p>
      </dgm:t>
    </dgm:pt>
    <dgm:pt modelId="{45252B2A-732E-475C-BE3D-9670C37C00A9}">
      <dgm:prSet/>
      <dgm:spPr/>
      <dgm:t>
        <a:bodyPr/>
        <a:lstStyle/>
        <a:p>
          <a:r>
            <a:rPr lang="en-US"/>
            <a:t>Keep the soil covered</a:t>
          </a:r>
        </a:p>
      </dgm:t>
    </dgm:pt>
    <dgm:pt modelId="{34170B53-9AA2-48FC-8762-E951D45C40D5}" type="parTrans" cxnId="{1C2966D6-1592-4498-92AD-6715D46683C8}">
      <dgm:prSet/>
      <dgm:spPr/>
      <dgm:t>
        <a:bodyPr/>
        <a:lstStyle/>
        <a:p>
          <a:endParaRPr lang="en-US"/>
        </a:p>
      </dgm:t>
    </dgm:pt>
    <dgm:pt modelId="{BCCC18EF-5AA0-48FA-B1AF-57AF3E082EFA}" type="sibTrans" cxnId="{1C2966D6-1592-4498-92AD-6715D46683C8}">
      <dgm:prSet/>
      <dgm:spPr/>
      <dgm:t>
        <a:bodyPr/>
        <a:lstStyle/>
        <a:p>
          <a:endParaRPr lang="en-US"/>
        </a:p>
      </dgm:t>
    </dgm:pt>
    <dgm:pt modelId="{AC61EBEE-CAB9-4080-A82C-2F7971EF34AC}">
      <dgm:prSet/>
      <dgm:spPr/>
      <dgm:t>
        <a:bodyPr/>
        <a:lstStyle/>
        <a:p>
          <a:r>
            <a:rPr lang="en-US"/>
            <a:t>Reduced synthetic chemical and fertilizer applications</a:t>
          </a:r>
        </a:p>
      </dgm:t>
    </dgm:pt>
    <dgm:pt modelId="{F60B6D83-697E-45FB-AA35-355617831B2E}" type="parTrans" cxnId="{F0AF1C8F-60CA-47B1-B7B1-8999962D730A}">
      <dgm:prSet/>
      <dgm:spPr/>
      <dgm:t>
        <a:bodyPr/>
        <a:lstStyle/>
        <a:p>
          <a:endParaRPr lang="en-US"/>
        </a:p>
      </dgm:t>
    </dgm:pt>
    <dgm:pt modelId="{385E72A5-4090-48A0-8E5F-FA305A9B3B4C}" type="sibTrans" cxnId="{F0AF1C8F-60CA-47B1-B7B1-8999962D730A}">
      <dgm:prSet/>
      <dgm:spPr/>
      <dgm:t>
        <a:bodyPr/>
        <a:lstStyle/>
        <a:p>
          <a:endParaRPr lang="en-US"/>
        </a:p>
      </dgm:t>
    </dgm:pt>
    <dgm:pt modelId="{54E9389B-816B-49C0-81E6-3D7191EF5D26}">
      <dgm:prSet/>
      <dgm:spPr/>
      <dgm:t>
        <a:bodyPr/>
        <a:lstStyle/>
        <a:p>
          <a:r>
            <a:rPr lang="en-US"/>
            <a:t>Holistic integration of livestock</a:t>
          </a:r>
        </a:p>
      </dgm:t>
    </dgm:pt>
    <dgm:pt modelId="{622C8601-F9A7-4EC9-A011-465AB9DC8C8E}" type="parTrans" cxnId="{0B7A2D3E-68D3-439E-929B-661DA852020B}">
      <dgm:prSet/>
      <dgm:spPr/>
      <dgm:t>
        <a:bodyPr/>
        <a:lstStyle/>
        <a:p>
          <a:endParaRPr lang="en-US"/>
        </a:p>
      </dgm:t>
    </dgm:pt>
    <dgm:pt modelId="{74629F1E-B89D-418D-8019-D708B54288CA}" type="sibTrans" cxnId="{0B7A2D3E-68D3-439E-929B-661DA852020B}">
      <dgm:prSet/>
      <dgm:spPr/>
      <dgm:t>
        <a:bodyPr/>
        <a:lstStyle/>
        <a:p>
          <a:endParaRPr lang="en-US"/>
        </a:p>
      </dgm:t>
    </dgm:pt>
    <dgm:pt modelId="{B72B421A-E142-4300-BA24-36FB29D67CF6}">
      <dgm:prSet/>
      <dgm:spPr/>
      <dgm:t>
        <a:bodyPr/>
        <a:lstStyle/>
        <a:p>
          <a:r>
            <a:rPr lang="en-US"/>
            <a:t>Keep a living root in the ground</a:t>
          </a:r>
        </a:p>
      </dgm:t>
    </dgm:pt>
    <dgm:pt modelId="{505543F5-3662-407F-A43A-0C8C7F151F08}" type="parTrans" cxnId="{48CC9D6C-0E6C-4899-B01D-E46E7500C769}">
      <dgm:prSet/>
      <dgm:spPr/>
      <dgm:t>
        <a:bodyPr/>
        <a:lstStyle/>
        <a:p>
          <a:endParaRPr lang="en-US"/>
        </a:p>
      </dgm:t>
    </dgm:pt>
    <dgm:pt modelId="{EDFA3983-8C8B-4F94-91BE-E7935214746C}" type="sibTrans" cxnId="{48CC9D6C-0E6C-4899-B01D-E46E7500C769}">
      <dgm:prSet/>
      <dgm:spPr/>
      <dgm:t>
        <a:bodyPr/>
        <a:lstStyle/>
        <a:p>
          <a:endParaRPr lang="en-US"/>
        </a:p>
      </dgm:t>
    </dgm:pt>
    <dgm:pt modelId="{74F62601-033D-4986-86F2-1AAA81918700}" type="pres">
      <dgm:prSet presAssocID="{970E65BE-D1D5-40E2-8222-928530479028}" presName="diagram" presStyleCnt="0">
        <dgm:presLayoutVars>
          <dgm:dir/>
          <dgm:resizeHandles val="exact"/>
        </dgm:presLayoutVars>
      </dgm:prSet>
      <dgm:spPr/>
    </dgm:pt>
    <dgm:pt modelId="{1633E7E3-55A7-4837-9ECA-1ECD04039864}" type="pres">
      <dgm:prSet presAssocID="{445E58C7-6106-494D-AA64-99A93751E40B}" presName="node" presStyleLbl="node1" presStyleIdx="0" presStyleCnt="6">
        <dgm:presLayoutVars>
          <dgm:bulletEnabled val="1"/>
        </dgm:presLayoutVars>
      </dgm:prSet>
      <dgm:spPr/>
    </dgm:pt>
    <dgm:pt modelId="{E01D8AE7-4F92-4E1E-9201-7E0D3B8029DF}" type="pres">
      <dgm:prSet presAssocID="{3D310335-6108-4E7A-A3D5-05E6054FE004}" presName="sibTrans" presStyleCnt="0"/>
      <dgm:spPr/>
    </dgm:pt>
    <dgm:pt modelId="{AF47D20D-3176-498E-BBBA-B3D215978E47}" type="pres">
      <dgm:prSet presAssocID="{F9B4CED1-D603-4DE7-AD70-019A3BA01757}" presName="node" presStyleLbl="node1" presStyleIdx="1" presStyleCnt="6">
        <dgm:presLayoutVars>
          <dgm:bulletEnabled val="1"/>
        </dgm:presLayoutVars>
      </dgm:prSet>
      <dgm:spPr/>
    </dgm:pt>
    <dgm:pt modelId="{A29372BC-C741-457C-873E-B212C55A5984}" type="pres">
      <dgm:prSet presAssocID="{BB334B2D-AD3C-4959-8E2C-52912F1B70C1}" presName="sibTrans" presStyleCnt="0"/>
      <dgm:spPr/>
    </dgm:pt>
    <dgm:pt modelId="{12960F33-9DAF-489E-874C-9C7D19C0C1D4}" type="pres">
      <dgm:prSet presAssocID="{45252B2A-732E-475C-BE3D-9670C37C00A9}" presName="node" presStyleLbl="node1" presStyleIdx="2" presStyleCnt="6">
        <dgm:presLayoutVars>
          <dgm:bulletEnabled val="1"/>
        </dgm:presLayoutVars>
      </dgm:prSet>
      <dgm:spPr/>
    </dgm:pt>
    <dgm:pt modelId="{D1239027-8280-4179-8A65-897A50B1B797}" type="pres">
      <dgm:prSet presAssocID="{BCCC18EF-5AA0-48FA-B1AF-57AF3E082EFA}" presName="sibTrans" presStyleCnt="0"/>
      <dgm:spPr/>
    </dgm:pt>
    <dgm:pt modelId="{EDDECF4C-A7F3-4D5C-BD2A-F3642E53552D}" type="pres">
      <dgm:prSet presAssocID="{AC61EBEE-CAB9-4080-A82C-2F7971EF34AC}" presName="node" presStyleLbl="node1" presStyleIdx="3" presStyleCnt="6">
        <dgm:presLayoutVars>
          <dgm:bulletEnabled val="1"/>
        </dgm:presLayoutVars>
      </dgm:prSet>
      <dgm:spPr/>
    </dgm:pt>
    <dgm:pt modelId="{4316E29D-19DF-41B0-9938-81D7B45D8AFF}" type="pres">
      <dgm:prSet presAssocID="{385E72A5-4090-48A0-8E5F-FA305A9B3B4C}" presName="sibTrans" presStyleCnt="0"/>
      <dgm:spPr/>
    </dgm:pt>
    <dgm:pt modelId="{8157306C-EE1B-4E4E-98A5-A22BD099A0C8}" type="pres">
      <dgm:prSet presAssocID="{54E9389B-816B-49C0-81E6-3D7191EF5D26}" presName="node" presStyleLbl="node1" presStyleIdx="4" presStyleCnt="6">
        <dgm:presLayoutVars>
          <dgm:bulletEnabled val="1"/>
        </dgm:presLayoutVars>
      </dgm:prSet>
      <dgm:spPr/>
    </dgm:pt>
    <dgm:pt modelId="{51FFD4A5-772D-440A-8285-897BA775CA0D}" type="pres">
      <dgm:prSet presAssocID="{74629F1E-B89D-418D-8019-D708B54288CA}" presName="sibTrans" presStyleCnt="0"/>
      <dgm:spPr/>
    </dgm:pt>
    <dgm:pt modelId="{6E530F3F-E08E-4385-9479-A622E01F5A8F}" type="pres">
      <dgm:prSet presAssocID="{B72B421A-E142-4300-BA24-36FB29D67CF6}" presName="node" presStyleLbl="node1" presStyleIdx="5" presStyleCnt="6">
        <dgm:presLayoutVars>
          <dgm:bulletEnabled val="1"/>
        </dgm:presLayoutVars>
      </dgm:prSet>
      <dgm:spPr/>
    </dgm:pt>
  </dgm:ptLst>
  <dgm:cxnLst>
    <dgm:cxn modelId="{A2781503-F834-49EA-9AF1-9B9C4D7AFE75}" srcId="{970E65BE-D1D5-40E2-8222-928530479028}" destId="{445E58C7-6106-494D-AA64-99A93751E40B}" srcOrd="0" destOrd="0" parTransId="{D8A63356-EB3F-4DEB-B6DE-F2CB403D48FA}" sibTransId="{3D310335-6108-4E7A-A3D5-05E6054FE004}"/>
    <dgm:cxn modelId="{3F486618-24D2-4095-9C11-390BAD76E386}" type="presOf" srcId="{F9B4CED1-D603-4DE7-AD70-019A3BA01757}" destId="{AF47D20D-3176-498E-BBBA-B3D215978E47}" srcOrd="0" destOrd="0" presId="urn:microsoft.com/office/officeart/2005/8/layout/default"/>
    <dgm:cxn modelId="{2FACBB22-8F9E-4492-97F3-A6C335F2DEEE}" type="presOf" srcId="{970E65BE-D1D5-40E2-8222-928530479028}" destId="{74F62601-033D-4986-86F2-1AAA81918700}" srcOrd="0" destOrd="0" presId="urn:microsoft.com/office/officeart/2005/8/layout/default"/>
    <dgm:cxn modelId="{A8C41534-159B-4EF8-9AA8-08645BA48C9F}" type="presOf" srcId="{54E9389B-816B-49C0-81E6-3D7191EF5D26}" destId="{8157306C-EE1B-4E4E-98A5-A22BD099A0C8}" srcOrd="0" destOrd="0" presId="urn:microsoft.com/office/officeart/2005/8/layout/default"/>
    <dgm:cxn modelId="{0B7A2D3E-68D3-439E-929B-661DA852020B}" srcId="{970E65BE-D1D5-40E2-8222-928530479028}" destId="{54E9389B-816B-49C0-81E6-3D7191EF5D26}" srcOrd="4" destOrd="0" parTransId="{622C8601-F9A7-4EC9-A011-465AB9DC8C8E}" sibTransId="{74629F1E-B89D-418D-8019-D708B54288CA}"/>
    <dgm:cxn modelId="{48CC9D6C-0E6C-4899-B01D-E46E7500C769}" srcId="{970E65BE-D1D5-40E2-8222-928530479028}" destId="{B72B421A-E142-4300-BA24-36FB29D67CF6}" srcOrd="5" destOrd="0" parTransId="{505543F5-3662-407F-A43A-0C8C7F151F08}" sibTransId="{EDFA3983-8C8B-4F94-91BE-E7935214746C}"/>
    <dgm:cxn modelId="{61AFA86C-FD4F-44A6-9610-0D4CF54D6ABE}" type="presOf" srcId="{45252B2A-732E-475C-BE3D-9670C37C00A9}" destId="{12960F33-9DAF-489E-874C-9C7D19C0C1D4}" srcOrd="0" destOrd="0" presId="urn:microsoft.com/office/officeart/2005/8/layout/default"/>
    <dgm:cxn modelId="{F0AF1C8F-60CA-47B1-B7B1-8999962D730A}" srcId="{970E65BE-D1D5-40E2-8222-928530479028}" destId="{AC61EBEE-CAB9-4080-A82C-2F7971EF34AC}" srcOrd="3" destOrd="0" parTransId="{F60B6D83-697E-45FB-AA35-355617831B2E}" sibTransId="{385E72A5-4090-48A0-8E5F-FA305A9B3B4C}"/>
    <dgm:cxn modelId="{FDA81FA1-076E-4ADA-BA7D-E11B5644C23F}" type="presOf" srcId="{445E58C7-6106-494D-AA64-99A93751E40B}" destId="{1633E7E3-55A7-4837-9ECA-1ECD04039864}" srcOrd="0" destOrd="0" presId="urn:microsoft.com/office/officeart/2005/8/layout/default"/>
    <dgm:cxn modelId="{717DD8AA-B1B1-446A-B5DE-3848A9EB3D94}" type="presOf" srcId="{B72B421A-E142-4300-BA24-36FB29D67CF6}" destId="{6E530F3F-E08E-4385-9479-A622E01F5A8F}" srcOrd="0" destOrd="0" presId="urn:microsoft.com/office/officeart/2005/8/layout/default"/>
    <dgm:cxn modelId="{BDD78EB1-367C-4F54-8D61-CA707AE6A4A0}" type="presOf" srcId="{AC61EBEE-CAB9-4080-A82C-2F7971EF34AC}" destId="{EDDECF4C-A7F3-4D5C-BD2A-F3642E53552D}" srcOrd="0" destOrd="0" presId="urn:microsoft.com/office/officeart/2005/8/layout/default"/>
    <dgm:cxn modelId="{D9089CBF-B3CA-45B0-80E6-1C352797768C}" srcId="{970E65BE-D1D5-40E2-8222-928530479028}" destId="{F9B4CED1-D603-4DE7-AD70-019A3BA01757}" srcOrd="1" destOrd="0" parTransId="{E83B37CD-98A4-4E47-B5D0-2AEA0E99B241}" sibTransId="{BB334B2D-AD3C-4959-8E2C-52912F1B70C1}"/>
    <dgm:cxn modelId="{1C2966D6-1592-4498-92AD-6715D46683C8}" srcId="{970E65BE-D1D5-40E2-8222-928530479028}" destId="{45252B2A-732E-475C-BE3D-9670C37C00A9}" srcOrd="2" destOrd="0" parTransId="{34170B53-9AA2-48FC-8762-E951D45C40D5}" sibTransId="{BCCC18EF-5AA0-48FA-B1AF-57AF3E082EFA}"/>
    <dgm:cxn modelId="{F0B99E77-73BC-4189-A63F-549497DD6BF3}" type="presParOf" srcId="{74F62601-033D-4986-86F2-1AAA81918700}" destId="{1633E7E3-55A7-4837-9ECA-1ECD04039864}" srcOrd="0" destOrd="0" presId="urn:microsoft.com/office/officeart/2005/8/layout/default"/>
    <dgm:cxn modelId="{D63161A0-06A4-45CC-82F6-BF237247751B}" type="presParOf" srcId="{74F62601-033D-4986-86F2-1AAA81918700}" destId="{E01D8AE7-4F92-4E1E-9201-7E0D3B8029DF}" srcOrd="1" destOrd="0" presId="urn:microsoft.com/office/officeart/2005/8/layout/default"/>
    <dgm:cxn modelId="{6BD09155-15E5-41D8-AF25-10E1DCF815BA}" type="presParOf" srcId="{74F62601-033D-4986-86F2-1AAA81918700}" destId="{AF47D20D-3176-498E-BBBA-B3D215978E47}" srcOrd="2" destOrd="0" presId="urn:microsoft.com/office/officeart/2005/8/layout/default"/>
    <dgm:cxn modelId="{50A658C4-46A5-4195-91E7-DBA07BF62001}" type="presParOf" srcId="{74F62601-033D-4986-86F2-1AAA81918700}" destId="{A29372BC-C741-457C-873E-B212C55A5984}" srcOrd="3" destOrd="0" presId="urn:microsoft.com/office/officeart/2005/8/layout/default"/>
    <dgm:cxn modelId="{2547BCFC-E1F7-4955-9601-CD4221ED48B1}" type="presParOf" srcId="{74F62601-033D-4986-86F2-1AAA81918700}" destId="{12960F33-9DAF-489E-874C-9C7D19C0C1D4}" srcOrd="4" destOrd="0" presId="urn:microsoft.com/office/officeart/2005/8/layout/default"/>
    <dgm:cxn modelId="{B992F549-F96A-4D75-BFCE-41F34F247C08}" type="presParOf" srcId="{74F62601-033D-4986-86F2-1AAA81918700}" destId="{D1239027-8280-4179-8A65-897A50B1B797}" srcOrd="5" destOrd="0" presId="urn:microsoft.com/office/officeart/2005/8/layout/default"/>
    <dgm:cxn modelId="{4EF9261E-DE53-4EB4-ACAC-43DABF813385}" type="presParOf" srcId="{74F62601-033D-4986-86F2-1AAA81918700}" destId="{EDDECF4C-A7F3-4D5C-BD2A-F3642E53552D}" srcOrd="6" destOrd="0" presId="urn:microsoft.com/office/officeart/2005/8/layout/default"/>
    <dgm:cxn modelId="{C4876791-0778-4C0F-8E41-36AA8CF89409}" type="presParOf" srcId="{74F62601-033D-4986-86F2-1AAA81918700}" destId="{4316E29D-19DF-41B0-9938-81D7B45D8AFF}" srcOrd="7" destOrd="0" presId="urn:microsoft.com/office/officeart/2005/8/layout/default"/>
    <dgm:cxn modelId="{3BE2EDC5-09C0-4753-922C-B09C12507B9C}" type="presParOf" srcId="{74F62601-033D-4986-86F2-1AAA81918700}" destId="{8157306C-EE1B-4E4E-98A5-A22BD099A0C8}" srcOrd="8" destOrd="0" presId="urn:microsoft.com/office/officeart/2005/8/layout/default"/>
    <dgm:cxn modelId="{B01B91DE-9FB1-4A34-B560-D3B8F1F88178}" type="presParOf" srcId="{74F62601-033D-4986-86F2-1AAA81918700}" destId="{51FFD4A5-772D-440A-8285-897BA775CA0D}" srcOrd="9" destOrd="0" presId="urn:microsoft.com/office/officeart/2005/8/layout/default"/>
    <dgm:cxn modelId="{7FA5859B-1424-4F20-89B0-ECD3CF38324C}" type="presParOf" srcId="{74F62601-033D-4986-86F2-1AAA81918700}" destId="{6E530F3F-E08E-4385-9479-A622E01F5A8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082162-FFDD-40E7-8B7B-32D87A6241F6}"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CCF23D78-D83D-4321-958E-5002B1A22516}">
      <dgm:prSet/>
      <dgm:spPr/>
      <dgm:t>
        <a:bodyPr/>
        <a:lstStyle/>
        <a:p>
          <a:r>
            <a:rPr lang="en-US"/>
            <a:t>Soil</a:t>
          </a:r>
        </a:p>
      </dgm:t>
    </dgm:pt>
    <dgm:pt modelId="{4D6F88C9-C01E-49FE-BBE1-6EA17C6FAE36}" type="parTrans" cxnId="{D82E37A5-2AEA-457B-AC62-35517A9DDC30}">
      <dgm:prSet/>
      <dgm:spPr/>
      <dgm:t>
        <a:bodyPr/>
        <a:lstStyle/>
        <a:p>
          <a:endParaRPr lang="en-US"/>
        </a:p>
      </dgm:t>
    </dgm:pt>
    <dgm:pt modelId="{35CE9B5A-0092-4090-8100-B6D8B0B18C31}" type="sibTrans" cxnId="{D82E37A5-2AEA-457B-AC62-35517A9DDC30}">
      <dgm:prSet/>
      <dgm:spPr/>
      <dgm:t>
        <a:bodyPr/>
        <a:lstStyle/>
        <a:p>
          <a:endParaRPr lang="en-US"/>
        </a:p>
      </dgm:t>
    </dgm:pt>
    <dgm:pt modelId="{0F4755E3-CC00-4916-AB7F-134DF5E8F496}">
      <dgm:prSet/>
      <dgm:spPr/>
      <dgm:t>
        <a:bodyPr/>
        <a:lstStyle/>
        <a:p>
          <a:r>
            <a:rPr lang="en-US"/>
            <a:t>Good soil health, nutrition, organic matter, structure, permeability, water holding capacity, etc.</a:t>
          </a:r>
        </a:p>
      </dgm:t>
    </dgm:pt>
    <dgm:pt modelId="{FD4230B8-E928-4169-B7F6-9C3BCF9C5BA0}" type="parTrans" cxnId="{5ED07CE4-FA8C-49AA-BE15-457B93AB9D7A}">
      <dgm:prSet/>
      <dgm:spPr/>
      <dgm:t>
        <a:bodyPr/>
        <a:lstStyle/>
        <a:p>
          <a:endParaRPr lang="en-US"/>
        </a:p>
      </dgm:t>
    </dgm:pt>
    <dgm:pt modelId="{E3C2E0EB-C166-4C3F-A013-D2C9C6E00A84}" type="sibTrans" cxnId="{5ED07CE4-FA8C-49AA-BE15-457B93AB9D7A}">
      <dgm:prSet/>
      <dgm:spPr/>
      <dgm:t>
        <a:bodyPr/>
        <a:lstStyle/>
        <a:p>
          <a:endParaRPr lang="en-US"/>
        </a:p>
      </dgm:t>
    </dgm:pt>
    <dgm:pt modelId="{16CECADC-46F5-4009-BEBE-1110516B3BD2}">
      <dgm:prSet/>
      <dgm:spPr/>
      <dgm:t>
        <a:bodyPr/>
        <a:lstStyle/>
        <a:p>
          <a:r>
            <a:rPr lang="en-US"/>
            <a:t>Resources</a:t>
          </a:r>
        </a:p>
      </dgm:t>
    </dgm:pt>
    <dgm:pt modelId="{1388BCB0-AD99-45EA-848D-CB2DB88E50D2}" type="parTrans" cxnId="{E9B9D51D-C9AF-40AA-8BD8-26BCCD2A2675}">
      <dgm:prSet/>
      <dgm:spPr/>
      <dgm:t>
        <a:bodyPr/>
        <a:lstStyle/>
        <a:p>
          <a:endParaRPr lang="en-US"/>
        </a:p>
      </dgm:t>
    </dgm:pt>
    <dgm:pt modelId="{1C197EE5-3A3F-4503-8043-590B5A048618}" type="sibTrans" cxnId="{E9B9D51D-C9AF-40AA-8BD8-26BCCD2A2675}">
      <dgm:prSet/>
      <dgm:spPr/>
      <dgm:t>
        <a:bodyPr/>
        <a:lstStyle/>
        <a:p>
          <a:endParaRPr lang="en-US"/>
        </a:p>
      </dgm:t>
    </dgm:pt>
    <dgm:pt modelId="{2ED1A45A-2CA3-448D-8EE8-2F6B15699B6C}">
      <dgm:prSet/>
      <dgm:spPr/>
      <dgm:t>
        <a:bodyPr/>
        <a:lstStyle/>
        <a:p>
          <a:r>
            <a:rPr lang="en-US"/>
            <a:t>Use Web Soil Survey, google maps, soil web app, Extension, other farmers</a:t>
          </a:r>
        </a:p>
      </dgm:t>
    </dgm:pt>
    <dgm:pt modelId="{0575B0AF-57CC-4E96-BCD7-96D663AC5E7D}" type="parTrans" cxnId="{BBE6522D-D85F-4490-BE43-09EB927DDB8F}">
      <dgm:prSet/>
      <dgm:spPr/>
      <dgm:t>
        <a:bodyPr/>
        <a:lstStyle/>
        <a:p>
          <a:endParaRPr lang="en-US"/>
        </a:p>
      </dgm:t>
    </dgm:pt>
    <dgm:pt modelId="{5E1665AF-70F6-4A40-8255-9A2E3830B4B9}" type="sibTrans" cxnId="{BBE6522D-D85F-4490-BE43-09EB927DDB8F}">
      <dgm:prSet/>
      <dgm:spPr/>
      <dgm:t>
        <a:bodyPr/>
        <a:lstStyle/>
        <a:p>
          <a:endParaRPr lang="en-US"/>
        </a:p>
      </dgm:t>
    </dgm:pt>
    <dgm:pt modelId="{D74D7488-693E-4F63-961D-DEE68649AAC6}">
      <dgm:prSet/>
      <dgm:spPr/>
      <dgm:t>
        <a:bodyPr/>
        <a:lstStyle/>
        <a:p>
          <a:r>
            <a:rPr lang="en-US"/>
            <a:t>Use</a:t>
          </a:r>
        </a:p>
      </dgm:t>
    </dgm:pt>
    <dgm:pt modelId="{9BCCA66B-C744-4E37-893F-1809DC51B79C}" type="parTrans" cxnId="{D179C421-9327-4C1D-A318-616175EFAF58}">
      <dgm:prSet/>
      <dgm:spPr/>
      <dgm:t>
        <a:bodyPr/>
        <a:lstStyle/>
        <a:p>
          <a:endParaRPr lang="en-US"/>
        </a:p>
      </dgm:t>
    </dgm:pt>
    <dgm:pt modelId="{35FBF9F6-2CA6-4EE4-A951-E98CEED3E94F}" type="sibTrans" cxnId="{D179C421-9327-4C1D-A318-616175EFAF58}">
      <dgm:prSet/>
      <dgm:spPr/>
      <dgm:t>
        <a:bodyPr/>
        <a:lstStyle/>
        <a:p>
          <a:endParaRPr lang="en-US"/>
        </a:p>
      </dgm:t>
    </dgm:pt>
    <dgm:pt modelId="{5ADFB450-C53F-424F-8DC1-E42985A58F7C}">
      <dgm:prSet/>
      <dgm:spPr/>
      <dgm:t>
        <a:bodyPr/>
        <a:lstStyle/>
        <a:p>
          <a:r>
            <a:rPr lang="en-US" dirty="0"/>
            <a:t>Best land for crops because they do better!</a:t>
          </a:r>
        </a:p>
      </dgm:t>
    </dgm:pt>
    <dgm:pt modelId="{D668FAC8-ABA3-485C-922F-48DA78FD1EEE}" type="parTrans" cxnId="{B61BB24A-3D00-4828-A759-3A554A4FFAE6}">
      <dgm:prSet/>
      <dgm:spPr/>
      <dgm:t>
        <a:bodyPr/>
        <a:lstStyle/>
        <a:p>
          <a:endParaRPr lang="en-US"/>
        </a:p>
      </dgm:t>
    </dgm:pt>
    <dgm:pt modelId="{F07CAE79-430A-44B2-867E-F74583DE32C5}" type="sibTrans" cxnId="{B61BB24A-3D00-4828-A759-3A554A4FFAE6}">
      <dgm:prSet/>
      <dgm:spPr/>
      <dgm:t>
        <a:bodyPr/>
        <a:lstStyle/>
        <a:p>
          <a:endParaRPr lang="en-US"/>
        </a:p>
      </dgm:t>
    </dgm:pt>
    <dgm:pt modelId="{D2B851C9-EB2C-41CB-92B4-8E668ADE038E}">
      <dgm:prSet/>
      <dgm:spPr/>
      <dgm:t>
        <a:bodyPr/>
        <a:lstStyle/>
        <a:p>
          <a:r>
            <a:rPr lang="en-US"/>
            <a:t>Test</a:t>
          </a:r>
        </a:p>
      </dgm:t>
    </dgm:pt>
    <dgm:pt modelId="{677E595C-B0AB-4C41-9E24-D5E7948CF0D0}" type="parTrans" cxnId="{6D8E310B-AA3B-4DE1-82C5-2E54F3FC26A7}">
      <dgm:prSet/>
      <dgm:spPr/>
      <dgm:t>
        <a:bodyPr/>
        <a:lstStyle/>
        <a:p>
          <a:endParaRPr lang="en-US"/>
        </a:p>
      </dgm:t>
    </dgm:pt>
    <dgm:pt modelId="{74B6F103-6C44-431F-91B1-31C32ECF8CCD}" type="sibTrans" cxnId="{6D8E310B-AA3B-4DE1-82C5-2E54F3FC26A7}">
      <dgm:prSet/>
      <dgm:spPr/>
      <dgm:t>
        <a:bodyPr/>
        <a:lstStyle/>
        <a:p>
          <a:endParaRPr lang="en-US"/>
        </a:p>
      </dgm:t>
    </dgm:pt>
    <dgm:pt modelId="{1D21D678-7CF7-4763-8C0D-71EB8BB8C19D}">
      <dgm:prSet/>
      <dgm:spPr/>
      <dgm:t>
        <a:bodyPr/>
        <a:lstStyle/>
        <a:p>
          <a:r>
            <a:rPr lang="en-US"/>
            <a:t>Test soil – typical, Haney, PLFA test</a:t>
          </a:r>
        </a:p>
      </dgm:t>
    </dgm:pt>
    <dgm:pt modelId="{5F7F41B0-49B7-45A8-B7D2-2D8AC9AE47F7}" type="parTrans" cxnId="{EE9D3D96-2596-45FD-9C2A-5DCBF7243368}">
      <dgm:prSet/>
      <dgm:spPr/>
      <dgm:t>
        <a:bodyPr/>
        <a:lstStyle/>
        <a:p>
          <a:endParaRPr lang="en-US"/>
        </a:p>
      </dgm:t>
    </dgm:pt>
    <dgm:pt modelId="{42525A21-7F76-4E0B-93A8-A780D099246D}" type="sibTrans" cxnId="{EE9D3D96-2596-45FD-9C2A-5DCBF7243368}">
      <dgm:prSet/>
      <dgm:spPr/>
      <dgm:t>
        <a:bodyPr/>
        <a:lstStyle/>
        <a:p>
          <a:endParaRPr lang="en-US"/>
        </a:p>
      </dgm:t>
    </dgm:pt>
    <dgm:pt modelId="{D9E201FE-DC56-4406-B4D9-4A419A563D96}">
      <dgm:prSet/>
      <dgm:spPr/>
      <dgm:t>
        <a:bodyPr/>
        <a:lstStyle/>
        <a:p>
          <a:r>
            <a:rPr lang="en-US"/>
            <a:t>Treat problems by being proactive to prevent problems.  Lots of tools for issues that grow into problems!</a:t>
          </a:r>
        </a:p>
      </dgm:t>
    </dgm:pt>
    <dgm:pt modelId="{B41045B9-A9F4-49D6-A9B2-8977E94353A4}" type="parTrans" cxnId="{F0395DD6-0953-4C7B-8166-97B982A1D4CA}">
      <dgm:prSet/>
      <dgm:spPr/>
      <dgm:t>
        <a:bodyPr/>
        <a:lstStyle/>
        <a:p>
          <a:endParaRPr lang="en-US"/>
        </a:p>
      </dgm:t>
    </dgm:pt>
    <dgm:pt modelId="{D621EA5F-67DA-445A-80E7-4EDB11A4FD38}" type="sibTrans" cxnId="{F0395DD6-0953-4C7B-8166-97B982A1D4CA}">
      <dgm:prSet/>
      <dgm:spPr/>
      <dgm:t>
        <a:bodyPr/>
        <a:lstStyle/>
        <a:p>
          <a:endParaRPr lang="en-US"/>
        </a:p>
      </dgm:t>
    </dgm:pt>
    <dgm:pt modelId="{F0140664-F044-4521-AF3E-FA4F16B47590}">
      <dgm:prSet/>
      <dgm:spPr/>
      <dgm:t>
        <a:bodyPr/>
        <a:lstStyle/>
        <a:p>
          <a:r>
            <a:rPr lang="en-US"/>
            <a:t>Record</a:t>
          </a:r>
        </a:p>
      </dgm:t>
    </dgm:pt>
    <dgm:pt modelId="{97229CC8-C366-4651-A7A2-AAA8BD583CB3}" type="parTrans" cxnId="{5AB5A5A5-880D-4F98-815C-E188DF850918}">
      <dgm:prSet/>
      <dgm:spPr/>
      <dgm:t>
        <a:bodyPr/>
        <a:lstStyle/>
        <a:p>
          <a:endParaRPr lang="en-US"/>
        </a:p>
      </dgm:t>
    </dgm:pt>
    <dgm:pt modelId="{3B1EEA5C-A636-48DE-909F-83C6F7396265}" type="sibTrans" cxnId="{5AB5A5A5-880D-4F98-815C-E188DF850918}">
      <dgm:prSet/>
      <dgm:spPr/>
      <dgm:t>
        <a:bodyPr/>
        <a:lstStyle/>
        <a:p>
          <a:endParaRPr lang="en-US"/>
        </a:p>
      </dgm:t>
    </dgm:pt>
    <dgm:pt modelId="{2550E2BF-0B79-424D-B9FA-BAEF0711A49A}">
      <dgm:prSet/>
      <dgm:spPr/>
      <dgm:t>
        <a:bodyPr/>
        <a:lstStyle/>
        <a:p>
          <a:r>
            <a:rPr lang="en-US"/>
            <a:t>Record results in spreadsheet and compare year on year for improvement</a:t>
          </a:r>
        </a:p>
      </dgm:t>
    </dgm:pt>
    <dgm:pt modelId="{9FC2FDFD-C259-409B-ABE5-EC49477FED08}" type="parTrans" cxnId="{6DCDB57B-E9D5-44FF-B425-4518F12A93B6}">
      <dgm:prSet/>
      <dgm:spPr/>
      <dgm:t>
        <a:bodyPr/>
        <a:lstStyle/>
        <a:p>
          <a:endParaRPr lang="en-US"/>
        </a:p>
      </dgm:t>
    </dgm:pt>
    <dgm:pt modelId="{874466DF-D416-4FFE-AFB0-A6D44CFBE322}" type="sibTrans" cxnId="{6DCDB57B-E9D5-44FF-B425-4518F12A93B6}">
      <dgm:prSet/>
      <dgm:spPr/>
      <dgm:t>
        <a:bodyPr/>
        <a:lstStyle/>
        <a:p>
          <a:endParaRPr lang="en-US"/>
        </a:p>
      </dgm:t>
    </dgm:pt>
    <dgm:pt modelId="{3C94D6FA-696F-4FE9-AEE0-16D14A236ABF}">
      <dgm:prSet/>
      <dgm:spPr/>
      <dgm:t>
        <a:bodyPr/>
        <a:lstStyle/>
        <a:p>
          <a:r>
            <a:rPr lang="en-US"/>
            <a:t>Treat</a:t>
          </a:r>
        </a:p>
      </dgm:t>
    </dgm:pt>
    <dgm:pt modelId="{DB1AAFBE-56D3-4994-9C8E-5EFFDBCC80C2}" type="sibTrans" cxnId="{57EC3396-00DC-41FC-ABFD-218F4B502EC8}">
      <dgm:prSet/>
      <dgm:spPr/>
      <dgm:t>
        <a:bodyPr/>
        <a:lstStyle/>
        <a:p>
          <a:endParaRPr lang="en-US"/>
        </a:p>
      </dgm:t>
    </dgm:pt>
    <dgm:pt modelId="{ACF42872-89C7-46DA-A687-C8A680C3AA8C}" type="parTrans" cxnId="{57EC3396-00DC-41FC-ABFD-218F4B502EC8}">
      <dgm:prSet/>
      <dgm:spPr/>
      <dgm:t>
        <a:bodyPr/>
        <a:lstStyle/>
        <a:p>
          <a:endParaRPr lang="en-US"/>
        </a:p>
      </dgm:t>
    </dgm:pt>
    <dgm:pt modelId="{33665405-3306-4640-B62A-ACC31DB5051E}" type="pres">
      <dgm:prSet presAssocID="{13082162-FFDD-40E7-8B7B-32D87A6241F6}" presName="Name0" presStyleCnt="0">
        <dgm:presLayoutVars>
          <dgm:dir/>
          <dgm:animLvl val="lvl"/>
          <dgm:resizeHandles val="exact"/>
        </dgm:presLayoutVars>
      </dgm:prSet>
      <dgm:spPr/>
    </dgm:pt>
    <dgm:pt modelId="{C8B50788-C4EC-449C-8CD5-111654F1939A}" type="pres">
      <dgm:prSet presAssocID="{CCF23D78-D83D-4321-958E-5002B1A22516}" presName="linNode" presStyleCnt="0"/>
      <dgm:spPr/>
    </dgm:pt>
    <dgm:pt modelId="{1FB9C0CC-A100-405C-A12C-436DB6D0044C}" type="pres">
      <dgm:prSet presAssocID="{CCF23D78-D83D-4321-958E-5002B1A22516}" presName="parentText" presStyleLbl="alignNode1" presStyleIdx="0" presStyleCnt="6">
        <dgm:presLayoutVars>
          <dgm:chMax val="1"/>
          <dgm:bulletEnabled/>
        </dgm:presLayoutVars>
      </dgm:prSet>
      <dgm:spPr/>
    </dgm:pt>
    <dgm:pt modelId="{58B02326-1D22-45E6-B507-74412D20D830}" type="pres">
      <dgm:prSet presAssocID="{CCF23D78-D83D-4321-958E-5002B1A22516}" presName="descendantText" presStyleLbl="alignAccFollowNode1" presStyleIdx="0" presStyleCnt="6">
        <dgm:presLayoutVars>
          <dgm:bulletEnabled/>
        </dgm:presLayoutVars>
      </dgm:prSet>
      <dgm:spPr/>
    </dgm:pt>
    <dgm:pt modelId="{B7D87C68-CAD6-48B2-83D1-AB24E9DEE7CF}" type="pres">
      <dgm:prSet presAssocID="{35CE9B5A-0092-4090-8100-B6D8B0B18C31}" presName="sp" presStyleCnt="0"/>
      <dgm:spPr/>
    </dgm:pt>
    <dgm:pt modelId="{B94CE9DF-79A0-471C-9EC6-CEE329B7B38B}" type="pres">
      <dgm:prSet presAssocID="{16CECADC-46F5-4009-BEBE-1110516B3BD2}" presName="linNode" presStyleCnt="0"/>
      <dgm:spPr/>
    </dgm:pt>
    <dgm:pt modelId="{96C6C3E0-C499-4257-85F0-134E03AEBE8C}" type="pres">
      <dgm:prSet presAssocID="{16CECADC-46F5-4009-BEBE-1110516B3BD2}" presName="parentText" presStyleLbl="alignNode1" presStyleIdx="1" presStyleCnt="6">
        <dgm:presLayoutVars>
          <dgm:chMax val="1"/>
          <dgm:bulletEnabled/>
        </dgm:presLayoutVars>
      </dgm:prSet>
      <dgm:spPr/>
    </dgm:pt>
    <dgm:pt modelId="{F3E64222-06F8-420D-8CCB-6B4D1A498066}" type="pres">
      <dgm:prSet presAssocID="{16CECADC-46F5-4009-BEBE-1110516B3BD2}" presName="descendantText" presStyleLbl="alignAccFollowNode1" presStyleIdx="1" presStyleCnt="6">
        <dgm:presLayoutVars>
          <dgm:bulletEnabled/>
        </dgm:presLayoutVars>
      </dgm:prSet>
      <dgm:spPr/>
    </dgm:pt>
    <dgm:pt modelId="{DC8A098E-AA60-4BCA-B81F-0D5170F37169}" type="pres">
      <dgm:prSet presAssocID="{1C197EE5-3A3F-4503-8043-590B5A048618}" presName="sp" presStyleCnt="0"/>
      <dgm:spPr/>
    </dgm:pt>
    <dgm:pt modelId="{405C90E1-4E0A-4C8A-B7EB-219979F641EF}" type="pres">
      <dgm:prSet presAssocID="{D74D7488-693E-4F63-961D-DEE68649AAC6}" presName="linNode" presStyleCnt="0"/>
      <dgm:spPr/>
    </dgm:pt>
    <dgm:pt modelId="{DAC03FCA-6A49-4C2F-8A55-E6C05FEE7B33}" type="pres">
      <dgm:prSet presAssocID="{D74D7488-693E-4F63-961D-DEE68649AAC6}" presName="parentText" presStyleLbl="alignNode1" presStyleIdx="2" presStyleCnt="6">
        <dgm:presLayoutVars>
          <dgm:chMax val="1"/>
          <dgm:bulletEnabled/>
        </dgm:presLayoutVars>
      </dgm:prSet>
      <dgm:spPr/>
    </dgm:pt>
    <dgm:pt modelId="{2A5FF8A9-8593-4D01-96E2-34EFE63CF97D}" type="pres">
      <dgm:prSet presAssocID="{D74D7488-693E-4F63-961D-DEE68649AAC6}" presName="descendantText" presStyleLbl="alignAccFollowNode1" presStyleIdx="2" presStyleCnt="6">
        <dgm:presLayoutVars>
          <dgm:bulletEnabled/>
        </dgm:presLayoutVars>
      </dgm:prSet>
      <dgm:spPr/>
    </dgm:pt>
    <dgm:pt modelId="{FA068A30-384E-4F94-A76F-FF418254A662}" type="pres">
      <dgm:prSet presAssocID="{35FBF9F6-2CA6-4EE4-A951-E98CEED3E94F}" presName="sp" presStyleCnt="0"/>
      <dgm:spPr/>
    </dgm:pt>
    <dgm:pt modelId="{6DF03FCE-C2EC-45A4-8941-803404DB2EAD}" type="pres">
      <dgm:prSet presAssocID="{D2B851C9-EB2C-41CB-92B4-8E668ADE038E}" presName="linNode" presStyleCnt="0"/>
      <dgm:spPr/>
    </dgm:pt>
    <dgm:pt modelId="{33C7FF7D-2F63-4F38-92AA-081AF9D7A679}" type="pres">
      <dgm:prSet presAssocID="{D2B851C9-EB2C-41CB-92B4-8E668ADE038E}" presName="parentText" presStyleLbl="alignNode1" presStyleIdx="3" presStyleCnt="6">
        <dgm:presLayoutVars>
          <dgm:chMax val="1"/>
          <dgm:bulletEnabled/>
        </dgm:presLayoutVars>
      </dgm:prSet>
      <dgm:spPr/>
    </dgm:pt>
    <dgm:pt modelId="{97CF104D-1136-4562-A77E-069E3AEC5109}" type="pres">
      <dgm:prSet presAssocID="{D2B851C9-EB2C-41CB-92B4-8E668ADE038E}" presName="descendantText" presStyleLbl="alignAccFollowNode1" presStyleIdx="3" presStyleCnt="6">
        <dgm:presLayoutVars>
          <dgm:bulletEnabled/>
        </dgm:presLayoutVars>
      </dgm:prSet>
      <dgm:spPr/>
    </dgm:pt>
    <dgm:pt modelId="{E148CABA-411B-431A-A617-7544C957FC0D}" type="pres">
      <dgm:prSet presAssocID="{74B6F103-6C44-431F-91B1-31C32ECF8CCD}" presName="sp" presStyleCnt="0"/>
      <dgm:spPr/>
    </dgm:pt>
    <dgm:pt modelId="{51EBEF59-A8BD-4CEF-B483-CEBB0529E498}" type="pres">
      <dgm:prSet presAssocID="{3C94D6FA-696F-4FE9-AEE0-16D14A236ABF}" presName="linNode" presStyleCnt="0"/>
      <dgm:spPr/>
    </dgm:pt>
    <dgm:pt modelId="{A22813ED-5FA8-426F-A064-CC9A6CCB24B8}" type="pres">
      <dgm:prSet presAssocID="{3C94D6FA-696F-4FE9-AEE0-16D14A236ABF}" presName="parentText" presStyleLbl="alignNode1" presStyleIdx="4" presStyleCnt="6">
        <dgm:presLayoutVars>
          <dgm:chMax val="1"/>
          <dgm:bulletEnabled/>
        </dgm:presLayoutVars>
      </dgm:prSet>
      <dgm:spPr/>
    </dgm:pt>
    <dgm:pt modelId="{F73F706C-0C06-4B50-A530-08AA37A17133}" type="pres">
      <dgm:prSet presAssocID="{3C94D6FA-696F-4FE9-AEE0-16D14A236ABF}" presName="descendantText" presStyleLbl="alignAccFollowNode1" presStyleIdx="4" presStyleCnt="6">
        <dgm:presLayoutVars>
          <dgm:bulletEnabled/>
        </dgm:presLayoutVars>
      </dgm:prSet>
      <dgm:spPr/>
    </dgm:pt>
    <dgm:pt modelId="{A532D0D8-A7EA-4956-B345-9E7A9738EEF9}" type="pres">
      <dgm:prSet presAssocID="{DB1AAFBE-56D3-4994-9C8E-5EFFDBCC80C2}" presName="sp" presStyleCnt="0"/>
      <dgm:spPr/>
    </dgm:pt>
    <dgm:pt modelId="{4FB7438A-4898-4212-9BAA-543EF5501010}" type="pres">
      <dgm:prSet presAssocID="{F0140664-F044-4521-AF3E-FA4F16B47590}" presName="linNode" presStyleCnt="0"/>
      <dgm:spPr/>
    </dgm:pt>
    <dgm:pt modelId="{0525CC6E-EEFF-4027-90DF-85890F38BD1A}" type="pres">
      <dgm:prSet presAssocID="{F0140664-F044-4521-AF3E-FA4F16B47590}" presName="parentText" presStyleLbl="alignNode1" presStyleIdx="5" presStyleCnt="6">
        <dgm:presLayoutVars>
          <dgm:chMax val="1"/>
          <dgm:bulletEnabled/>
        </dgm:presLayoutVars>
      </dgm:prSet>
      <dgm:spPr/>
    </dgm:pt>
    <dgm:pt modelId="{782F274F-A6DE-42CF-9DE9-A0304E8A20CE}" type="pres">
      <dgm:prSet presAssocID="{F0140664-F044-4521-AF3E-FA4F16B47590}" presName="descendantText" presStyleLbl="alignAccFollowNode1" presStyleIdx="5" presStyleCnt="6">
        <dgm:presLayoutVars>
          <dgm:bulletEnabled/>
        </dgm:presLayoutVars>
      </dgm:prSet>
      <dgm:spPr/>
    </dgm:pt>
  </dgm:ptLst>
  <dgm:cxnLst>
    <dgm:cxn modelId="{A1A41D04-1E90-4299-865A-028F3BCB3754}" type="presOf" srcId="{D2B851C9-EB2C-41CB-92B4-8E668ADE038E}" destId="{33C7FF7D-2F63-4F38-92AA-081AF9D7A679}" srcOrd="0" destOrd="0" presId="urn:microsoft.com/office/officeart/2016/7/layout/VerticalSolidActionList"/>
    <dgm:cxn modelId="{6D8E310B-AA3B-4DE1-82C5-2E54F3FC26A7}" srcId="{13082162-FFDD-40E7-8B7B-32D87A6241F6}" destId="{D2B851C9-EB2C-41CB-92B4-8E668ADE038E}" srcOrd="3" destOrd="0" parTransId="{677E595C-B0AB-4C41-9E24-D5E7948CF0D0}" sibTransId="{74B6F103-6C44-431F-91B1-31C32ECF8CCD}"/>
    <dgm:cxn modelId="{E9B9D51D-C9AF-40AA-8BD8-26BCCD2A2675}" srcId="{13082162-FFDD-40E7-8B7B-32D87A6241F6}" destId="{16CECADC-46F5-4009-BEBE-1110516B3BD2}" srcOrd="1" destOrd="0" parTransId="{1388BCB0-AD99-45EA-848D-CB2DB88E50D2}" sibTransId="{1C197EE5-3A3F-4503-8043-590B5A048618}"/>
    <dgm:cxn modelId="{D179C421-9327-4C1D-A318-616175EFAF58}" srcId="{13082162-FFDD-40E7-8B7B-32D87A6241F6}" destId="{D74D7488-693E-4F63-961D-DEE68649AAC6}" srcOrd="2" destOrd="0" parTransId="{9BCCA66B-C744-4E37-893F-1809DC51B79C}" sibTransId="{35FBF9F6-2CA6-4EE4-A951-E98CEED3E94F}"/>
    <dgm:cxn modelId="{BBE6522D-D85F-4490-BE43-09EB927DDB8F}" srcId="{16CECADC-46F5-4009-BEBE-1110516B3BD2}" destId="{2ED1A45A-2CA3-448D-8EE8-2F6B15699B6C}" srcOrd="0" destOrd="0" parTransId="{0575B0AF-57CC-4E96-BCD7-96D663AC5E7D}" sibTransId="{5E1665AF-70F6-4A40-8255-9A2E3830B4B9}"/>
    <dgm:cxn modelId="{30CE8D43-A5C7-4350-9AF2-E9E7C11AC383}" type="presOf" srcId="{13082162-FFDD-40E7-8B7B-32D87A6241F6}" destId="{33665405-3306-4640-B62A-ACC31DB5051E}" srcOrd="0" destOrd="0" presId="urn:microsoft.com/office/officeart/2016/7/layout/VerticalSolidActionList"/>
    <dgm:cxn modelId="{1D85EA43-BF56-483C-B753-2B0F5CDD787E}" type="presOf" srcId="{16CECADC-46F5-4009-BEBE-1110516B3BD2}" destId="{96C6C3E0-C499-4257-85F0-134E03AEBE8C}" srcOrd="0" destOrd="0" presId="urn:microsoft.com/office/officeart/2016/7/layout/VerticalSolidActionList"/>
    <dgm:cxn modelId="{B61BB24A-3D00-4828-A759-3A554A4FFAE6}" srcId="{D74D7488-693E-4F63-961D-DEE68649AAC6}" destId="{5ADFB450-C53F-424F-8DC1-E42985A58F7C}" srcOrd="0" destOrd="0" parTransId="{D668FAC8-ABA3-485C-922F-48DA78FD1EEE}" sibTransId="{F07CAE79-430A-44B2-867E-F74583DE32C5}"/>
    <dgm:cxn modelId="{2B16525E-2817-4273-B704-9A29F1EF14E0}" type="presOf" srcId="{5ADFB450-C53F-424F-8DC1-E42985A58F7C}" destId="{2A5FF8A9-8593-4D01-96E2-34EFE63CF97D}" srcOrd="0" destOrd="0" presId="urn:microsoft.com/office/officeart/2016/7/layout/VerticalSolidActionList"/>
    <dgm:cxn modelId="{4C27056B-ECCC-4884-A8D2-2E292A9A484D}" type="presOf" srcId="{2550E2BF-0B79-424D-B9FA-BAEF0711A49A}" destId="{782F274F-A6DE-42CF-9DE9-A0304E8A20CE}" srcOrd="0" destOrd="0" presId="urn:microsoft.com/office/officeart/2016/7/layout/VerticalSolidActionList"/>
    <dgm:cxn modelId="{6DCDB57B-E9D5-44FF-B425-4518F12A93B6}" srcId="{F0140664-F044-4521-AF3E-FA4F16B47590}" destId="{2550E2BF-0B79-424D-B9FA-BAEF0711A49A}" srcOrd="0" destOrd="0" parTransId="{9FC2FDFD-C259-409B-ABE5-EC49477FED08}" sibTransId="{874466DF-D416-4FFE-AFB0-A6D44CFBE322}"/>
    <dgm:cxn modelId="{57EC3396-00DC-41FC-ABFD-218F4B502EC8}" srcId="{13082162-FFDD-40E7-8B7B-32D87A6241F6}" destId="{3C94D6FA-696F-4FE9-AEE0-16D14A236ABF}" srcOrd="4" destOrd="0" parTransId="{ACF42872-89C7-46DA-A687-C8A680C3AA8C}" sibTransId="{DB1AAFBE-56D3-4994-9C8E-5EFFDBCC80C2}"/>
    <dgm:cxn modelId="{EE9D3D96-2596-45FD-9C2A-5DCBF7243368}" srcId="{D2B851C9-EB2C-41CB-92B4-8E668ADE038E}" destId="{1D21D678-7CF7-4763-8C0D-71EB8BB8C19D}" srcOrd="0" destOrd="0" parTransId="{5F7F41B0-49B7-45A8-B7D2-2D8AC9AE47F7}" sibTransId="{42525A21-7F76-4E0B-93A8-A780D099246D}"/>
    <dgm:cxn modelId="{0DA1FD9C-79DE-4B61-80D1-FC4FE7FB864D}" type="presOf" srcId="{3C94D6FA-696F-4FE9-AEE0-16D14A236ABF}" destId="{A22813ED-5FA8-426F-A064-CC9A6CCB24B8}" srcOrd="0" destOrd="0" presId="urn:microsoft.com/office/officeart/2016/7/layout/VerticalSolidActionList"/>
    <dgm:cxn modelId="{D82E37A5-2AEA-457B-AC62-35517A9DDC30}" srcId="{13082162-FFDD-40E7-8B7B-32D87A6241F6}" destId="{CCF23D78-D83D-4321-958E-5002B1A22516}" srcOrd="0" destOrd="0" parTransId="{4D6F88C9-C01E-49FE-BBE1-6EA17C6FAE36}" sibTransId="{35CE9B5A-0092-4090-8100-B6D8B0B18C31}"/>
    <dgm:cxn modelId="{5AB5A5A5-880D-4F98-815C-E188DF850918}" srcId="{13082162-FFDD-40E7-8B7B-32D87A6241F6}" destId="{F0140664-F044-4521-AF3E-FA4F16B47590}" srcOrd="5" destOrd="0" parTransId="{97229CC8-C366-4651-A7A2-AAA8BD583CB3}" sibTransId="{3B1EEA5C-A636-48DE-909F-83C6F7396265}"/>
    <dgm:cxn modelId="{74A633B0-A47A-48F7-9840-FECAE5445A08}" type="presOf" srcId="{CCF23D78-D83D-4321-958E-5002B1A22516}" destId="{1FB9C0CC-A100-405C-A12C-436DB6D0044C}" srcOrd="0" destOrd="0" presId="urn:microsoft.com/office/officeart/2016/7/layout/VerticalSolidActionList"/>
    <dgm:cxn modelId="{F0395DD6-0953-4C7B-8166-97B982A1D4CA}" srcId="{3C94D6FA-696F-4FE9-AEE0-16D14A236ABF}" destId="{D9E201FE-DC56-4406-B4D9-4A419A563D96}" srcOrd="0" destOrd="0" parTransId="{B41045B9-A9F4-49D6-A9B2-8977E94353A4}" sibTransId="{D621EA5F-67DA-445A-80E7-4EDB11A4FD38}"/>
    <dgm:cxn modelId="{47CB89D9-FC7C-4D8A-BB08-7B737E932C03}" type="presOf" srcId="{D9E201FE-DC56-4406-B4D9-4A419A563D96}" destId="{F73F706C-0C06-4B50-A530-08AA37A17133}" srcOrd="0" destOrd="0" presId="urn:microsoft.com/office/officeart/2016/7/layout/VerticalSolidActionList"/>
    <dgm:cxn modelId="{01E1FBDA-B366-497A-99D8-375F6B91A9BF}" type="presOf" srcId="{2ED1A45A-2CA3-448D-8EE8-2F6B15699B6C}" destId="{F3E64222-06F8-420D-8CCB-6B4D1A498066}" srcOrd="0" destOrd="0" presId="urn:microsoft.com/office/officeart/2016/7/layout/VerticalSolidActionList"/>
    <dgm:cxn modelId="{A9AAE8DB-DE65-4AE7-AB54-2BB22FED338A}" type="presOf" srcId="{0F4755E3-CC00-4916-AB7F-134DF5E8F496}" destId="{58B02326-1D22-45E6-B507-74412D20D830}" srcOrd="0" destOrd="0" presId="urn:microsoft.com/office/officeart/2016/7/layout/VerticalSolidActionList"/>
    <dgm:cxn modelId="{4A7253E3-C419-422D-B267-9F71310224BD}" type="presOf" srcId="{1D21D678-7CF7-4763-8C0D-71EB8BB8C19D}" destId="{97CF104D-1136-4562-A77E-069E3AEC5109}" srcOrd="0" destOrd="0" presId="urn:microsoft.com/office/officeart/2016/7/layout/VerticalSolidActionList"/>
    <dgm:cxn modelId="{5ED07CE4-FA8C-49AA-BE15-457B93AB9D7A}" srcId="{CCF23D78-D83D-4321-958E-5002B1A22516}" destId="{0F4755E3-CC00-4916-AB7F-134DF5E8F496}" srcOrd="0" destOrd="0" parTransId="{FD4230B8-E928-4169-B7F6-9C3BCF9C5BA0}" sibTransId="{E3C2E0EB-C166-4C3F-A013-D2C9C6E00A84}"/>
    <dgm:cxn modelId="{3AE3C4F4-9EA6-4659-8DDE-F98D9EF9984B}" type="presOf" srcId="{F0140664-F044-4521-AF3E-FA4F16B47590}" destId="{0525CC6E-EEFF-4027-90DF-85890F38BD1A}" srcOrd="0" destOrd="0" presId="urn:microsoft.com/office/officeart/2016/7/layout/VerticalSolidActionList"/>
    <dgm:cxn modelId="{585480F6-3E62-4FAD-9C77-000FDDF046CE}" type="presOf" srcId="{D74D7488-693E-4F63-961D-DEE68649AAC6}" destId="{DAC03FCA-6A49-4C2F-8A55-E6C05FEE7B33}" srcOrd="0" destOrd="0" presId="urn:microsoft.com/office/officeart/2016/7/layout/VerticalSolidActionList"/>
    <dgm:cxn modelId="{3475FC3F-E01B-4782-A203-0CF6FD204900}" type="presParOf" srcId="{33665405-3306-4640-B62A-ACC31DB5051E}" destId="{C8B50788-C4EC-449C-8CD5-111654F1939A}" srcOrd="0" destOrd="0" presId="urn:microsoft.com/office/officeart/2016/7/layout/VerticalSolidActionList"/>
    <dgm:cxn modelId="{2D2AB867-9DCD-4913-9416-8210DC285B9C}" type="presParOf" srcId="{C8B50788-C4EC-449C-8CD5-111654F1939A}" destId="{1FB9C0CC-A100-405C-A12C-436DB6D0044C}" srcOrd="0" destOrd="0" presId="urn:microsoft.com/office/officeart/2016/7/layout/VerticalSolidActionList"/>
    <dgm:cxn modelId="{9962F51A-C3F6-4AE0-A73E-CDD398A7E770}" type="presParOf" srcId="{C8B50788-C4EC-449C-8CD5-111654F1939A}" destId="{58B02326-1D22-45E6-B507-74412D20D830}" srcOrd="1" destOrd="0" presId="urn:microsoft.com/office/officeart/2016/7/layout/VerticalSolidActionList"/>
    <dgm:cxn modelId="{C084F5A4-61E1-49B1-9E22-620341E13396}" type="presParOf" srcId="{33665405-3306-4640-B62A-ACC31DB5051E}" destId="{B7D87C68-CAD6-48B2-83D1-AB24E9DEE7CF}" srcOrd="1" destOrd="0" presId="urn:microsoft.com/office/officeart/2016/7/layout/VerticalSolidActionList"/>
    <dgm:cxn modelId="{FC34D1F2-3383-48D5-BDCE-412A7A2DB75A}" type="presParOf" srcId="{33665405-3306-4640-B62A-ACC31DB5051E}" destId="{B94CE9DF-79A0-471C-9EC6-CEE329B7B38B}" srcOrd="2" destOrd="0" presId="urn:microsoft.com/office/officeart/2016/7/layout/VerticalSolidActionList"/>
    <dgm:cxn modelId="{C8CB09B6-F73F-4F0B-BFF4-1684BDADA17B}" type="presParOf" srcId="{B94CE9DF-79A0-471C-9EC6-CEE329B7B38B}" destId="{96C6C3E0-C499-4257-85F0-134E03AEBE8C}" srcOrd="0" destOrd="0" presId="urn:microsoft.com/office/officeart/2016/7/layout/VerticalSolidActionList"/>
    <dgm:cxn modelId="{36596099-906D-4348-945A-FF097DF2AFCE}" type="presParOf" srcId="{B94CE9DF-79A0-471C-9EC6-CEE329B7B38B}" destId="{F3E64222-06F8-420D-8CCB-6B4D1A498066}" srcOrd="1" destOrd="0" presId="urn:microsoft.com/office/officeart/2016/7/layout/VerticalSolidActionList"/>
    <dgm:cxn modelId="{5899E645-B906-44A9-9C1F-AC32BC2FEBF8}" type="presParOf" srcId="{33665405-3306-4640-B62A-ACC31DB5051E}" destId="{DC8A098E-AA60-4BCA-B81F-0D5170F37169}" srcOrd="3" destOrd="0" presId="urn:microsoft.com/office/officeart/2016/7/layout/VerticalSolidActionList"/>
    <dgm:cxn modelId="{8878AD0C-8EDB-412F-915D-AC8DDC8E848B}" type="presParOf" srcId="{33665405-3306-4640-B62A-ACC31DB5051E}" destId="{405C90E1-4E0A-4C8A-B7EB-219979F641EF}" srcOrd="4" destOrd="0" presId="urn:microsoft.com/office/officeart/2016/7/layout/VerticalSolidActionList"/>
    <dgm:cxn modelId="{BBDB5E6E-67EB-46B6-9312-BBB7DC5C1F0F}" type="presParOf" srcId="{405C90E1-4E0A-4C8A-B7EB-219979F641EF}" destId="{DAC03FCA-6A49-4C2F-8A55-E6C05FEE7B33}" srcOrd="0" destOrd="0" presId="urn:microsoft.com/office/officeart/2016/7/layout/VerticalSolidActionList"/>
    <dgm:cxn modelId="{4EE225C8-DE15-4ABC-AB4B-482C51C7707B}" type="presParOf" srcId="{405C90E1-4E0A-4C8A-B7EB-219979F641EF}" destId="{2A5FF8A9-8593-4D01-96E2-34EFE63CF97D}" srcOrd="1" destOrd="0" presId="urn:microsoft.com/office/officeart/2016/7/layout/VerticalSolidActionList"/>
    <dgm:cxn modelId="{41FE9862-27CE-4290-A739-51651982AEF9}" type="presParOf" srcId="{33665405-3306-4640-B62A-ACC31DB5051E}" destId="{FA068A30-384E-4F94-A76F-FF418254A662}" srcOrd="5" destOrd="0" presId="urn:microsoft.com/office/officeart/2016/7/layout/VerticalSolidActionList"/>
    <dgm:cxn modelId="{8CCE76C2-B23F-483F-9FB1-D8A1807872F3}" type="presParOf" srcId="{33665405-3306-4640-B62A-ACC31DB5051E}" destId="{6DF03FCE-C2EC-45A4-8941-803404DB2EAD}" srcOrd="6" destOrd="0" presId="urn:microsoft.com/office/officeart/2016/7/layout/VerticalSolidActionList"/>
    <dgm:cxn modelId="{E529F721-581F-4B05-AF73-133320D554C8}" type="presParOf" srcId="{6DF03FCE-C2EC-45A4-8941-803404DB2EAD}" destId="{33C7FF7D-2F63-4F38-92AA-081AF9D7A679}" srcOrd="0" destOrd="0" presId="urn:microsoft.com/office/officeart/2016/7/layout/VerticalSolidActionList"/>
    <dgm:cxn modelId="{26E3B5FF-70E2-4AC0-BD96-59BADAA55E1D}" type="presParOf" srcId="{6DF03FCE-C2EC-45A4-8941-803404DB2EAD}" destId="{97CF104D-1136-4562-A77E-069E3AEC5109}" srcOrd="1" destOrd="0" presId="urn:microsoft.com/office/officeart/2016/7/layout/VerticalSolidActionList"/>
    <dgm:cxn modelId="{00CA3B15-5C9B-4ABA-9D83-584A51D069FD}" type="presParOf" srcId="{33665405-3306-4640-B62A-ACC31DB5051E}" destId="{E148CABA-411B-431A-A617-7544C957FC0D}" srcOrd="7" destOrd="0" presId="urn:microsoft.com/office/officeart/2016/7/layout/VerticalSolidActionList"/>
    <dgm:cxn modelId="{0DFDDBE5-3573-48D5-B2AC-01A3BCE8DAB2}" type="presParOf" srcId="{33665405-3306-4640-B62A-ACC31DB5051E}" destId="{51EBEF59-A8BD-4CEF-B483-CEBB0529E498}" srcOrd="8" destOrd="0" presId="urn:microsoft.com/office/officeart/2016/7/layout/VerticalSolidActionList"/>
    <dgm:cxn modelId="{7243D43B-471B-4C24-B85B-A853EB7FC70A}" type="presParOf" srcId="{51EBEF59-A8BD-4CEF-B483-CEBB0529E498}" destId="{A22813ED-5FA8-426F-A064-CC9A6CCB24B8}" srcOrd="0" destOrd="0" presId="urn:microsoft.com/office/officeart/2016/7/layout/VerticalSolidActionList"/>
    <dgm:cxn modelId="{D2C3C930-08D8-4AAA-B8D2-39D6A11596B3}" type="presParOf" srcId="{51EBEF59-A8BD-4CEF-B483-CEBB0529E498}" destId="{F73F706C-0C06-4B50-A530-08AA37A17133}" srcOrd="1" destOrd="0" presId="urn:microsoft.com/office/officeart/2016/7/layout/VerticalSolidActionList"/>
    <dgm:cxn modelId="{C4AEE495-598D-423F-8C5B-4E6A3690DAD4}" type="presParOf" srcId="{33665405-3306-4640-B62A-ACC31DB5051E}" destId="{A532D0D8-A7EA-4956-B345-9E7A9738EEF9}" srcOrd="9" destOrd="0" presId="urn:microsoft.com/office/officeart/2016/7/layout/VerticalSolidActionList"/>
    <dgm:cxn modelId="{84E7618F-878C-448C-9E3A-876022B9BB0C}" type="presParOf" srcId="{33665405-3306-4640-B62A-ACC31DB5051E}" destId="{4FB7438A-4898-4212-9BAA-543EF5501010}" srcOrd="10" destOrd="0" presId="urn:microsoft.com/office/officeart/2016/7/layout/VerticalSolidActionList"/>
    <dgm:cxn modelId="{E34B85E3-22E0-4684-89B8-6BDDBEBFD7B4}" type="presParOf" srcId="{4FB7438A-4898-4212-9BAA-543EF5501010}" destId="{0525CC6E-EEFF-4027-90DF-85890F38BD1A}" srcOrd="0" destOrd="0" presId="urn:microsoft.com/office/officeart/2016/7/layout/VerticalSolidActionList"/>
    <dgm:cxn modelId="{6ED90307-ED7D-453C-9508-9F0AFB54E256}" type="presParOf" srcId="{4FB7438A-4898-4212-9BAA-543EF5501010}" destId="{782F274F-A6DE-42CF-9DE9-A0304E8A20C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815D8-3830-9546-93F0-54E1F9228396}">
      <dsp:nvSpPr>
        <dsp:cNvPr id="0" name=""/>
        <dsp:cNvSpPr/>
      </dsp:nvSpPr>
      <dsp:spPr>
        <a:xfrm>
          <a:off x="0" y="75196"/>
          <a:ext cx="4640729" cy="7082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Prevention – environment</a:t>
          </a:r>
        </a:p>
      </dsp:txBody>
      <dsp:txXfrm>
        <a:off x="34575" y="109771"/>
        <a:ext cx="4571579" cy="639120"/>
      </dsp:txXfrm>
    </dsp:sp>
    <dsp:sp modelId="{5E36437E-F1C3-CD4C-BE13-0FF148333A81}">
      <dsp:nvSpPr>
        <dsp:cNvPr id="0" name=""/>
        <dsp:cNvSpPr/>
      </dsp:nvSpPr>
      <dsp:spPr>
        <a:xfrm>
          <a:off x="0" y="832426"/>
          <a:ext cx="4640729" cy="7082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Cultural – resistance Sanitation – clean up crop residues</a:t>
          </a:r>
        </a:p>
      </dsp:txBody>
      <dsp:txXfrm>
        <a:off x="34575" y="867001"/>
        <a:ext cx="4571579" cy="639120"/>
      </dsp:txXfrm>
    </dsp:sp>
    <dsp:sp modelId="{E19E6469-61F4-4742-A38C-5AC09BF36DDE}">
      <dsp:nvSpPr>
        <dsp:cNvPr id="0" name=""/>
        <dsp:cNvSpPr/>
      </dsp:nvSpPr>
      <dsp:spPr>
        <a:xfrm>
          <a:off x="0" y="1589657"/>
          <a:ext cx="4640729" cy="7082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Mechanical – traps or trap crops, exclusion</a:t>
          </a:r>
        </a:p>
      </dsp:txBody>
      <dsp:txXfrm>
        <a:off x="34575" y="1624232"/>
        <a:ext cx="4571579" cy="639120"/>
      </dsp:txXfrm>
    </dsp:sp>
    <dsp:sp modelId="{4CF8BBA1-C520-3242-898F-3E80763122F7}">
      <dsp:nvSpPr>
        <dsp:cNvPr id="0" name=""/>
        <dsp:cNvSpPr/>
      </dsp:nvSpPr>
      <dsp:spPr>
        <a:xfrm>
          <a:off x="0" y="2346887"/>
          <a:ext cx="4640729" cy="7082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Biological – beneficials, some biological sprays</a:t>
          </a:r>
        </a:p>
      </dsp:txBody>
      <dsp:txXfrm>
        <a:off x="34575" y="2381462"/>
        <a:ext cx="4571579" cy="639120"/>
      </dsp:txXfrm>
    </dsp:sp>
    <dsp:sp modelId="{03D89EDA-4390-6D45-9B2C-83FA4FAF21D9}">
      <dsp:nvSpPr>
        <dsp:cNvPr id="0" name=""/>
        <dsp:cNvSpPr/>
      </dsp:nvSpPr>
      <dsp:spPr>
        <a:xfrm>
          <a:off x="0" y="3104118"/>
          <a:ext cx="4640729" cy="7082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Chemicals – ??</a:t>
          </a:r>
        </a:p>
      </dsp:txBody>
      <dsp:txXfrm>
        <a:off x="34575" y="3138693"/>
        <a:ext cx="4571579" cy="639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3E7E3-55A7-4837-9ECA-1ECD04039864}">
      <dsp:nvSpPr>
        <dsp:cNvPr id="0" name=""/>
        <dsp:cNvSpPr/>
      </dsp:nvSpPr>
      <dsp:spPr>
        <a:xfrm>
          <a:off x="576849" y="1844"/>
          <a:ext cx="3135528" cy="18813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Increasing plant, animal and insect diversity through crop rotations and cover cropping</a:t>
          </a:r>
        </a:p>
      </dsp:txBody>
      <dsp:txXfrm>
        <a:off x="576849" y="1844"/>
        <a:ext cx="3135528" cy="1881316"/>
      </dsp:txXfrm>
    </dsp:sp>
    <dsp:sp modelId="{AF47D20D-3176-498E-BBBA-B3D215978E47}">
      <dsp:nvSpPr>
        <dsp:cNvPr id="0" name=""/>
        <dsp:cNvSpPr/>
      </dsp:nvSpPr>
      <dsp:spPr>
        <a:xfrm>
          <a:off x="4025930" y="1844"/>
          <a:ext cx="3135528" cy="18813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Minimizing soil disturbance</a:t>
          </a:r>
        </a:p>
      </dsp:txBody>
      <dsp:txXfrm>
        <a:off x="4025930" y="1844"/>
        <a:ext cx="3135528" cy="1881316"/>
      </dsp:txXfrm>
    </dsp:sp>
    <dsp:sp modelId="{12960F33-9DAF-489E-874C-9C7D19C0C1D4}">
      <dsp:nvSpPr>
        <dsp:cNvPr id="0" name=""/>
        <dsp:cNvSpPr/>
      </dsp:nvSpPr>
      <dsp:spPr>
        <a:xfrm>
          <a:off x="7475011" y="1844"/>
          <a:ext cx="3135528" cy="18813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Keep the soil covered</a:t>
          </a:r>
        </a:p>
      </dsp:txBody>
      <dsp:txXfrm>
        <a:off x="7475011" y="1844"/>
        <a:ext cx="3135528" cy="1881316"/>
      </dsp:txXfrm>
    </dsp:sp>
    <dsp:sp modelId="{EDDECF4C-A7F3-4D5C-BD2A-F3642E53552D}">
      <dsp:nvSpPr>
        <dsp:cNvPr id="0" name=""/>
        <dsp:cNvSpPr/>
      </dsp:nvSpPr>
      <dsp:spPr>
        <a:xfrm>
          <a:off x="576849" y="2196713"/>
          <a:ext cx="3135528" cy="18813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Reduced synthetic chemical and fertilizer applications</a:t>
          </a:r>
        </a:p>
      </dsp:txBody>
      <dsp:txXfrm>
        <a:off x="576849" y="2196713"/>
        <a:ext cx="3135528" cy="1881316"/>
      </dsp:txXfrm>
    </dsp:sp>
    <dsp:sp modelId="{8157306C-EE1B-4E4E-98A5-A22BD099A0C8}">
      <dsp:nvSpPr>
        <dsp:cNvPr id="0" name=""/>
        <dsp:cNvSpPr/>
      </dsp:nvSpPr>
      <dsp:spPr>
        <a:xfrm>
          <a:off x="4025930" y="2196713"/>
          <a:ext cx="3135528" cy="18813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Holistic integration of livestock</a:t>
          </a:r>
        </a:p>
      </dsp:txBody>
      <dsp:txXfrm>
        <a:off x="4025930" y="2196713"/>
        <a:ext cx="3135528" cy="1881316"/>
      </dsp:txXfrm>
    </dsp:sp>
    <dsp:sp modelId="{6E530F3F-E08E-4385-9479-A622E01F5A8F}">
      <dsp:nvSpPr>
        <dsp:cNvPr id="0" name=""/>
        <dsp:cNvSpPr/>
      </dsp:nvSpPr>
      <dsp:spPr>
        <a:xfrm>
          <a:off x="7475011" y="2196713"/>
          <a:ext cx="3135528" cy="18813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Keep a living root in the ground</a:t>
          </a:r>
        </a:p>
      </dsp:txBody>
      <dsp:txXfrm>
        <a:off x="7475011" y="2196713"/>
        <a:ext cx="3135528" cy="1881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02326-1D22-45E6-B507-74412D20D830}">
      <dsp:nvSpPr>
        <dsp:cNvPr id="0" name=""/>
        <dsp:cNvSpPr/>
      </dsp:nvSpPr>
      <dsp:spPr>
        <a:xfrm>
          <a:off x="1162225" y="693"/>
          <a:ext cx="4648902" cy="9010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a:t>Good soil health, nutrition, organic matter, structure, permeability, water holding capacity, etc.</a:t>
          </a:r>
        </a:p>
      </dsp:txBody>
      <dsp:txXfrm>
        <a:off x="1162225" y="693"/>
        <a:ext cx="4648902" cy="901084"/>
      </dsp:txXfrm>
    </dsp:sp>
    <dsp:sp modelId="{1FB9C0CC-A100-405C-A12C-436DB6D0044C}">
      <dsp:nvSpPr>
        <dsp:cNvPr id="0" name=""/>
        <dsp:cNvSpPr/>
      </dsp:nvSpPr>
      <dsp:spPr>
        <a:xfrm>
          <a:off x="0" y="693"/>
          <a:ext cx="1162225" cy="90108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Soil</a:t>
          </a:r>
        </a:p>
      </dsp:txBody>
      <dsp:txXfrm>
        <a:off x="0" y="693"/>
        <a:ext cx="1162225" cy="901084"/>
      </dsp:txXfrm>
    </dsp:sp>
    <dsp:sp modelId="{F3E64222-06F8-420D-8CCB-6B4D1A498066}">
      <dsp:nvSpPr>
        <dsp:cNvPr id="0" name=""/>
        <dsp:cNvSpPr/>
      </dsp:nvSpPr>
      <dsp:spPr>
        <a:xfrm>
          <a:off x="1162225" y="955842"/>
          <a:ext cx="4648902" cy="90108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a:t>Use Web Soil Survey, google maps, soil web app, Extension, other farmers</a:t>
          </a:r>
        </a:p>
      </dsp:txBody>
      <dsp:txXfrm>
        <a:off x="1162225" y="955842"/>
        <a:ext cx="4648902" cy="901084"/>
      </dsp:txXfrm>
    </dsp:sp>
    <dsp:sp modelId="{96C6C3E0-C499-4257-85F0-134E03AEBE8C}">
      <dsp:nvSpPr>
        <dsp:cNvPr id="0" name=""/>
        <dsp:cNvSpPr/>
      </dsp:nvSpPr>
      <dsp:spPr>
        <a:xfrm>
          <a:off x="0" y="955842"/>
          <a:ext cx="1162225" cy="90108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Resources</a:t>
          </a:r>
        </a:p>
      </dsp:txBody>
      <dsp:txXfrm>
        <a:off x="0" y="955842"/>
        <a:ext cx="1162225" cy="901084"/>
      </dsp:txXfrm>
    </dsp:sp>
    <dsp:sp modelId="{2A5FF8A9-8593-4D01-96E2-34EFE63CF97D}">
      <dsp:nvSpPr>
        <dsp:cNvPr id="0" name=""/>
        <dsp:cNvSpPr/>
      </dsp:nvSpPr>
      <dsp:spPr>
        <a:xfrm>
          <a:off x="1162225" y="1910992"/>
          <a:ext cx="4648902" cy="90108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dirty="0"/>
            <a:t>Best land for crops because they do better!</a:t>
          </a:r>
        </a:p>
      </dsp:txBody>
      <dsp:txXfrm>
        <a:off x="1162225" y="1910992"/>
        <a:ext cx="4648902" cy="901084"/>
      </dsp:txXfrm>
    </dsp:sp>
    <dsp:sp modelId="{DAC03FCA-6A49-4C2F-8A55-E6C05FEE7B33}">
      <dsp:nvSpPr>
        <dsp:cNvPr id="0" name=""/>
        <dsp:cNvSpPr/>
      </dsp:nvSpPr>
      <dsp:spPr>
        <a:xfrm>
          <a:off x="0" y="1910992"/>
          <a:ext cx="1162225" cy="90108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Use</a:t>
          </a:r>
        </a:p>
      </dsp:txBody>
      <dsp:txXfrm>
        <a:off x="0" y="1910992"/>
        <a:ext cx="1162225" cy="901084"/>
      </dsp:txXfrm>
    </dsp:sp>
    <dsp:sp modelId="{97CF104D-1136-4562-A77E-069E3AEC5109}">
      <dsp:nvSpPr>
        <dsp:cNvPr id="0" name=""/>
        <dsp:cNvSpPr/>
      </dsp:nvSpPr>
      <dsp:spPr>
        <a:xfrm>
          <a:off x="1162225" y="2866142"/>
          <a:ext cx="4648902" cy="90108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a:t>Test soil – typical, Haney, PLFA test</a:t>
          </a:r>
        </a:p>
      </dsp:txBody>
      <dsp:txXfrm>
        <a:off x="1162225" y="2866142"/>
        <a:ext cx="4648902" cy="901084"/>
      </dsp:txXfrm>
    </dsp:sp>
    <dsp:sp modelId="{33C7FF7D-2F63-4F38-92AA-081AF9D7A679}">
      <dsp:nvSpPr>
        <dsp:cNvPr id="0" name=""/>
        <dsp:cNvSpPr/>
      </dsp:nvSpPr>
      <dsp:spPr>
        <a:xfrm>
          <a:off x="0" y="2866142"/>
          <a:ext cx="1162225" cy="90108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Test</a:t>
          </a:r>
        </a:p>
      </dsp:txBody>
      <dsp:txXfrm>
        <a:off x="0" y="2866142"/>
        <a:ext cx="1162225" cy="901084"/>
      </dsp:txXfrm>
    </dsp:sp>
    <dsp:sp modelId="{F73F706C-0C06-4B50-A530-08AA37A17133}">
      <dsp:nvSpPr>
        <dsp:cNvPr id="0" name=""/>
        <dsp:cNvSpPr/>
      </dsp:nvSpPr>
      <dsp:spPr>
        <a:xfrm>
          <a:off x="1162225" y="3821291"/>
          <a:ext cx="4648902" cy="90108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a:t>Treat problems by being proactive to prevent problems.  Lots of tools for issues that grow into problems!</a:t>
          </a:r>
        </a:p>
      </dsp:txBody>
      <dsp:txXfrm>
        <a:off x="1162225" y="3821291"/>
        <a:ext cx="4648902" cy="901084"/>
      </dsp:txXfrm>
    </dsp:sp>
    <dsp:sp modelId="{A22813ED-5FA8-426F-A064-CC9A6CCB24B8}">
      <dsp:nvSpPr>
        <dsp:cNvPr id="0" name=""/>
        <dsp:cNvSpPr/>
      </dsp:nvSpPr>
      <dsp:spPr>
        <a:xfrm>
          <a:off x="0" y="3821291"/>
          <a:ext cx="1162225" cy="901084"/>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Treat</a:t>
          </a:r>
        </a:p>
      </dsp:txBody>
      <dsp:txXfrm>
        <a:off x="0" y="3821291"/>
        <a:ext cx="1162225" cy="901084"/>
      </dsp:txXfrm>
    </dsp:sp>
    <dsp:sp modelId="{782F274F-A6DE-42CF-9DE9-A0304E8A20CE}">
      <dsp:nvSpPr>
        <dsp:cNvPr id="0" name=""/>
        <dsp:cNvSpPr/>
      </dsp:nvSpPr>
      <dsp:spPr>
        <a:xfrm>
          <a:off x="1162225" y="4776441"/>
          <a:ext cx="4648902" cy="90108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28875" rIns="90202" bIns="228875" numCol="1" spcCol="1270" anchor="ctr" anchorCtr="0">
          <a:noAutofit/>
        </a:bodyPr>
        <a:lstStyle/>
        <a:p>
          <a:pPr marL="0" lvl="0" indent="0" algn="l" defTabSz="622300">
            <a:lnSpc>
              <a:spcPct val="90000"/>
            </a:lnSpc>
            <a:spcBef>
              <a:spcPct val="0"/>
            </a:spcBef>
            <a:spcAft>
              <a:spcPct val="35000"/>
            </a:spcAft>
            <a:buNone/>
          </a:pPr>
          <a:r>
            <a:rPr lang="en-US" sz="1400" kern="1200"/>
            <a:t>Record results in spreadsheet and compare year on year for improvement</a:t>
          </a:r>
        </a:p>
      </dsp:txBody>
      <dsp:txXfrm>
        <a:off x="1162225" y="4776441"/>
        <a:ext cx="4648902" cy="901084"/>
      </dsp:txXfrm>
    </dsp:sp>
    <dsp:sp modelId="{0525CC6E-EEFF-4027-90DF-85890F38BD1A}">
      <dsp:nvSpPr>
        <dsp:cNvPr id="0" name=""/>
        <dsp:cNvSpPr/>
      </dsp:nvSpPr>
      <dsp:spPr>
        <a:xfrm>
          <a:off x="0" y="4776441"/>
          <a:ext cx="1162225" cy="90108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89007" rIns="61501" bIns="89007" numCol="1" spcCol="1270" anchor="ctr" anchorCtr="0">
          <a:noAutofit/>
        </a:bodyPr>
        <a:lstStyle/>
        <a:p>
          <a:pPr marL="0" lvl="0" indent="0" algn="ctr" defTabSz="800100">
            <a:lnSpc>
              <a:spcPct val="90000"/>
            </a:lnSpc>
            <a:spcBef>
              <a:spcPct val="0"/>
            </a:spcBef>
            <a:spcAft>
              <a:spcPct val="35000"/>
            </a:spcAft>
            <a:buNone/>
          </a:pPr>
          <a:r>
            <a:rPr lang="en-US" sz="1800" kern="1200"/>
            <a:t>Record</a:t>
          </a:r>
        </a:p>
      </dsp:txBody>
      <dsp:txXfrm>
        <a:off x="0" y="4776441"/>
        <a:ext cx="1162225" cy="9010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7E14A-FB9F-44D3-8D9E-FD5015C9D938}" type="datetimeFigureOut">
              <a:rPr lang="en-US" smtClean="0"/>
              <a:t>7/6/22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F7182-68A7-4066-A1FE-E9C224A47E6E}" type="slidenum">
              <a:rPr lang="en-US" smtClean="0"/>
              <a:t>‹#›</a:t>
            </a:fld>
            <a:endParaRPr lang="en-US"/>
          </a:p>
        </p:txBody>
      </p:sp>
    </p:spTree>
    <p:extLst>
      <p:ext uri="{BB962C8B-B14F-4D97-AF65-F5344CB8AC3E}">
        <p14:creationId xmlns:p14="http://schemas.microsoft.com/office/powerpoint/2010/main" val="203546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5ACB0B-8FC0-4B0F-AED1-09B5AB7203B1}" type="slidenum">
              <a:rPr lang="en-US" smtClean="0"/>
              <a:t>11</a:t>
            </a:fld>
            <a:endParaRPr lang="en-US"/>
          </a:p>
        </p:txBody>
      </p:sp>
    </p:spTree>
    <p:extLst>
      <p:ext uri="{BB962C8B-B14F-4D97-AF65-F5344CB8AC3E}">
        <p14:creationId xmlns:p14="http://schemas.microsoft.com/office/powerpoint/2010/main" val="256456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C4537-5E7E-4239-8233-FE130B4306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45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5ACB0B-8FC0-4B0F-AED1-09B5AB7203B1}" type="slidenum">
              <a:rPr lang="en-US" smtClean="0"/>
              <a:t>15</a:t>
            </a:fld>
            <a:endParaRPr lang="en-US"/>
          </a:p>
        </p:txBody>
      </p:sp>
    </p:spTree>
    <p:extLst>
      <p:ext uri="{BB962C8B-B14F-4D97-AF65-F5344CB8AC3E}">
        <p14:creationId xmlns:p14="http://schemas.microsoft.com/office/powerpoint/2010/main" val="49655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5ACB0B-8FC0-4B0F-AED1-09B5AB7203B1}" type="slidenum">
              <a:rPr lang="en-US" smtClean="0"/>
              <a:t>16</a:t>
            </a:fld>
            <a:endParaRPr lang="en-US"/>
          </a:p>
        </p:txBody>
      </p:sp>
    </p:spTree>
    <p:extLst>
      <p:ext uri="{BB962C8B-B14F-4D97-AF65-F5344CB8AC3E}">
        <p14:creationId xmlns:p14="http://schemas.microsoft.com/office/powerpoint/2010/main" val="365861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82DBB-23AB-B04B-AB5F-EF21F9AB478C}" type="slidenum">
              <a:rPr lang="en-US" smtClean="0"/>
              <a:t>21</a:t>
            </a:fld>
            <a:endParaRPr lang="en-US"/>
          </a:p>
        </p:txBody>
      </p:sp>
    </p:spTree>
    <p:extLst>
      <p:ext uri="{BB962C8B-B14F-4D97-AF65-F5344CB8AC3E}">
        <p14:creationId xmlns:p14="http://schemas.microsoft.com/office/powerpoint/2010/main" val="102373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82DBB-23AB-B04B-AB5F-EF21F9AB478C}" type="slidenum">
              <a:rPr lang="en-US" smtClean="0"/>
              <a:t>22</a:t>
            </a:fld>
            <a:endParaRPr lang="en-US"/>
          </a:p>
        </p:txBody>
      </p:sp>
    </p:spTree>
    <p:extLst>
      <p:ext uri="{BB962C8B-B14F-4D97-AF65-F5344CB8AC3E}">
        <p14:creationId xmlns:p14="http://schemas.microsoft.com/office/powerpoint/2010/main" val="382483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5ACB0B-8FC0-4B0F-AED1-09B5AB7203B1}" type="slidenum">
              <a:rPr lang="en-US" smtClean="0"/>
              <a:t>25</a:t>
            </a:fld>
            <a:endParaRPr lang="en-US"/>
          </a:p>
        </p:txBody>
      </p:sp>
    </p:spTree>
    <p:extLst>
      <p:ext uri="{BB962C8B-B14F-4D97-AF65-F5344CB8AC3E}">
        <p14:creationId xmlns:p14="http://schemas.microsoft.com/office/powerpoint/2010/main" val="163078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1041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9531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95260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37067" y="6172200"/>
            <a:ext cx="2447327" cy="62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76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8F8B-0EA3-BB39-411D-09D2C7C138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4600D-B6F3-385D-FE2A-E0976F13B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4E5B32-09D5-9063-77A9-BEE7835E9156}"/>
              </a:ext>
            </a:extLst>
          </p:cNvPr>
          <p:cNvSpPr>
            <a:spLocks noGrp="1"/>
          </p:cNvSpPr>
          <p:nvPr>
            <p:ph type="dt" sz="half" idx="10"/>
          </p:nvPr>
        </p:nvSpPr>
        <p:spPr/>
        <p:txBody>
          <a:bodyPr/>
          <a:lstStyle/>
          <a:p>
            <a:fld id="{C91F970E-6307-48AE-A7D0-D628B11178A8}" type="datetimeFigureOut">
              <a:rPr lang="en-US" smtClean="0"/>
              <a:t>7/6/22</a:t>
            </a:fld>
            <a:endParaRPr lang="en-US"/>
          </a:p>
        </p:txBody>
      </p:sp>
      <p:sp>
        <p:nvSpPr>
          <p:cNvPr id="5" name="Footer Placeholder 4">
            <a:extLst>
              <a:ext uri="{FF2B5EF4-FFF2-40B4-BE49-F238E27FC236}">
                <a16:creationId xmlns:a16="http://schemas.microsoft.com/office/drawing/2014/main" id="{F2F85BA5-671E-89FC-5F3A-60138C8DA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30592-B5F3-861E-5762-254703487062}"/>
              </a:ext>
            </a:extLst>
          </p:cNvPr>
          <p:cNvSpPr>
            <a:spLocks noGrp="1"/>
          </p:cNvSpPr>
          <p:nvPr>
            <p:ph type="sldNum" sz="quarter" idx="12"/>
          </p:nvPr>
        </p:nvSpPr>
        <p:spPr/>
        <p:txBody>
          <a:bodyPr/>
          <a:lstStyle/>
          <a:p>
            <a:fld id="{543E33D8-E84C-4349-BF44-0228CFA1F2BE}" type="slidenum">
              <a:rPr lang="en-US" smtClean="0"/>
              <a:t>‹#›</a:t>
            </a:fld>
            <a:endParaRPr lang="en-US"/>
          </a:p>
        </p:txBody>
      </p:sp>
    </p:spTree>
    <p:extLst>
      <p:ext uri="{BB962C8B-B14F-4D97-AF65-F5344CB8AC3E}">
        <p14:creationId xmlns:p14="http://schemas.microsoft.com/office/powerpoint/2010/main" val="377700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D00C-850A-F5C2-40C4-DF6182302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8EC90D-91B7-E98E-3538-3FB04C64173D}"/>
              </a:ext>
            </a:extLst>
          </p:cNvPr>
          <p:cNvSpPr>
            <a:spLocks noGrp="1"/>
          </p:cNvSpPr>
          <p:nvPr>
            <p:ph type="dt" sz="half" idx="10"/>
          </p:nvPr>
        </p:nvSpPr>
        <p:spPr/>
        <p:txBody>
          <a:bodyPr/>
          <a:lstStyle/>
          <a:p>
            <a:fld id="{C91F970E-6307-48AE-A7D0-D628B11178A8}" type="datetimeFigureOut">
              <a:rPr lang="en-US" smtClean="0"/>
              <a:t>7/6/22</a:t>
            </a:fld>
            <a:endParaRPr lang="en-US"/>
          </a:p>
        </p:txBody>
      </p:sp>
      <p:sp>
        <p:nvSpPr>
          <p:cNvPr id="4" name="Footer Placeholder 3">
            <a:extLst>
              <a:ext uri="{FF2B5EF4-FFF2-40B4-BE49-F238E27FC236}">
                <a16:creationId xmlns:a16="http://schemas.microsoft.com/office/drawing/2014/main" id="{4AE99C7A-0984-BAB2-0E6B-580A44422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763C6-214B-2F71-91F0-7A473327A970}"/>
              </a:ext>
            </a:extLst>
          </p:cNvPr>
          <p:cNvSpPr>
            <a:spLocks noGrp="1"/>
          </p:cNvSpPr>
          <p:nvPr>
            <p:ph type="sldNum" sz="quarter" idx="12"/>
          </p:nvPr>
        </p:nvSpPr>
        <p:spPr/>
        <p:txBody>
          <a:bodyPr/>
          <a:lstStyle/>
          <a:p>
            <a:fld id="{543E33D8-E84C-4349-BF44-0228CFA1F2BE}" type="slidenum">
              <a:rPr lang="en-US" smtClean="0"/>
              <a:t>‹#›</a:t>
            </a:fld>
            <a:endParaRPr lang="en-US"/>
          </a:p>
        </p:txBody>
      </p:sp>
    </p:spTree>
    <p:extLst>
      <p:ext uri="{BB962C8B-B14F-4D97-AF65-F5344CB8AC3E}">
        <p14:creationId xmlns:p14="http://schemas.microsoft.com/office/powerpoint/2010/main" val="2729615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36486-9304-09DE-210E-A363EB95B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89A90-2772-576A-D290-3EB978ACF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C9732-8B68-E728-4F5C-79D10F9E1F39}"/>
              </a:ext>
            </a:extLst>
          </p:cNvPr>
          <p:cNvSpPr>
            <a:spLocks noGrp="1"/>
          </p:cNvSpPr>
          <p:nvPr>
            <p:ph type="dt" sz="half" idx="10"/>
          </p:nvPr>
        </p:nvSpPr>
        <p:spPr/>
        <p:txBody>
          <a:bodyPr/>
          <a:lstStyle/>
          <a:p>
            <a:fld id="{C91F970E-6307-48AE-A7D0-D628B11178A8}" type="datetimeFigureOut">
              <a:rPr lang="en-US" smtClean="0"/>
              <a:t>7/6/22</a:t>
            </a:fld>
            <a:endParaRPr lang="en-US"/>
          </a:p>
        </p:txBody>
      </p:sp>
      <p:sp>
        <p:nvSpPr>
          <p:cNvPr id="5" name="Footer Placeholder 4">
            <a:extLst>
              <a:ext uri="{FF2B5EF4-FFF2-40B4-BE49-F238E27FC236}">
                <a16:creationId xmlns:a16="http://schemas.microsoft.com/office/drawing/2014/main" id="{3867CC9B-53F2-10AE-E2AF-7DC652CC9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54CC5-9694-FD8D-77E1-F2902CF02CE4}"/>
              </a:ext>
            </a:extLst>
          </p:cNvPr>
          <p:cNvSpPr>
            <a:spLocks noGrp="1"/>
          </p:cNvSpPr>
          <p:nvPr>
            <p:ph type="sldNum" sz="quarter" idx="12"/>
          </p:nvPr>
        </p:nvSpPr>
        <p:spPr/>
        <p:txBody>
          <a:bodyPr/>
          <a:lstStyle/>
          <a:p>
            <a:fld id="{543E33D8-E84C-4349-BF44-0228CFA1F2BE}" type="slidenum">
              <a:rPr lang="en-US" smtClean="0"/>
              <a:t>‹#›</a:t>
            </a:fld>
            <a:endParaRPr lang="en-US"/>
          </a:p>
        </p:txBody>
      </p:sp>
    </p:spTree>
    <p:extLst>
      <p:ext uri="{BB962C8B-B14F-4D97-AF65-F5344CB8AC3E}">
        <p14:creationId xmlns:p14="http://schemas.microsoft.com/office/powerpoint/2010/main" val="87481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7132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429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24495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8924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57977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12742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24244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7/6/22</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52732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7/6/22</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22455941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3731E-C5E9-6194-12AD-2A0D70C8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960EF-6FAA-5507-DAD6-BB8274069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3A3BB-73DA-6DE7-736C-07081F474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F970E-6307-48AE-A7D0-D628B11178A8}" type="datetimeFigureOut">
              <a:rPr lang="en-US" smtClean="0"/>
              <a:t>7/6/22</a:t>
            </a:fld>
            <a:endParaRPr lang="en-US"/>
          </a:p>
        </p:txBody>
      </p:sp>
      <p:sp>
        <p:nvSpPr>
          <p:cNvPr id="5" name="Footer Placeholder 4">
            <a:extLst>
              <a:ext uri="{FF2B5EF4-FFF2-40B4-BE49-F238E27FC236}">
                <a16:creationId xmlns:a16="http://schemas.microsoft.com/office/drawing/2014/main" id="{AECDE9BF-E558-22CB-25F2-2E4822A91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2139D5-2D53-EE98-45C9-ECC4E73791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E33D8-E84C-4349-BF44-0228CFA1F2BE}" type="slidenum">
              <a:rPr lang="en-US" smtClean="0"/>
              <a:t>‹#›</a:t>
            </a:fld>
            <a:endParaRPr lang="en-US"/>
          </a:p>
        </p:txBody>
      </p:sp>
    </p:spTree>
    <p:extLst>
      <p:ext uri="{BB962C8B-B14F-4D97-AF65-F5344CB8AC3E}">
        <p14:creationId xmlns:p14="http://schemas.microsoft.com/office/powerpoint/2010/main" val="7296290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4" r:id="rId3"/>
    <p:sldLayoutId id="21474836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2.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agrilifeorganic.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hdavis@certisbio.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jpeg"/><Relationship Id="rId7"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0.gif"/><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microsoft.com/office/2007/relationships/hdphoto" Target="../media/hdphoto1.wdp"/><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0.jp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 name="Picture 3" descr="A hand touching a small plant">
            <a:extLst>
              <a:ext uri="{FF2B5EF4-FFF2-40B4-BE49-F238E27FC236}">
                <a16:creationId xmlns:a16="http://schemas.microsoft.com/office/drawing/2014/main" id="{D93DA855-9CD1-10DC-9187-20EFC82ACB96}"/>
              </a:ext>
            </a:extLst>
          </p:cNvPr>
          <p:cNvPicPr>
            <a:picLocks noChangeAspect="1"/>
          </p:cNvPicPr>
          <p:nvPr/>
        </p:nvPicPr>
        <p:blipFill rotWithShape="1">
          <a:blip r:embed="rId2">
            <a:alphaModFix amt="60000"/>
          </a:blip>
          <a:srcRect t="9812" r="-1" b="5896"/>
          <a:stretch/>
        </p:blipFill>
        <p:spPr>
          <a:xfrm>
            <a:off x="0" y="10"/>
            <a:ext cx="12188921" cy="6857990"/>
          </a:xfrm>
          <a:prstGeom prst="rect">
            <a:avLst/>
          </a:prstGeom>
        </p:spPr>
      </p:pic>
      <p:sp>
        <p:nvSpPr>
          <p:cNvPr id="2" name="Title 1">
            <a:extLst>
              <a:ext uri="{FF2B5EF4-FFF2-40B4-BE49-F238E27FC236}">
                <a16:creationId xmlns:a16="http://schemas.microsoft.com/office/drawing/2014/main" id="{CA140175-5B06-07DB-0B09-2DE746B8B58C}"/>
              </a:ext>
            </a:extLst>
          </p:cNvPr>
          <p:cNvSpPr>
            <a:spLocks noGrp="1"/>
          </p:cNvSpPr>
          <p:nvPr>
            <p:ph type="ctrTitle"/>
          </p:nvPr>
        </p:nvSpPr>
        <p:spPr>
          <a:xfrm>
            <a:off x="394233" y="686020"/>
            <a:ext cx="8630138" cy="2742980"/>
          </a:xfrm>
        </p:spPr>
        <p:txBody>
          <a:bodyPr>
            <a:normAutofit/>
          </a:bodyPr>
          <a:lstStyle/>
          <a:p>
            <a:r>
              <a:rPr lang="en-US" dirty="0"/>
              <a:t>Biological Insecticide &amp; Fungicide Options for Pecans</a:t>
            </a:r>
            <a:endParaRPr lang="en-US" sz="4600" dirty="0">
              <a:solidFill>
                <a:srgbClr val="FFFFFF"/>
              </a:solidFill>
            </a:endParaRPr>
          </a:p>
        </p:txBody>
      </p:sp>
      <p:sp>
        <p:nvSpPr>
          <p:cNvPr id="3" name="Subtitle 2">
            <a:extLst>
              <a:ext uri="{FF2B5EF4-FFF2-40B4-BE49-F238E27FC236}">
                <a16:creationId xmlns:a16="http://schemas.microsoft.com/office/drawing/2014/main" id="{D7DE3D09-BC1E-4352-D463-81DCFEEA6C18}"/>
              </a:ext>
            </a:extLst>
          </p:cNvPr>
          <p:cNvSpPr>
            <a:spLocks noGrp="1"/>
          </p:cNvSpPr>
          <p:nvPr>
            <p:ph type="subTitle" idx="1"/>
          </p:nvPr>
        </p:nvSpPr>
        <p:spPr>
          <a:xfrm>
            <a:off x="394233" y="3602038"/>
            <a:ext cx="8630138" cy="2569942"/>
          </a:xfrm>
        </p:spPr>
        <p:txBody>
          <a:bodyPr>
            <a:normAutofit lnSpcReduction="10000"/>
          </a:bodyPr>
          <a:lstStyle/>
          <a:p>
            <a:r>
              <a:rPr lang="en-US" dirty="0">
                <a:solidFill>
                  <a:srgbClr val="FFFFFF"/>
                </a:solidFill>
              </a:rPr>
              <a:t>Bob Whitney</a:t>
            </a:r>
          </a:p>
          <a:p>
            <a:r>
              <a:rPr lang="en-US" dirty="0">
                <a:solidFill>
                  <a:srgbClr val="FFFFFF"/>
                </a:solidFill>
              </a:rPr>
              <a:t>Extension Organic Program Specialist</a:t>
            </a:r>
          </a:p>
          <a:p>
            <a:endParaRPr lang="en-US" dirty="0">
              <a:solidFill>
                <a:srgbClr val="FFFFFF"/>
              </a:solidFill>
            </a:endParaRPr>
          </a:p>
          <a:p>
            <a:r>
              <a:rPr lang="en-US" dirty="0">
                <a:solidFill>
                  <a:srgbClr val="FFFFFF"/>
                </a:solidFill>
              </a:rPr>
              <a:t>Dr. Holly Davis</a:t>
            </a:r>
          </a:p>
          <a:p>
            <a:r>
              <a:rPr lang="en-US" dirty="0">
                <a:solidFill>
                  <a:srgbClr val="FFFFFF"/>
                </a:solidFill>
              </a:rPr>
              <a:t>Field Development Manager</a:t>
            </a:r>
          </a:p>
          <a:p>
            <a:r>
              <a:rPr lang="en-US" dirty="0" err="1">
                <a:solidFill>
                  <a:srgbClr val="FFFFFF"/>
                </a:solidFill>
              </a:rPr>
              <a:t>Certis</a:t>
            </a:r>
            <a:r>
              <a:rPr lang="en-US" dirty="0">
                <a:solidFill>
                  <a:srgbClr val="FFFFFF"/>
                </a:solidFill>
              </a:rPr>
              <a:t> Biologicals</a:t>
            </a:r>
          </a:p>
          <a:p>
            <a:endParaRPr lang="en-US" dirty="0">
              <a:solidFill>
                <a:srgbClr val="FFFFFF"/>
              </a:solidFill>
            </a:endParaRPr>
          </a:p>
        </p:txBody>
      </p:sp>
      <p:grpSp>
        <p:nvGrpSpPr>
          <p:cNvPr id="11" name="Group 10">
            <a:extLst>
              <a:ext uri="{FF2B5EF4-FFF2-40B4-BE49-F238E27FC236}">
                <a16:creationId xmlns:a16="http://schemas.microsoft.com/office/drawing/2014/main" id="{D4433877-8295-4A0D-94F7-BFD8A6336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51FD208E-0612-408E-9D15-241B45325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Graphic 9">
              <a:extLst>
                <a:ext uri="{FF2B5EF4-FFF2-40B4-BE49-F238E27FC236}">
                  <a16:creationId xmlns:a16="http://schemas.microsoft.com/office/drawing/2014/main" id="{0005FEAC-EF53-4E59-AFAA-B72D0F702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20D9F4E7-B583-4E44-AE18-421B268FB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3C41D6DC-5CB2-4929-AAA8-328E7AA84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810D7DDE-644B-4D22-86B4-C3FEDF985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5777DB78-76A6-4C7E-884B-AE5A8540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10614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2C0801A9-8B67-441D-A569-4611F5350B93}"/>
              </a:ext>
            </a:extLst>
          </p:cNvPr>
          <p:cNvSpPr txBox="1">
            <a:spLocks/>
          </p:cNvSpPr>
          <p:nvPr/>
        </p:nvSpPr>
        <p:spPr>
          <a:xfrm>
            <a:off x="285226" y="391670"/>
            <a:ext cx="10972026" cy="484622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charset="0"/>
              <a:buNone/>
              <a:defRPr/>
            </a:pPr>
            <a:r>
              <a:rPr lang="en-US" sz="2800" b="1" dirty="0">
                <a:solidFill>
                  <a:schemeClr val="accent1">
                    <a:lumMod val="75000"/>
                  </a:schemeClr>
                </a:solidFill>
                <a:ea typeface="Meiryo" panose="020B0604030504040204" pitchFamily="34" charset="-128"/>
                <a:cs typeface="Meiryo" panose="020B0604030504040204" pitchFamily="34" charset="-128"/>
              </a:rPr>
              <a:t>Biopesticides are used in an integrated approach with traditional </a:t>
            </a:r>
            <a:br>
              <a:rPr lang="en-US" sz="2800" b="1" dirty="0">
                <a:solidFill>
                  <a:schemeClr val="accent1">
                    <a:lumMod val="75000"/>
                  </a:schemeClr>
                </a:solidFill>
                <a:ea typeface="Meiryo" panose="020B0604030504040204" pitchFamily="34" charset="-128"/>
                <a:cs typeface="Meiryo" panose="020B0604030504040204" pitchFamily="34" charset="-128"/>
              </a:rPr>
            </a:br>
            <a:r>
              <a:rPr lang="en-US" sz="2800" b="1" dirty="0">
                <a:solidFill>
                  <a:schemeClr val="accent1">
                    <a:lumMod val="75000"/>
                  </a:schemeClr>
                </a:solidFill>
                <a:ea typeface="Meiryo" panose="020B0604030504040204" pitchFamily="34" charset="-128"/>
                <a:cs typeface="Meiryo" panose="020B0604030504040204" pitchFamily="34" charset="-128"/>
              </a:rPr>
              <a:t>chemical pesticides to control pests while offering these benefits:</a:t>
            </a:r>
          </a:p>
          <a:p>
            <a:pPr marL="914400">
              <a:spcBef>
                <a:spcPts val="600"/>
              </a:spcBef>
              <a:defRPr/>
            </a:pPr>
            <a:r>
              <a:rPr lang="en-US" sz="2800" dirty="0">
                <a:ea typeface="Meiryo" panose="020B0604030504040204" pitchFamily="34" charset="-128"/>
                <a:cs typeface="Meiryo" panose="020B0604030504040204" pitchFamily="34" charset="-128"/>
              </a:rPr>
              <a:t>Managing Maximum Residue Limits (MRLs)</a:t>
            </a:r>
          </a:p>
          <a:p>
            <a:pPr marL="914400">
              <a:spcBef>
                <a:spcPts val="600"/>
              </a:spcBef>
              <a:defRPr/>
            </a:pPr>
            <a:r>
              <a:rPr lang="en-US" sz="2800" dirty="0">
                <a:ea typeface="Meiryo" panose="020B0604030504040204" pitchFamily="34" charset="-128"/>
                <a:cs typeface="Meiryo" panose="020B0604030504040204" pitchFamily="34" charset="-128"/>
              </a:rPr>
              <a:t>Flexibility &amp; Harvest Management (PHI &amp; REI)</a:t>
            </a:r>
          </a:p>
          <a:p>
            <a:pPr marL="914400">
              <a:spcBef>
                <a:spcPts val="600"/>
              </a:spcBef>
              <a:defRPr/>
            </a:pPr>
            <a:r>
              <a:rPr lang="en-US" sz="2800" dirty="0">
                <a:ea typeface="Meiryo" panose="020B0604030504040204" pitchFamily="34" charset="-128"/>
                <a:cs typeface="Meiryo" panose="020B0604030504040204" pitchFamily="34" charset="-128"/>
              </a:rPr>
              <a:t>Resistance Management</a:t>
            </a:r>
          </a:p>
          <a:p>
            <a:pPr marL="914400">
              <a:spcBef>
                <a:spcPts val="600"/>
              </a:spcBef>
              <a:defRPr/>
            </a:pPr>
            <a:r>
              <a:rPr lang="en-US" sz="2800" dirty="0">
                <a:ea typeface="Meiryo" panose="020B0604030504040204" pitchFamily="34" charset="-128"/>
                <a:cs typeface="Meiryo" panose="020B0604030504040204" pitchFamily="34" charset="-128"/>
              </a:rPr>
              <a:t>Worker Safety </a:t>
            </a:r>
          </a:p>
          <a:p>
            <a:pPr marL="914400">
              <a:spcBef>
                <a:spcPts val="600"/>
              </a:spcBef>
              <a:defRPr/>
            </a:pPr>
            <a:r>
              <a:rPr lang="en-US" sz="2800" dirty="0">
                <a:ea typeface="Meiryo" panose="020B0604030504040204" pitchFamily="34" charset="-128"/>
                <a:cs typeface="Meiryo" panose="020B0604030504040204" pitchFamily="34" charset="-128"/>
              </a:rPr>
              <a:t>Preserving Beneficial Insects and Pollinators (Bees)  </a:t>
            </a:r>
          </a:p>
          <a:p>
            <a:pPr marL="914400">
              <a:spcBef>
                <a:spcPts val="600"/>
              </a:spcBef>
              <a:defRPr/>
            </a:pPr>
            <a:r>
              <a:rPr lang="en-US" sz="2800" dirty="0">
                <a:ea typeface="Meiryo" panose="020B0604030504040204" pitchFamily="34" charset="-128"/>
                <a:cs typeface="Meiryo" panose="020B0604030504040204" pitchFamily="34" charset="-128"/>
              </a:rPr>
              <a:t>Food Safety and Consumer Perception </a:t>
            </a:r>
          </a:p>
          <a:p>
            <a:pPr marL="914400">
              <a:spcBef>
                <a:spcPts val="600"/>
              </a:spcBef>
              <a:defRPr/>
            </a:pPr>
            <a:r>
              <a:rPr lang="en-US" sz="2800" dirty="0">
                <a:ea typeface="Meiryo" panose="020B0604030504040204" pitchFamily="34" charset="-128"/>
                <a:cs typeface="Meiryo" panose="020B0604030504040204" pitchFamily="34" charset="-128"/>
              </a:rPr>
              <a:t>Sustainability Programs</a:t>
            </a:r>
          </a:p>
        </p:txBody>
      </p:sp>
      <p:pic>
        <p:nvPicPr>
          <p:cNvPr id="7" name="Picture 10">
            <a:extLst>
              <a:ext uri="{FF2B5EF4-FFF2-40B4-BE49-F238E27FC236}">
                <a16:creationId xmlns:a16="http://schemas.microsoft.com/office/drawing/2014/main" id="{C0842362-E958-48E1-9C18-37267F31D0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0764" y="2208066"/>
            <a:ext cx="21336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13F8053D-7C32-43F5-B5CF-44D19C72A4C8}"/>
              </a:ext>
            </a:extLst>
          </p:cNvPr>
          <p:cNvGrpSpPr/>
          <p:nvPr/>
        </p:nvGrpSpPr>
        <p:grpSpPr>
          <a:xfrm>
            <a:off x="1156554" y="5237890"/>
            <a:ext cx="9541720" cy="1077218"/>
            <a:chOff x="1156554" y="5237890"/>
            <a:chExt cx="9541720" cy="1077218"/>
          </a:xfrm>
        </p:grpSpPr>
        <p:sp>
          <p:nvSpPr>
            <p:cNvPr id="6" name="Rectangle 9">
              <a:extLst>
                <a:ext uri="{FF2B5EF4-FFF2-40B4-BE49-F238E27FC236}">
                  <a16:creationId xmlns:a16="http://schemas.microsoft.com/office/drawing/2014/main" id="{2CD179C2-A146-461A-816B-2A707504F7BE}"/>
                </a:ext>
              </a:extLst>
            </p:cNvPr>
            <p:cNvSpPr>
              <a:spLocks noChangeArrowheads="1"/>
            </p:cNvSpPr>
            <p:nvPr/>
          </p:nvSpPr>
          <p:spPr bwMode="auto">
            <a:xfrm>
              <a:off x="1156554" y="5237890"/>
              <a:ext cx="65389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None/>
              </a:pPr>
              <a:r>
                <a:rPr lang="en-US" altLang="en-US" sz="3200" b="1" dirty="0">
                  <a:solidFill>
                    <a:srgbClr val="002060"/>
                  </a:solidFill>
                  <a:latin typeface="+mn-lt"/>
                  <a:ea typeface="Meiryo" panose="020B0604030504040204" pitchFamily="34" charset="-128"/>
                </a:rPr>
                <a:t>Residue Reduction, Resistance Management, Efficacy, Safety</a:t>
              </a:r>
            </a:p>
          </p:txBody>
        </p:sp>
        <p:grpSp>
          <p:nvGrpSpPr>
            <p:cNvPr id="12" name="Group 11">
              <a:extLst>
                <a:ext uri="{FF2B5EF4-FFF2-40B4-BE49-F238E27FC236}">
                  <a16:creationId xmlns:a16="http://schemas.microsoft.com/office/drawing/2014/main" id="{42DC1F56-F0F4-4519-93F1-5A4CA8B6968E}"/>
                </a:ext>
              </a:extLst>
            </p:cNvPr>
            <p:cNvGrpSpPr/>
            <p:nvPr/>
          </p:nvGrpSpPr>
          <p:grpSpPr>
            <a:xfrm>
              <a:off x="7032571" y="5571332"/>
              <a:ext cx="3665703" cy="743776"/>
              <a:chOff x="7032571" y="5571332"/>
              <a:chExt cx="3665703" cy="743776"/>
            </a:xfrm>
          </p:grpSpPr>
          <p:pic>
            <p:nvPicPr>
              <p:cNvPr id="10" name="Picture 9" descr="A close up of a device&#10;&#10;Description automatically generated">
                <a:extLst>
                  <a:ext uri="{FF2B5EF4-FFF2-40B4-BE49-F238E27FC236}">
                    <a16:creationId xmlns:a16="http://schemas.microsoft.com/office/drawing/2014/main" id="{E4D7805F-BE34-4FD0-A5DB-C1EC10820A56}"/>
                  </a:ext>
                </a:extLst>
              </p:cNvPr>
              <p:cNvPicPr>
                <a:picLocks noChangeAspect="1"/>
              </p:cNvPicPr>
              <p:nvPr/>
            </p:nvPicPr>
            <p:blipFill rotWithShape="1">
              <a:blip r:embed="rId3"/>
              <a:srcRect r="18806"/>
              <a:stretch/>
            </p:blipFill>
            <p:spPr>
              <a:xfrm>
                <a:off x="7032571" y="5572158"/>
                <a:ext cx="2533023" cy="742950"/>
              </a:xfrm>
              <a:prstGeom prst="rect">
                <a:avLst/>
              </a:prstGeom>
            </p:spPr>
          </p:pic>
          <p:pic>
            <p:nvPicPr>
              <p:cNvPr id="11" name="Picture 10">
                <a:extLst>
                  <a:ext uri="{FF2B5EF4-FFF2-40B4-BE49-F238E27FC236}">
                    <a16:creationId xmlns:a16="http://schemas.microsoft.com/office/drawing/2014/main" id="{FDF59062-082E-4F62-AF04-0302BA96259A}"/>
                  </a:ext>
                </a:extLst>
              </p:cNvPr>
              <p:cNvPicPr>
                <a:picLocks noChangeAspect="1"/>
              </p:cNvPicPr>
              <p:nvPr/>
            </p:nvPicPr>
            <p:blipFill>
              <a:blip r:embed="rId4"/>
              <a:stretch>
                <a:fillRect/>
              </a:stretch>
            </p:blipFill>
            <p:spPr>
              <a:xfrm>
                <a:off x="9600899" y="5571332"/>
                <a:ext cx="1097375" cy="743776"/>
              </a:xfrm>
              <a:prstGeom prst="rect">
                <a:avLst/>
              </a:prstGeom>
            </p:spPr>
          </p:pic>
        </p:grpSp>
      </p:grpSp>
    </p:spTree>
    <p:extLst>
      <p:ext uri="{BB962C8B-B14F-4D97-AF65-F5344CB8AC3E}">
        <p14:creationId xmlns:p14="http://schemas.microsoft.com/office/powerpoint/2010/main" val="74127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ctr"/>
            <a:r>
              <a:rPr lang="en-US" sz="3600" b="1" dirty="0">
                <a:solidFill>
                  <a:srgbClr val="418ECC"/>
                </a:solidFill>
                <a:latin typeface="+mn-lt"/>
              </a:rPr>
              <a:t>Benefits of Biologicals</a:t>
            </a:r>
          </a:p>
        </p:txBody>
      </p:sp>
      <p:sp>
        <p:nvSpPr>
          <p:cNvPr id="3" name="Content Placeholder 2">
            <a:extLst>
              <a:ext uri="{FF2B5EF4-FFF2-40B4-BE49-F238E27FC236}">
                <a16:creationId xmlns:a16="http://schemas.microsoft.com/office/drawing/2014/main" id="{67D4ABA0-404E-7992-1245-DA2C03120521}"/>
              </a:ext>
            </a:extLst>
          </p:cNvPr>
          <p:cNvSpPr>
            <a:spLocks noGrp="1"/>
          </p:cNvSpPr>
          <p:nvPr>
            <p:ph idx="1"/>
          </p:nvPr>
        </p:nvSpPr>
        <p:spPr/>
        <p:txBody>
          <a:bodyPr/>
          <a:lstStyle/>
          <a:p>
            <a:r>
              <a:rPr lang="en-US" dirty="0"/>
              <a:t>Fundamental tool for IPM</a:t>
            </a:r>
          </a:p>
          <a:p>
            <a:pPr lvl="1"/>
            <a:r>
              <a:rPr lang="en-US" dirty="0"/>
              <a:t>Unique modes of action make valuable tool for mixing/rotating for resistance management</a:t>
            </a:r>
          </a:p>
          <a:p>
            <a:pPr lvl="1"/>
            <a:r>
              <a:rPr lang="en-US" dirty="0"/>
              <a:t>Highly specific – impacts target pests only </a:t>
            </a:r>
          </a:p>
          <a:p>
            <a:pPr lvl="1"/>
            <a:r>
              <a:rPr lang="en-US" dirty="0"/>
              <a:t>Reduced/no effect on beneficial insects or mites</a:t>
            </a:r>
          </a:p>
          <a:p>
            <a:r>
              <a:rPr lang="en-US" dirty="0"/>
              <a:t>Compatible with fertilizers, herbicides, fungicides and insecticides </a:t>
            </a:r>
            <a:r>
              <a:rPr lang="en-US" sz="2400" dirty="0"/>
              <a:t>(varies with product – see labels)</a:t>
            </a:r>
          </a:p>
          <a:p>
            <a:r>
              <a:rPr lang="en-US" dirty="0"/>
              <a:t>Many have no toxic residues (exempt from tolerance)</a:t>
            </a:r>
          </a:p>
          <a:p>
            <a:r>
              <a:rPr lang="en-US" dirty="0"/>
              <a:t>4-hour REI, 0-day PHI </a:t>
            </a:r>
            <a:r>
              <a:rPr lang="en-US" sz="2400" dirty="0"/>
              <a:t>(varies by product – see labels)</a:t>
            </a:r>
          </a:p>
          <a:p>
            <a:r>
              <a:rPr lang="en-US" sz="2400" dirty="0"/>
              <a:t>Most OMRI listed</a:t>
            </a:r>
          </a:p>
          <a:p>
            <a:endParaRPr lang="en-US" dirty="0"/>
          </a:p>
        </p:txBody>
      </p:sp>
      <p:grpSp>
        <p:nvGrpSpPr>
          <p:cNvPr id="5" name="Group 4">
            <a:extLst>
              <a:ext uri="{FF2B5EF4-FFF2-40B4-BE49-F238E27FC236}">
                <a16:creationId xmlns:a16="http://schemas.microsoft.com/office/drawing/2014/main" id="{37B95CCA-9778-498E-BF2E-FF3DC39B10C1}"/>
              </a:ext>
            </a:extLst>
          </p:cNvPr>
          <p:cNvGrpSpPr/>
          <p:nvPr/>
        </p:nvGrpSpPr>
        <p:grpSpPr>
          <a:xfrm>
            <a:off x="188536" y="265518"/>
            <a:ext cx="2733773" cy="723280"/>
            <a:chOff x="188536" y="265518"/>
            <a:chExt cx="2733773" cy="723280"/>
          </a:xfrm>
        </p:grpSpPr>
        <p:sp>
          <p:nvSpPr>
            <p:cNvPr id="6" name="Rectangle 5">
              <a:extLst>
                <a:ext uri="{FF2B5EF4-FFF2-40B4-BE49-F238E27FC236}">
                  <a16:creationId xmlns:a16="http://schemas.microsoft.com/office/drawing/2014/main" id="{0CDC1460-6B03-4601-A589-B513B5B5DF0F}"/>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90957B-6DF0-4794-9782-8FD8CC7C8774}"/>
                </a:ext>
              </a:extLst>
            </p:cNvPr>
            <p:cNvPicPr>
              <a:picLocks noChangeAspect="1"/>
            </p:cNvPicPr>
            <p:nvPr/>
          </p:nvPicPr>
          <p:blipFill>
            <a:blip r:embed="rId3"/>
            <a:stretch>
              <a:fillRect/>
            </a:stretch>
          </p:blipFill>
          <p:spPr>
            <a:xfrm>
              <a:off x="188537" y="265518"/>
              <a:ext cx="1753386" cy="599927"/>
            </a:xfrm>
            <a:prstGeom prst="rect">
              <a:avLst/>
            </a:prstGeom>
          </p:spPr>
        </p:pic>
      </p:grpSp>
      <p:pic>
        <p:nvPicPr>
          <p:cNvPr id="12" name="Picture 11" descr="A close up of a device&#10;&#10;Description automatically generated">
            <a:extLst>
              <a:ext uri="{FF2B5EF4-FFF2-40B4-BE49-F238E27FC236}">
                <a16:creationId xmlns:a16="http://schemas.microsoft.com/office/drawing/2014/main" id="{B83EFFD0-769C-ADF3-A1E1-D378E61004FB}"/>
              </a:ext>
            </a:extLst>
          </p:cNvPr>
          <p:cNvPicPr>
            <a:picLocks noChangeAspect="1"/>
          </p:cNvPicPr>
          <p:nvPr/>
        </p:nvPicPr>
        <p:blipFill rotWithShape="1">
          <a:blip r:embed="rId4"/>
          <a:srcRect r="18806"/>
          <a:stretch/>
        </p:blipFill>
        <p:spPr>
          <a:xfrm>
            <a:off x="8030860" y="5871954"/>
            <a:ext cx="2533023" cy="742950"/>
          </a:xfrm>
          <a:prstGeom prst="rect">
            <a:avLst/>
          </a:prstGeom>
        </p:spPr>
      </p:pic>
      <p:pic>
        <p:nvPicPr>
          <p:cNvPr id="14" name="Picture 13" descr="A map of the world&#10;&#10;Description automatically generated with low confidence">
            <a:extLst>
              <a:ext uri="{FF2B5EF4-FFF2-40B4-BE49-F238E27FC236}">
                <a16:creationId xmlns:a16="http://schemas.microsoft.com/office/drawing/2014/main" id="{F66C2B4C-F397-2181-2C16-E9D4AABDEEE4}"/>
              </a:ext>
            </a:extLst>
          </p:cNvPr>
          <p:cNvPicPr>
            <a:picLocks noChangeAspect="1"/>
          </p:cNvPicPr>
          <p:nvPr/>
        </p:nvPicPr>
        <p:blipFill rotWithShape="1">
          <a:blip r:embed="rId5">
            <a:extLst>
              <a:ext uri="{28A0092B-C50C-407E-A947-70E740481C1C}">
                <a14:useLocalDpi xmlns:a14="http://schemas.microsoft.com/office/drawing/2010/main" val="0"/>
              </a:ext>
            </a:extLst>
          </a:blip>
          <a:srcRect l="27612" t="3566" r="56842" b="68950"/>
          <a:stretch/>
        </p:blipFill>
        <p:spPr>
          <a:xfrm>
            <a:off x="10643012" y="4071343"/>
            <a:ext cx="1421575" cy="1884841"/>
          </a:xfrm>
          <a:prstGeom prst="rect">
            <a:avLst/>
          </a:prstGeom>
        </p:spPr>
      </p:pic>
      <p:pic>
        <p:nvPicPr>
          <p:cNvPr id="15" name="Picture 14" descr="A map of the world&#10;&#10;Description automatically generated with low confidence">
            <a:extLst>
              <a:ext uri="{FF2B5EF4-FFF2-40B4-BE49-F238E27FC236}">
                <a16:creationId xmlns:a16="http://schemas.microsoft.com/office/drawing/2014/main" id="{87A55B6C-19BE-EF4B-2A73-EF36A20EFCC2}"/>
              </a:ext>
            </a:extLst>
          </p:cNvPr>
          <p:cNvPicPr>
            <a:picLocks noChangeAspect="1"/>
          </p:cNvPicPr>
          <p:nvPr/>
        </p:nvPicPr>
        <p:blipFill rotWithShape="1">
          <a:blip r:embed="rId5">
            <a:extLst>
              <a:ext uri="{28A0092B-C50C-407E-A947-70E740481C1C}">
                <a14:useLocalDpi xmlns:a14="http://schemas.microsoft.com/office/drawing/2010/main" val="0"/>
              </a:ext>
            </a:extLst>
          </a:blip>
          <a:srcRect l="54954" t="35555" r="18624" b="42426"/>
          <a:stretch/>
        </p:blipFill>
        <p:spPr>
          <a:xfrm>
            <a:off x="9157633" y="405353"/>
            <a:ext cx="2416029" cy="1510018"/>
          </a:xfrm>
          <a:prstGeom prst="rect">
            <a:avLst/>
          </a:prstGeom>
        </p:spPr>
      </p:pic>
    </p:spTree>
    <p:extLst>
      <p:ext uri="{BB962C8B-B14F-4D97-AF65-F5344CB8AC3E}">
        <p14:creationId xmlns:p14="http://schemas.microsoft.com/office/powerpoint/2010/main" val="170444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5F1C5B7-2709-42D5-89FB-EEB6E5BED312}"/>
              </a:ext>
            </a:extLst>
          </p:cNvPr>
          <p:cNvPicPr>
            <a:picLocks noChangeAspect="1"/>
          </p:cNvPicPr>
          <p:nvPr/>
        </p:nvPicPr>
        <p:blipFill>
          <a:blip r:embed="rId2"/>
          <a:stretch>
            <a:fillRect/>
          </a:stretch>
        </p:blipFill>
        <p:spPr>
          <a:xfrm>
            <a:off x="1231372" y="0"/>
            <a:ext cx="4153573" cy="6365631"/>
          </a:xfrm>
          <a:prstGeom prst="rect">
            <a:avLst/>
          </a:prstGeom>
        </p:spPr>
      </p:pic>
      <p:pic>
        <p:nvPicPr>
          <p:cNvPr id="5" name="Content Placeholder 4" descr="Diagram&#10;&#10;Description automatically generated">
            <a:extLst>
              <a:ext uri="{FF2B5EF4-FFF2-40B4-BE49-F238E27FC236}">
                <a16:creationId xmlns:a16="http://schemas.microsoft.com/office/drawing/2014/main" id="{D1E3CA84-E136-467D-B3A8-BA36DF213E21}"/>
              </a:ext>
            </a:extLst>
          </p:cNvPr>
          <p:cNvPicPr>
            <a:picLocks noGrp="1" noChangeAspect="1"/>
          </p:cNvPicPr>
          <p:nvPr>
            <p:ph idx="1"/>
          </p:nvPr>
        </p:nvPicPr>
        <p:blipFill>
          <a:blip r:embed="rId3"/>
          <a:stretch>
            <a:fillRect/>
          </a:stretch>
        </p:blipFill>
        <p:spPr>
          <a:xfrm>
            <a:off x="5945186" y="0"/>
            <a:ext cx="5490356" cy="6365631"/>
          </a:xfrm>
          <a:prstGeom prst="rect">
            <a:avLst/>
          </a:prstGeom>
        </p:spPr>
      </p:pic>
      <p:sp>
        <p:nvSpPr>
          <p:cNvPr id="8" name="TextBox 7">
            <a:extLst>
              <a:ext uri="{FF2B5EF4-FFF2-40B4-BE49-F238E27FC236}">
                <a16:creationId xmlns:a16="http://schemas.microsoft.com/office/drawing/2014/main" id="{0817BE18-0006-462E-AF00-442F25C01DE3}"/>
              </a:ext>
            </a:extLst>
          </p:cNvPr>
          <p:cNvSpPr txBox="1"/>
          <p:nvPr/>
        </p:nvSpPr>
        <p:spPr>
          <a:xfrm>
            <a:off x="1633904" y="6365631"/>
            <a:ext cx="8924192" cy="338554"/>
          </a:xfrm>
          <a:prstGeom prst="rect">
            <a:avLst/>
          </a:prstGeom>
          <a:noFill/>
        </p:spPr>
        <p:txBody>
          <a:bodyPr wrap="square" rtlCol="0">
            <a:spAutoFit/>
          </a:bodyPr>
          <a:lstStyle/>
          <a:p>
            <a:r>
              <a:rPr lang="en-US" sz="1600"/>
              <a:t>“The life of soils: Integrating the who and how of multifunctionality.” Soil Biology and Biochemistry, 2022.</a:t>
            </a:r>
          </a:p>
        </p:txBody>
      </p:sp>
    </p:spTree>
    <p:extLst>
      <p:ext uri="{BB962C8B-B14F-4D97-AF65-F5344CB8AC3E}">
        <p14:creationId xmlns:p14="http://schemas.microsoft.com/office/powerpoint/2010/main" val="20492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35"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037" name="Group 1036">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038" name="Oval 1037">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39" name="Freeform: Shape 1038">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040" name="Freeform: Shape 1039">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041" name="Freeform: Shape 1040">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a:p>
          </p:txBody>
        </p:sp>
        <p:sp>
          <p:nvSpPr>
            <p:cNvPr id="1042"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44"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useBgFill="1">
        <p:nvSpPr>
          <p:cNvPr id="1046"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48" name="Color Fill">
            <a:extLst>
              <a:ext uri="{FF2B5EF4-FFF2-40B4-BE49-F238E27FC236}">
                <a16:creationId xmlns:a16="http://schemas.microsoft.com/office/drawing/2014/main" id="{EB0BF642-CC8D-40B8-B1A3-69C16DA6F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050" name="Group 1049">
            <a:extLst>
              <a:ext uri="{FF2B5EF4-FFF2-40B4-BE49-F238E27FC236}">
                <a16:creationId xmlns:a16="http://schemas.microsoft.com/office/drawing/2014/main" id="{4CE33654-24DC-4E76-96F0-ECF50BDEBC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8949" y="268616"/>
            <a:ext cx="6507693" cy="6571836"/>
            <a:chOff x="5488949" y="268616"/>
            <a:chExt cx="6507693" cy="6571836"/>
          </a:xfrm>
        </p:grpSpPr>
        <p:sp>
          <p:nvSpPr>
            <p:cNvPr id="1051" name="Oval 1050">
              <a:extLst>
                <a:ext uri="{FF2B5EF4-FFF2-40B4-BE49-F238E27FC236}">
                  <a16:creationId xmlns:a16="http://schemas.microsoft.com/office/drawing/2014/main" id="{D56EA1DF-EF1E-4076-8298-3BBAF545F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8327" y="3584499"/>
              <a:ext cx="328315" cy="32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FCBC0EDB-ABCF-45FA-9BCF-811363F49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86258" y="623464"/>
              <a:ext cx="273097" cy="273097"/>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sp>
          <p:nvSpPr>
            <p:cNvPr id="1053" name="Graphic 9">
              <a:extLst>
                <a:ext uri="{FF2B5EF4-FFF2-40B4-BE49-F238E27FC236}">
                  <a16:creationId xmlns:a16="http://schemas.microsoft.com/office/drawing/2014/main" id="{BADE4AC2-AA17-4357-A923-84A979ACF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9948" y="3976700"/>
              <a:ext cx="2717141" cy="286375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1054" name="Graphic 9">
              <a:extLst>
                <a:ext uri="{FF2B5EF4-FFF2-40B4-BE49-F238E27FC236}">
                  <a16:creationId xmlns:a16="http://schemas.microsoft.com/office/drawing/2014/main" id="{9DB3B62A-ED62-4AA3-9E64-C3891F3C78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88949" y="268616"/>
              <a:ext cx="3550966" cy="355096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1055" name="Graphic 9">
              <a:extLst>
                <a:ext uri="{FF2B5EF4-FFF2-40B4-BE49-F238E27FC236}">
                  <a16:creationId xmlns:a16="http://schemas.microsoft.com/office/drawing/2014/main" id="{6076EFAD-6B61-4CEC-BC1A-112D9362A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32224" y="1182612"/>
              <a:ext cx="2654364" cy="265436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D4E92127-0371-4660-8A8A-73A1616DC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890781" y="3671172"/>
              <a:ext cx="2863752" cy="3474807"/>
            </a:xfrm>
            <a:custGeom>
              <a:avLst/>
              <a:gdLst>
                <a:gd name="connsiteX0" fmla="*/ 0 w 2926519"/>
                <a:gd name="connsiteY0" fmla="*/ 1772876 h 3550967"/>
                <a:gd name="connsiteX1" fmla="*/ 0 w 2926519"/>
                <a:gd name="connsiteY1" fmla="*/ 0 h 3550967"/>
                <a:gd name="connsiteX2" fmla="*/ 1772876 w 2926519"/>
                <a:gd name="connsiteY2" fmla="*/ 0 h 3550967"/>
                <a:gd name="connsiteX3" fmla="*/ 2903911 w 2926519"/>
                <a:gd name="connsiteY3" fmla="*/ 406026 h 3550967"/>
                <a:gd name="connsiteX4" fmla="*/ 2926519 w 2926519"/>
                <a:gd name="connsiteY4" fmla="*/ 426574 h 3550967"/>
                <a:gd name="connsiteX5" fmla="*/ 2926519 w 2926519"/>
                <a:gd name="connsiteY5" fmla="*/ 3550967 h 3550967"/>
                <a:gd name="connsiteX6" fmla="*/ 1778091 w 2926519"/>
                <a:gd name="connsiteY6" fmla="*/ 3550967 h 3550967"/>
                <a:gd name="connsiteX7" fmla="*/ 0 w 2926519"/>
                <a:gd name="connsiteY7" fmla="*/ 1772876 h 355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6519" h="3550967">
                  <a:moveTo>
                    <a:pt x="0" y="1772876"/>
                  </a:moveTo>
                  <a:lnTo>
                    <a:pt x="0" y="0"/>
                  </a:lnTo>
                  <a:lnTo>
                    <a:pt x="1772876" y="0"/>
                  </a:lnTo>
                  <a:cubicBezTo>
                    <a:pt x="2202511" y="0"/>
                    <a:pt x="2596553" y="152372"/>
                    <a:pt x="2903911" y="406026"/>
                  </a:cubicBezTo>
                  <a:lnTo>
                    <a:pt x="2926519" y="426574"/>
                  </a:lnTo>
                  <a:lnTo>
                    <a:pt x="2926519" y="3550967"/>
                  </a:lnTo>
                  <a:lnTo>
                    <a:pt x="1778091" y="3550967"/>
                  </a:lnTo>
                  <a:cubicBezTo>
                    <a:pt x="796068" y="3550967"/>
                    <a:pt x="0" y="2754899"/>
                    <a:pt x="0" y="1772876"/>
                  </a:cubicBezTo>
                  <a:close/>
                </a:path>
              </a:pathLst>
            </a:custGeom>
            <a:solidFill>
              <a:srgbClr val="FFFFFF"/>
            </a:solidFill>
            <a:ln w="38100" cap="flat">
              <a:solidFill>
                <a:srgbClr val="F7F7F7"/>
              </a:solidFill>
              <a:prstDash val="solid"/>
              <a:miter/>
            </a:ln>
          </p:spPr>
          <p:txBody>
            <a:bodyPr wrap="square" rtlCol="0" anchor="ctr">
              <a:noAutofit/>
            </a:bodyPr>
            <a:lstStyle/>
            <a:p>
              <a:endParaRPr lang="en-US"/>
            </a:p>
          </p:txBody>
        </p:sp>
      </p:grpSp>
      <p:sp>
        <p:nvSpPr>
          <p:cNvPr id="1058"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50F7D45B-4393-EC8E-90B8-5230D470DA2B}"/>
              </a:ext>
            </a:extLst>
          </p:cNvPr>
          <p:cNvSpPr txBox="1"/>
          <p:nvPr/>
        </p:nvSpPr>
        <p:spPr>
          <a:xfrm>
            <a:off x="457199" y="676656"/>
            <a:ext cx="4918167" cy="306324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0" i="0" u="none" strike="noStrike" kern="1200" cap="none" spc="0" normalizeH="0" baseline="0" noProof="0" dirty="0">
                <a:ln>
                  <a:noFill/>
                </a:ln>
                <a:solidFill>
                  <a:schemeClr val="tx1"/>
                </a:solidFill>
                <a:effectLst/>
                <a:uLnTx/>
                <a:uFillTx/>
                <a:latin typeface="+mj-lt"/>
                <a:ea typeface="+mj-ea"/>
                <a:cs typeface="+mj-cs"/>
              </a:rPr>
              <a:t>Organic Materials </a:t>
            </a:r>
          </a:p>
          <a:p>
            <a:pPr marL="0" marR="0" lvl="0" indent="0" fontAlgn="auto">
              <a:lnSpc>
                <a:spcPct val="90000"/>
              </a:lnSpc>
              <a:spcBef>
                <a:spcPct val="0"/>
              </a:spcBef>
              <a:spcAft>
                <a:spcPts val="600"/>
              </a:spcAft>
              <a:buClrTx/>
              <a:buSzTx/>
              <a:tabLst/>
              <a:defRPr/>
            </a:pPr>
            <a:r>
              <a:rPr kumimoji="0" lang="en-US" sz="5400" b="0" i="0" u="none" strike="noStrike" kern="1200" cap="none" spc="0" normalizeH="0" baseline="0" noProof="0" dirty="0">
                <a:ln>
                  <a:noFill/>
                </a:ln>
                <a:solidFill>
                  <a:schemeClr val="tx1"/>
                </a:solidFill>
                <a:effectLst/>
                <a:uLnTx/>
                <a:uFillTx/>
                <a:latin typeface="+mj-lt"/>
                <a:ea typeface="+mj-ea"/>
                <a:cs typeface="+mj-cs"/>
              </a:rPr>
              <a:t>List</a:t>
            </a:r>
          </a:p>
        </p:txBody>
      </p:sp>
      <p:pic>
        <p:nvPicPr>
          <p:cNvPr id="1026" name="Picture 2" descr="Double Nickel 55">
            <a:extLst>
              <a:ext uri="{FF2B5EF4-FFF2-40B4-BE49-F238E27FC236}">
                <a16:creationId xmlns:a16="http://schemas.microsoft.com/office/drawing/2014/main" id="{8D4EAC22-B308-A486-5025-99337D08D4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68567" y="1715169"/>
            <a:ext cx="2434453" cy="797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48A263C-DAA4-83E2-1065-967DEC9C540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67238" y="1603991"/>
            <a:ext cx="1364194" cy="1825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149C71-BE24-14B2-1E45-CADE98F72361}"/>
              </a:ext>
            </a:extLst>
          </p:cNvPr>
          <p:cNvPicPr>
            <a:picLocks noChangeAspect="1"/>
          </p:cNvPicPr>
          <p:nvPr/>
        </p:nvPicPr>
        <p:blipFill rotWithShape="1">
          <a:blip r:embed="rId5"/>
          <a:srcRect l="7671" t="-1152" r="7671" b="1153"/>
          <a:stretch/>
        </p:blipFill>
        <p:spPr>
          <a:xfrm>
            <a:off x="6222521" y="4983268"/>
            <a:ext cx="2380499" cy="1216134"/>
          </a:xfrm>
          <a:prstGeom prst="rect">
            <a:avLst/>
          </a:prstGeom>
        </p:spPr>
      </p:pic>
      <p:pic>
        <p:nvPicPr>
          <p:cNvPr id="3" name="Picture 2">
            <a:extLst>
              <a:ext uri="{FF2B5EF4-FFF2-40B4-BE49-F238E27FC236}">
                <a16:creationId xmlns:a16="http://schemas.microsoft.com/office/drawing/2014/main" id="{A01CA7F5-2F5D-734A-786A-CC52FD16FBCD}"/>
              </a:ext>
            </a:extLst>
          </p:cNvPr>
          <p:cNvPicPr>
            <a:picLocks noChangeAspect="1"/>
          </p:cNvPicPr>
          <p:nvPr/>
        </p:nvPicPr>
        <p:blipFill>
          <a:blip r:embed="rId6"/>
          <a:stretch>
            <a:fillRect/>
          </a:stretch>
        </p:blipFill>
        <p:spPr>
          <a:xfrm>
            <a:off x="9679686" y="4882562"/>
            <a:ext cx="1825009" cy="1022005"/>
          </a:xfrm>
          <a:prstGeom prst="rect">
            <a:avLst/>
          </a:prstGeom>
        </p:spPr>
      </p:pic>
    </p:spTree>
    <p:extLst>
      <p:ext uri="{BB962C8B-B14F-4D97-AF65-F5344CB8AC3E}">
        <p14:creationId xmlns:p14="http://schemas.microsoft.com/office/powerpoint/2010/main" val="112794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DE70C8-5E55-470A-BA4C-561C413CCE03}"/>
              </a:ext>
            </a:extLst>
          </p:cNvPr>
          <p:cNvPicPr>
            <a:picLocks noChangeAspect="1"/>
          </p:cNvPicPr>
          <p:nvPr/>
        </p:nvPicPr>
        <p:blipFill>
          <a:blip r:embed="rId3"/>
          <a:stretch>
            <a:fillRect/>
          </a:stretch>
        </p:blipFill>
        <p:spPr>
          <a:xfrm>
            <a:off x="0" y="0"/>
            <a:ext cx="12192000" cy="3147060"/>
          </a:xfrm>
          <a:prstGeom prst="rect">
            <a:avLst/>
          </a:prstGeom>
        </p:spPr>
      </p:pic>
      <p:sp>
        <p:nvSpPr>
          <p:cNvPr id="4" name="Rectangle 3">
            <a:extLst>
              <a:ext uri="{FF2B5EF4-FFF2-40B4-BE49-F238E27FC236}">
                <a16:creationId xmlns:a16="http://schemas.microsoft.com/office/drawing/2014/main" id="{6A98F4A4-B2C0-47CE-A123-F40BEBC4915F}"/>
              </a:ext>
            </a:extLst>
          </p:cNvPr>
          <p:cNvSpPr/>
          <p:nvPr/>
        </p:nvSpPr>
        <p:spPr>
          <a:xfrm flipH="1">
            <a:off x="1" y="-9104"/>
            <a:ext cx="12191999" cy="3149600"/>
          </a:xfrm>
          <a:prstGeom prst="rect">
            <a:avLst/>
          </a:prstGeom>
          <a:gradFill>
            <a:gsLst>
              <a:gs pos="0">
                <a:srgbClr val="C1CB1D">
                  <a:alpha val="55000"/>
                </a:srgbClr>
              </a:gs>
              <a:gs pos="100000">
                <a:srgbClr val="3A54D4">
                  <a:alpha val="40000"/>
                </a:srgbClr>
              </a:gs>
              <a:gs pos="70000">
                <a:srgbClr val="418ECC">
                  <a:alpha val="65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a:ea typeface="+mn-ea"/>
              <a:cs typeface="+mn-cs"/>
            </a:endParaRPr>
          </a:p>
        </p:txBody>
      </p:sp>
      <p:grpSp>
        <p:nvGrpSpPr>
          <p:cNvPr id="1027" name="Group 1026">
            <a:extLst>
              <a:ext uri="{FF2B5EF4-FFF2-40B4-BE49-F238E27FC236}">
                <a16:creationId xmlns:a16="http://schemas.microsoft.com/office/drawing/2014/main" id="{8CAD4C90-B5B5-4A1F-ABE8-B3A3E0AE1CCC}"/>
              </a:ext>
            </a:extLst>
          </p:cNvPr>
          <p:cNvGrpSpPr/>
          <p:nvPr/>
        </p:nvGrpSpPr>
        <p:grpSpPr>
          <a:xfrm>
            <a:off x="304800" y="6098179"/>
            <a:ext cx="11582400" cy="377733"/>
            <a:chOff x="6593305" y="6076334"/>
            <a:chExt cx="5292712" cy="377733"/>
          </a:xfrm>
        </p:grpSpPr>
        <p:sp>
          <p:nvSpPr>
            <p:cNvPr id="102" name="Rectangle: Rounded Corners 101">
              <a:extLst>
                <a:ext uri="{FF2B5EF4-FFF2-40B4-BE49-F238E27FC236}">
                  <a16:creationId xmlns:a16="http://schemas.microsoft.com/office/drawing/2014/main" id="{635B1280-8CDE-44F3-A60C-40E7D7802B6B}"/>
                </a:ext>
              </a:extLst>
            </p:cNvPr>
            <p:cNvSpPr/>
            <p:nvPr/>
          </p:nvSpPr>
          <p:spPr>
            <a:xfrm>
              <a:off x="6593305" y="6076334"/>
              <a:ext cx="5292712" cy="37773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 name="Content Placeholder 2">
              <a:extLst>
                <a:ext uri="{FF2B5EF4-FFF2-40B4-BE49-F238E27FC236}">
                  <a16:creationId xmlns:a16="http://schemas.microsoft.com/office/drawing/2014/main" id="{858CE6D8-0133-4CC0-8273-69EBDCB3D991}"/>
                </a:ext>
              </a:extLst>
            </p:cNvPr>
            <p:cNvSpPr txBox="1">
              <a:spLocks/>
            </p:cNvSpPr>
            <p:nvPr/>
          </p:nvSpPr>
          <p:spPr>
            <a:xfrm>
              <a:off x="7169723" y="6142090"/>
              <a:ext cx="4139877" cy="246221"/>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lumMod val="50000"/>
                    </a:prstClr>
                  </a:solidFill>
                  <a:effectLst/>
                  <a:uLnTx/>
                  <a:uFillTx/>
                  <a:latin typeface="Open Sans" panose="020B0606030504020204"/>
                </a:rPr>
                <a:t> Within the top 2 as a global leader in </a:t>
              </a:r>
              <a:r>
                <a:rPr kumimoji="0" lang="en-US" sz="1600" b="1" i="0" u="none" strike="noStrike" kern="1200" cap="none" spc="0" normalizeH="0" baseline="0" noProof="0" dirty="0" err="1">
                  <a:ln>
                    <a:noFill/>
                  </a:ln>
                  <a:solidFill>
                    <a:prstClr val="white">
                      <a:lumMod val="50000"/>
                    </a:prstClr>
                  </a:solidFill>
                  <a:effectLst/>
                  <a:uLnTx/>
                  <a:uFillTx/>
                  <a:latin typeface="Open Sans" panose="020B0606030504020204"/>
                </a:rPr>
                <a:t>Bt</a:t>
              </a:r>
              <a:r>
                <a:rPr kumimoji="0" lang="en-US" sz="1600" b="1" i="0" u="none" strike="noStrike" kern="1200" cap="none" spc="0" normalizeH="0" baseline="0" noProof="0" dirty="0">
                  <a:ln>
                    <a:noFill/>
                  </a:ln>
                  <a:solidFill>
                    <a:prstClr val="white">
                      <a:lumMod val="50000"/>
                    </a:prstClr>
                  </a:solidFill>
                  <a:effectLst/>
                  <a:uLnTx/>
                  <a:uFillTx/>
                  <a:latin typeface="Open Sans" panose="020B0606030504020204"/>
                </a:rPr>
                <a:t>, Ba/Bs, </a:t>
              </a:r>
              <a:r>
                <a:rPr kumimoji="0" lang="en-US" sz="1600" b="1" i="1" u="none" strike="noStrike" kern="1200" cap="none" spc="0" normalizeH="0" baseline="0" noProof="0" dirty="0">
                  <a:ln>
                    <a:noFill/>
                  </a:ln>
                  <a:solidFill>
                    <a:prstClr val="white">
                      <a:lumMod val="50000"/>
                    </a:prstClr>
                  </a:solidFill>
                  <a:effectLst/>
                  <a:uLnTx/>
                  <a:uFillTx/>
                  <a:latin typeface="Open Sans" panose="020B0606030504020204"/>
                </a:rPr>
                <a:t>Beauveria</a:t>
              </a:r>
              <a:r>
                <a:rPr kumimoji="0" lang="en-US" sz="1600" b="1" i="0" u="none" strike="noStrike" kern="1200" cap="none" spc="0" normalizeH="0" baseline="0" noProof="0" dirty="0">
                  <a:ln>
                    <a:noFill/>
                  </a:ln>
                  <a:solidFill>
                    <a:prstClr val="white">
                      <a:lumMod val="50000"/>
                    </a:prstClr>
                  </a:solidFill>
                  <a:effectLst/>
                  <a:uLnTx/>
                  <a:uFillTx/>
                  <a:latin typeface="Open Sans" panose="020B0606030504020204"/>
                </a:rPr>
                <a:t>, Virus, and Neem technologies</a:t>
              </a:r>
            </a:p>
          </p:txBody>
        </p:sp>
      </p:grpSp>
      <p:sp>
        <p:nvSpPr>
          <p:cNvPr id="5" name="Title 1">
            <a:extLst>
              <a:ext uri="{FF2B5EF4-FFF2-40B4-BE49-F238E27FC236}">
                <a16:creationId xmlns:a16="http://schemas.microsoft.com/office/drawing/2014/main" id="{9CC5613A-6555-45F8-93F4-BDA87E7038BB}"/>
              </a:ext>
            </a:extLst>
          </p:cNvPr>
          <p:cNvSpPr txBox="1">
            <a:spLocks/>
          </p:cNvSpPr>
          <p:nvPr/>
        </p:nvSpPr>
        <p:spPr>
          <a:xfrm>
            <a:off x="304799" y="296631"/>
            <a:ext cx="5678906" cy="1754326"/>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CERTIS USA – </a:t>
            </a:r>
            <a:b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 KEY TECHNOLOGY PLATFORMS</a:t>
            </a:r>
          </a:p>
        </p:txBody>
      </p:sp>
      <p:grpSp>
        <p:nvGrpSpPr>
          <p:cNvPr id="18" name="Group 17">
            <a:extLst>
              <a:ext uri="{FF2B5EF4-FFF2-40B4-BE49-F238E27FC236}">
                <a16:creationId xmlns:a16="http://schemas.microsoft.com/office/drawing/2014/main" id="{6A499AF7-EBC4-415C-BC01-66A32EEE843C}"/>
              </a:ext>
            </a:extLst>
          </p:cNvPr>
          <p:cNvGrpSpPr/>
          <p:nvPr/>
        </p:nvGrpSpPr>
        <p:grpSpPr>
          <a:xfrm>
            <a:off x="413325" y="2731049"/>
            <a:ext cx="1604862" cy="1876196"/>
            <a:chOff x="1232769" y="2644939"/>
            <a:chExt cx="1871579" cy="2071072"/>
          </a:xfrm>
        </p:grpSpPr>
        <p:sp>
          <p:nvSpPr>
            <p:cNvPr id="6" name="Oval 5">
              <a:extLst>
                <a:ext uri="{FF2B5EF4-FFF2-40B4-BE49-F238E27FC236}">
                  <a16:creationId xmlns:a16="http://schemas.microsoft.com/office/drawing/2014/main" id="{B5D3A5DD-9B33-4066-BA41-EBC5A579142E}"/>
                </a:ext>
              </a:extLst>
            </p:cNvPr>
            <p:cNvSpPr/>
            <p:nvPr/>
          </p:nvSpPr>
          <p:spPr>
            <a:xfrm>
              <a:off x="1566215" y="2644939"/>
              <a:ext cx="1204686" cy="1204686"/>
            </a:xfrm>
            <a:prstGeom prst="ellipse">
              <a:avLst/>
            </a:prstGeom>
            <a:solidFill>
              <a:srgbClr val="C2CD1C"/>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6E42D87-0E7C-422D-BF44-CC982F7305AE}"/>
                </a:ext>
              </a:extLst>
            </p:cNvPr>
            <p:cNvSpPr txBox="1">
              <a:spLocks/>
            </p:cNvSpPr>
            <p:nvPr/>
          </p:nvSpPr>
          <p:spPr>
            <a:xfrm>
              <a:off x="1232770" y="4512164"/>
              <a:ext cx="1871578" cy="203847"/>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lumMod val="50000"/>
                  </a:prstClr>
                </a:solidFill>
                <a:effectLst/>
                <a:uLnTx/>
                <a:uFillTx/>
                <a:latin typeface="Open Sans" panose="020B0606030504020204"/>
              </a:endParaRPr>
            </a:p>
          </p:txBody>
        </p:sp>
        <p:sp>
          <p:nvSpPr>
            <p:cNvPr id="75" name="Content Placeholder 2">
              <a:extLst>
                <a:ext uri="{FF2B5EF4-FFF2-40B4-BE49-F238E27FC236}">
                  <a16:creationId xmlns:a16="http://schemas.microsoft.com/office/drawing/2014/main" id="{7C98A7B1-550F-433F-9643-DD5D2F60E28D}"/>
                </a:ext>
              </a:extLst>
            </p:cNvPr>
            <p:cNvSpPr txBox="1">
              <a:spLocks/>
            </p:cNvSpPr>
            <p:nvPr/>
          </p:nvSpPr>
          <p:spPr>
            <a:xfrm>
              <a:off x="1232769" y="3909686"/>
              <a:ext cx="1871578" cy="27179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2CC21"/>
                  </a:solidFill>
                  <a:effectLst/>
                  <a:uLnTx/>
                  <a:uFillTx/>
                  <a:latin typeface="Open Sans" panose="020B0606030504020204"/>
                </a:rPr>
                <a:t>BACTERIA</a:t>
              </a:r>
            </a:p>
          </p:txBody>
        </p:sp>
      </p:grpSp>
      <p:grpSp>
        <p:nvGrpSpPr>
          <p:cNvPr id="94" name="Group 93">
            <a:extLst>
              <a:ext uri="{FF2B5EF4-FFF2-40B4-BE49-F238E27FC236}">
                <a16:creationId xmlns:a16="http://schemas.microsoft.com/office/drawing/2014/main" id="{0BB32081-9360-47A3-8081-26CA9B512869}"/>
              </a:ext>
            </a:extLst>
          </p:cNvPr>
          <p:cNvGrpSpPr/>
          <p:nvPr/>
        </p:nvGrpSpPr>
        <p:grpSpPr>
          <a:xfrm>
            <a:off x="2270264" y="2731440"/>
            <a:ext cx="1604862" cy="2815342"/>
            <a:chOff x="1232769" y="2658031"/>
            <a:chExt cx="1871579" cy="3107766"/>
          </a:xfrm>
        </p:grpSpPr>
        <p:sp>
          <p:nvSpPr>
            <p:cNvPr id="95" name="Oval 94">
              <a:extLst>
                <a:ext uri="{FF2B5EF4-FFF2-40B4-BE49-F238E27FC236}">
                  <a16:creationId xmlns:a16="http://schemas.microsoft.com/office/drawing/2014/main" id="{5D5F34FC-6133-4E18-B791-3A49A3B9241E}"/>
                </a:ext>
              </a:extLst>
            </p:cNvPr>
            <p:cNvSpPr/>
            <p:nvPr/>
          </p:nvSpPr>
          <p:spPr>
            <a:xfrm>
              <a:off x="1566215" y="2658031"/>
              <a:ext cx="1204686" cy="1204686"/>
            </a:xfrm>
            <a:prstGeom prst="ellipse">
              <a:avLst/>
            </a:prstGeom>
            <a:solidFill>
              <a:srgbClr val="2B83C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ontent Placeholder 2">
              <a:extLst>
                <a:ext uri="{FF2B5EF4-FFF2-40B4-BE49-F238E27FC236}">
                  <a16:creationId xmlns:a16="http://schemas.microsoft.com/office/drawing/2014/main" id="{62A62632-0029-4628-BF2D-53ECB1CFC453}"/>
                </a:ext>
              </a:extLst>
            </p:cNvPr>
            <p:cNvSpPr txBox="1">
              <a:spLocks/>
            </p:cNvSpPr>
            <p:nvPr/>
          </p:nvSpPr>
          <p:spPr>
            <a:xfrm>
              <a:off x="1232770" y="4287908"/>
              <a:ext cx="1871578" cy="1477889"/>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sz="1100" u="sng" dirty="0">
                  <a:solidFill>
                    <a:prstClr val="white">
                      <a:lumMod val="50000"/>
                    </a:prstClr>
                  </a:solidFill>
                  <a:latin typeface="Open Sans" panose="020B0606030504020204"/>
                </a:rPr>
                <a:t>Bioinsecticides</a:t>
              </a:r>
              <a:r>
                <a:rPr lang="pt-BR" sz="1100" dirty="0">
                  <a:solidFill>
                    <a:prstClr val="white">
                      <a:lumMod val="50000"/>
                    </a:prstClr>
                  </a:solidFill>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Beauveria bassiana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 Isaria fumosorosea</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pt-BR" sz="1100" b="0" u="sng" strike="noStrike" kern="1200" cap="none" spc="0" normalizeH="0" baseline="0" noProof="0" dirty="0">
                  <a:ln>
                    <a:noFill/>
                  </a:ln>
                  <a:solidFill>
                    <a:prstClr val="white">
                      <a:lumMod val="50000"/>
                    </a:prstClr>
                  </a:solidFill>
                  <a:effectLst/>
                  <a:uLnTx/>
                  <a:uFillTx/>
                  <a:latin typeface="Open Sans" panose="020B0606030504020204"/>
                </a:rPr>
                <a:t>Bionematicide</a:t>
              </a:r>
              <a:r>
                <a:rPr kumimoji="0" lang="pt-BR" sz="1100" b="0" u="none" strike="noStrike" kern="1200" cap="none" spc="0" normalizeH="0" baseline="0" noProof="0" dirty="0">
                  <a:ln>
                    <a:noFill/>
                  </a:ln>
                  <a:solidFill>
                    <a:prstClr val="white">
                      <a:lumMod val="50000"/>
                    </a:prstClr>
                  </a:solidFill>
                  <a:effectLst/>
                  <a:uLnTx/>
                  <a:uFillTx/>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Purpureocillium lilacinum</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pt-BR" sz="1100" u="sng" strike="noStrike" kern="1200" cap="none" spc="0" normalizeH="0" baseline="0" noProof="0" dirty="0">
                  <a:ln>
                    <a:noFill/>
                  </a:ln>
                  <a:solidFill>
                    <a:prstClr val="white">
                      <a:lumMod val="50000"/>
                    </a:prstClr>
                  </a:solidFill>
                  <a:effectLst/>
                  <a:uLnTx/>
                  <a:uFillTx/>
                  <a:latin typeface="Open Sans" panose="020B0606030504020204"/>
                </a:rPr>
                <a:t>Biofungicide</a:t>
              </a:r>
              <a:r>
                <a:rPr kumimoji="0" lang="pt-BR" sz="1100" u="none" strike="noStrike" kern="1200" cap="none" spc="0" normalizeH="0" baseline="0" noProof="0" dirty="0">
                  <a:ln>
                    <a:noFill/>
                  </a:ln>
                  <a:solidFill>
                    <a:prstClr val="white">
                      <a:lumMod val="50000"/>
                    </a:prstClr>
                  </a:solidFill>
                  <a:effectLst/>
                  <a:uLnTx/>
                  <a:uFillTx/>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100" i="1" dirty="0">
                  <a:solidFill>
                    <a:prstClr val="white">
                      <a:lumMod val="50000"/>
                    </a:prstClr>
                  </a:solidFill>
                  <a:latin typeface="Open Sans" panose="020B0606030504020204"/>
                </a:rPr>
                <a:t>Trichoderma</a:t>
              </a:r>
              <a:r>
                <a:rPr lang="pt-BR" sz="1100" dirty="0">
                  <a:solidFill>
                    <a:prstClr val="white">
                      <a:lumMod val="50000"/>
                    </a:prstClr>
                  </a:solidFill>
                  <a:latin typeface="Open Sans" panose="020B0606030504020204"/>
                </a:rPr>
                <a:t> spp.</a:t>
              </a:r>
              <a:endParaRPr kumimoji="0" lang="pt-BR" sz="1100" i="1" u="none" strike="noStrike" kern="1200" cap="none" spc="0" normalizeH="0" baseline="0" noProof="0" dirty="0">
                <a:ln>
                  <a:noFill/>
                </a:ln>
                <a:solidFill>
                  <a:prstClr val="white">
                    <a:lumMod val="50000"/>
                  </a:prstClr>
                </a:solidFill>
                <a:effectLst/>
                <a:uLnTx/>
                <a:uFillTx/>
                <a:latin typeface="Open Sans" panose="020B0606030504020204"/>
              </a:endParaRPr>
            </a:p>
          </p:txBody>
        </p:sp>
        <p:sp>
          <p:nvSpPr>
            <p:cNvPr id="97" name="Content Placeholder 2">
              <a:extLst>
                <a:ext uri="{FF2B5EF4-FFF2-40B4-BE49-F238E27FC236}">
                  <a16:creationId xmlns:a16="http://schemas.microsoft.com/office/drawing/2014/main" id="{C8B74EC1-D3E1-47A8-A16D-A9B82BF2EEDE}"/>
                </a:ext>
              </a:extLst>
            </p:cNvPr>
            <p:cNvSpPr txBox="1">
              <a:spLocks/>
            </p:cNvSpPr>
            <p:nvPr/>
          </p:nvSpPr>
          <p:spPr>
            <a:xfrm>
              <a:off x="1232769" y="3920347"/>
              <a:ext cx="1871578" cy="27179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B83C9"/>
                  </a:solidFill>
                  <a:effectLst/>
                  <a:uLnTx/>
                  <a:uFillTx/>
                  <a:latin typeface="Open Sans" panose="020B0606030504020204"/>
                </a:rPr>
                <a:t> FUNGI</a:t>
              </a:r>
            </a:p>
          </p:txBody>
        </p:sp>
      </p:grpSp>
      <p:grpSp>
        <p:nvGrpSpPr>
          <p:cNvPr id="98" name="Group 97">
            <a:extLst>
              <a:ext uri="{FF2B5EF4-FFF2-40B4-BE49-F238E27FC236}">
                <a16:creationId xmlns:a16="http://schemas.microsoft.com/office/drawing/2014/main" id="{1CBB7D90-F0AD-4D21-9EEB-493F85550119}"/>
              </a:ext>
            </a:extLst>
          </p:cNvPr>
          <p:cNvGrpSpPr/>
          <p:nvPr/>
        </p:nvGrpSpPr>
        <p:grpSpPr>
          <a:xfrm>
            <a:off x="4089381" y="2728477"/>
            <a:ext cx="7419547" cy="2440007"/>
            <a:chOff x="1232769" y="2658031"/>
            <a:chExt cx="8652620" cy="2693445"/>
          </a:xfrm>
        </p:grpSpPr>
        <p:sp>
          <p:nvSpPr>
            <p:cNvPr id="99" name="Oval 98">
              <a:extLst>
                <a:ext uri="{FF2B5EF4-FFF2-40B4-BE49-F238E27FC236}">
                  <a16:creationId xmlns:a16="http://schemas.microsoft.com/office/drawing/2014/main" id="{E31EE07D-CD43-48DD-A40D-073D031DB4FE}"/>
                </a:ext>
              </a:extLst>
            </p:cNvPr>
            <p:cNvSpPr/>
            <p:nvPr/>
          </p:nvSpPr>
          <p:spPr>
            <a:xfrm>
              <a:off x="1566215" y="2658031"/>
              <a:ext cx="1204686" cy="1204686"/>
            </a:xfrm>
            <a:prstGeom prst="ellipse">
              <a:avLst/>
            </a:prstGeom>
            <a:solidFill>
              <a:srgbClr val="C2CD1C"/>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ontent Placeholder 2">
              <a:extLst>
                <a:ext uri="{FF2B5EF4-FFF2-40B4-BE49-F238E27FC236}">
                  <a16:creationId xmlns:a16="http://schemas.microsoft.com/office/drawing/2014/main" id="{500B3124-BB35-48EC-A7EE-AAA675D816F6}"/>
                </a:ext>
              </a:extLst>
            </p:cNvPr>
            <p:cNvSpPr txBox="1">
              <a:spLocks/>
            </p:cNvSpPr>
            <p:nvPr/>
          </p:nvSpPr>
          <p:spPr>
            <a:xfrm>
              <a:off x="1241128" y="4280035"/>
              <a:ext cx="1854862" cy="934298"/>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100" b="0" u="sng" strike="noStrike" kern="1200" cap="none" spc="0" normalizeH="0" baseline="0" noProof="0" dirty="0">
                  <a:ln>
                    <a:noFill/>
                  </a:ln>
                  <a:solidFill>
                    <a:prstClr val="white">
                      <a:lumMod val="50000"/>
                    </a:prstClr>
                  </a:solidFill>
                  <a:effectLst/>
                  <a:uLnTx/>
                  <a:uFillTx/>
                  <a:latin typeface="Open Sans" panose="020B0606030504020204"/>
                </a:rPr>
                <a:t>Bioinsecticides</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white">
                      <a:lumMod val="50000"/>
                    </a:prstClr>
                  </a:solidFill>
                  <a:effectLst/>
                  <a:uLnTx/>
                  <a:uFillTx/>
                  <a:latin typeface="Open Sans" panose="020B0606030504020204"/>
                </a:rPr>
                <a:t>Cydia pomonella </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GV</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white">
                      <a:lumMod val="50000"/>
                    </a:prstClr>
                  </a:solidFill>
                  <a:effectLst/>
                  <a:uLnTx/>
                  <a:uFillTx/>
                  <a:latin typeface="Open Sans" panose="020B0606030504020204"/>
                </a:rPr>
                <a:t>Helicoverpa zea </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NPV</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white">
                      <a:lumMod val="50000"/>
                    </a:prstClr>
                  </a:solidFill>
                  <a:effectLst/>
                  <a:uLnTx/>
                  <a:uFillTx/>
                  <a:latin typeface="Open Sans" panose="020B0606030504020204"/>
                </a:rPr>
                <a:t>Spodoptera exigua </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NPV</a:t>
              </a:r>
              <a:r>
                <a:rPr kumimoji="0" lang="en-US" sz="1100" b="0" i="1" u="none" strike="noStrike" kern="1200" cap="none" spc="0" normalizeH="0" baseline="0" noProof="0" dirty="0">
                  <a:ln>
                    <a:noFill/>
                  </a:ln>
                  <a:solidFill>
                    <a:prstClr val="white">
                      <a:lumMod val="50000"/>
                    </a:prstClr>
                  </a:solidFill>
                  <a:effectLst/>
                  <a:uLnTx/>
                  <a:uFillTx/>
                  <a:latin typeface="Open Sans" panose="020B0606030504020204"/>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white">
                      <a:lumMod val="50000"/>
                    </a:prstClr>
                  </a:solidFill>
                  <a:effectLst/>
                  <a:uLnTx/>
                  <a:uFillTx/>
                  <a:latin typeface="Open Sans" panose="020B0606030504020204"/>
                </a:rPr>
                <a:t>S. frugiperda </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NPV</a:t>
              </a:r>
            </a:p>
          </p:txBody>
        </p:sp>
        <p:sp>
          <p:nvSpPr>
            <p:cNvPr id="101" name="Content Placeholder 2">
              <a:extLst>
                <a:ext uri="{FF2B5EF4-FFF2-40B4-BE49-F238E27FC236}">
                  <a16:creationId xmlns:a16="http://schemas.microsoft.com/office/drawing/2014/main" id="{010C333E-52F9-4E52-80B2-9BF661FF19DF}"/>
                </a:ext>
              </a:extLst>
            </p:cNvPr>
            <p:cNvSpPr txBox="1">
              <a:spLocks/>
            </p:cNvSpPr>
            <p:nvPr/>
          </p:nvSpPr>
          <p:spPr>
            <a:xfrm>
              <a:off x="1232769" y="3905529"/>
              <a:ext cx="1871578" cy="27179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2CC21"/>
                  </a:solidFill>
                  <a:effectLst/>
                  <a:uLnTx/>
                  <a:uFillTx/>
                  <a:latin typeface="Open Sans" panose="020B0606030504020204"/>
                </a:rPr>
                <a:t> BACULOVIRUS</a:t>
              </a:r>
            </a:p>
          </p:txBody>
        </p:sp>
        <p:sp>
          <p:nvSpPr>
            <p:cNvPr id="50" name="Content Placeholder 2">
              <a:extLst>
                <a:ext uri="{FF2B5EF4-FFF2-40B4-BE49-F238E27FC236}">
                  <a16:creationId xmlns:a16="http://schemas.microsoft.com/office/drawing/2014/main" id="{6B76BC26-EB2A-4326-8CA0-8AE466161857}"/>
                </a:ext>
              </a:extLst>
            </p:cNvPr>
            <p:cNvSpPr txBox="1">
              <a:spLocks/>
            </p:cNvSpPr>
            <p:nvPr/>
          </p:nvSpPr>
          <p:spPr>
            <a:xfrm>
              <a:off x="8030527" y="4519101"/>
              <a:ext cx="1854862" cy="832375"/>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100" b="0" u="sng" strike="noStrike" kern="1200" cap="none" spc="0" normalizeH="0" baseline="0" noProof="0" dirty="0">
                  <a:ln>
                    <a:noFill/>
                  </a:ln>
                  <a:solidFill>
                    <a:prstClr val="white">
                      <a:lumMod val="50000"/>
                    </a:prstClr>
                  </a:solidFill>
                  <a:effectLst/>
                  <a:uLnTx/>
                  <a:uFillTx/>
                  <a:latin typeface="Open Sans" panose="020B0606030504020204"/>
                </a:rPr>
                <a:t>Insecticide/IGR</a:t>
              </a: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u="none" strike="noStrike" kern="1200" cap="none" spc="0" normalizeH="0" baseline="0" noProof="0" dirty="0">
                  <a:ln>
                    <a:noFill/>
                  </a:ln>
                  <a:solidFill>
                    <a:prstClr val="white">
                      <a:lumMod val="50000"/>
                    </a:prstClr>
                  </a:solidFill>
                  <a:effectLst/>
                  <a:uLnTx/>
                  <a:uFillTx/>
                  <a:latin typeface="Open Sans" panose="020B0606030504020204"/>
                </a:rPr>
                <a:t>Azadirachtin</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u="sng" dirty="0">
                  <a:solidFill>
                    <a:prstClr val="white">
                      <a:lumMod val="50000"/>
                    </a:prstClr>
                  </a:solidFill>
                  <a:latin typeface="Open Sans" panose="020B0606030504020204"/>
                </a:rPr>
                <a:t>Fungicide/Acaricide</a:t>
              </a:r>
              <a:r>
                <a:rPr lang="en-US" sz="1100" dirty="0">
                  <a:solidFill>
                    <a:prstClr val="white">
                      <a:lumMod val="50000"/>
                    </a:prstClr>
                  </a:solidFill>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prstClr val="white">
                      <a:lumMod val="50000"/>
                    </a:prstClr>
                  </a:solidFill>
                  <a:latin typeface="Open Sans" panose="020B0606030504020204"/>
                </a:rPr>
                <a:t>Clarified neem oil</a:t>
              </a:r>
            </a:p>
          </p:txBody>
        </p:sp>
      </p:grpSp>
      <p:grpSp>
        <p:nvGrpSpPr>
          <p:cNvPr id="103" name="Group 102">
            <a:extLst>
              <a:ext uri="{FF2B5EF4-FFF2-40B4-BE49-F238E27FC236}">
                <a16:creationId xmlns:a16="http://schemas.microsoft.com/office/drawing/2014/main" id="{DCB24A7D-F823-4BA2-86F6-E3CB4031A8E4}"/>
              </a:ext>
            </a:extLst>
          </p:cNvPr>
          <p:cNvGrpSpPr/>
          <p:nvPr/>
        </p:nvGrpSpPr>
        <p:grpSpPr>
          <a:xfrm>
            <a:off x="9842546" y="2736784"/>
            <a:ext cx="1604861" cy="1625795"/>
            <a:chOff x="1232769" y="2658031"/>
            <a:chExt cx="1871578" cy="1794663"/>
          </a:xfrm>
        </p:grpSpPr>
        <p:sp>
          <p:nvSpPr>
            <p:cNvPr id="104" name="Oval 103">
              <a:extLst>
                <a:ext uri="{FF2B5EF4-FFF2-40B4-BE49-F238E27FC236}">
                  <a16:creationId xmlns:a16="http://schemas.microsoft.com/office/drawing/2014/main" id="{DDD2E210-D8BB-4E7B-95E5-06A0D4378961}"/>
                </a:ext>
              </a:extLst>
            </p:cNvPr>
            <p:cNvSpPr/>
            <p:nvPr/>
          </p:nvSpPr>
          <p:spPr>
            <a:xfrm>
              <a:off x="1566215" y="2658031"/>
              <a:ext cx="1204686" cy="1204686"/>
            </a:xfrm>
            <a:prstGeom prst="ellipse">
              <a:avLst/>
            </a:prstGeom>
            <a:solidFill>
              <a:srgbClr val="2B83C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Content Placeholder 2">
              <a:extLst>
                <a:ext uri="{FF2B5EF4-FFF2-40B4-BE49-F238E27FC236}">
                  <a16:creationId xmlns:a16="http://schemas.microsoft.com/office/drawing/2014/main" id="{1E176325-D439-4A97-81BE-1D0333A08137}"/>
                </a:ext>
              </a:extLst>
            </p:cNvPr>
            <p:cNvSpPr txBox="1">
              <a:spLocks/>
            </p:cNvSpPr>
            <p:nvPr/>
          </p:nvSpPr>
          <p:spPr>
            <a:xfrm>
              <a:off x="1232769" y="3909102"/>
              <a:ext cx="1871578" cy="543592"/>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B83C9"/>
                  </a:solidFill>
                  <a:effectLst/>
                  <a:uLnTx/>
                  <a:uFillTx/>
                  <a:latin typeface="Open Sans" panose="020B0606030504020204"/>
                </a:rPr>
                <a:t> NEEM SEED EXTRACTS</a:t>
              </a:r>
            </a:p>
          </p:txBody>
        </p:sp>
      </p:grpSp>
      <p:grpSp>
        <p:nvGrpSpPr>
          <p:cNvPr id="107" name="Group 106">
            <a:extLst>
              <a:ext uri="{FF2B5EF4-FFF2-40B4-BE49-F238E27FC236}">
                <a16:creationId xmlns:a16="http://schemas.microsoft.com/office/drawing/2014/main" id="{4E1C979E-7E2B-4BA9-97B5-D53DAA3C57D3}"/>
              </a:ext>
            </a:extLst>
          </p:cNvPr>
          <p:cNvGrpSpPr/>
          <p:nvPr/>
        </p:nvGrpSpPr>
        <p:grpSpPr>
          <a:xfrm>
            <a:off x="7970330" y="2731049"/>
            <a:ext cx="1651486" cy="2825611"/>
            <a:chOff x="1232770" y="2658031"/>
            <a:chExt cx="1925951" cy="3119100"/>
          </a:xfrm>
        </p:grpSpPr>
        <p:sp>
          <p:nvSpPr>
            <p:cNvPr id="108" name="Oval 107">
              <a:extLst>
                <a:ext uri="{FF2B5EF4-FFF2-40B4-BE49-F238E27FC236}">
                  <a16:creationId xmlns:a16="http://schemas.microsoft.com/office/drawing/2014/main" id="{531E9BA1-F6C3-4A38-BD5B-6F3A23F7F3FF}"/>
                </a:ext>
              </a:extLst>
            </p:cNvPr>
            <p:cNvSpPr/>
            <p:nvPr/>
          </p:nvSpPr>
          <p:spPr>
            <a:xfrm>
              <a:off x="1566215" y="2658031"/>
              <a:ext cx="1204686" cy="1204686"/>
            </a:xfrm>
            <a:prstGeom prst="ellipse">
              <a:avLst/>
            </a:prstGeom>
            <a:solidFill>
              <a:srgbClr val="C2CD1C"/>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Content Placeholder 2">
              <a:extLst>
                <a:ext uri="{FF2B5EF4-FFF2-40B4-BE49-F238E27FC236}">
                  <a16:creationId xmlns:a16="http://schemas.microsoft.com/office/drawing/2014/main" id="{E515431C-F03D-4F4D-A207-B8C15CD3A629}"/>
                </a:ext>
              </a:extLst>
            </p:cNvPr>
            <p:cNvSpPr txBox="1">
              <a:spLocks/>
            </p:cNvSpPr>
            <p:nvPr/>
          </p:nvSpPr>
          <p:spPr>
            <a:xfrm>
              <a:off x="1232770" y="4282255"/>
              <a:ext cx="1871578" cy="1494876"/>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strike="noStrike" kern="1200" cap="none" spc="0" normalizeH="0" baseline="0" noProof="0" dirty="0">
                  <a:ln>
                    <a:noFill/>
                  </a:ln>
                  <a:solidFill>
                    <a:prstClr val="white">
                      <a:lumMod val="50000"/>
                    </a:prstClr>
                  </a:solidFill>
                  <a:effectLst/>
                  <a:uLnTx/>
                  <a:uFillTx/>
                  <a:latin typeface="Open Sans" panose="020B0606030504020204"/>
                </a:rPr>
                <a:t>Polyoxin-D</a:t>
              </a:r>
              <a:r>
                <a:rPr lang="en-US" sz="1100" dirty="0">
                  <a:solidFill>
                    <a:prstClr val="white">
                      <a:lumMod val="50000"/>
                    </a:prstClr>
                  </a:solidFill>
                  <a:latin typeface="Open Sans" panose="020B0606030504020204"/>
                </a:rPr>
                <a:t> zinc salt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Copper hydroxide</a:t>
              </a:r>
              <a:endParaRPr lang="en-US" sz="1100" dirty="0">
                <a:solidFill>
                  <a:prstClr val="white">
                    <a:lumMod val="50000"/>
                  </a:prstClr>
                </a:solidFill>
                <a:latin typeface="Open Sans" panose="020B0606030504020204"/>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Copper octanoate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Potassium bicarbonate</a:t>
              </a:r>
              <a:endParaRPr lang="en-US" sz="1100" dirty="0">
                <a:solidFill>
                  <a:prstClr val="white">
                    <a:lumMod val="50000"/>
                  </a:prstClr>
                </a:solidFill>
                <a:latin typeface="Open Sans" panose="020B0606030504020204"/>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Potassium silicate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Terpene extracts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Soaps (fatty acid salts)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Baits</a:t>
              </a:r>
            </a:p>
          </p:txBody>
        </p:sp>
        <p:sp>
          <p:nvSpPr>
            <p:cNvPr id="110" name="Content Placeholder 2">
              <a:extLst>
                <a:ext uri="{FF2B5EF4-FFF2-40B4-BE49-F238E27FC236}">
                  <a16:creationId xmlns:a16="http://schemas.microsoft.com/office/drawing/2014/main" id="{01E492DA-D4AE-42FA-AA31-1B958453CF6B}"/>
                </a:ext>
              </a:extLst>
            </p:cNvPr>
            <p:cNvSpPr txBox="1">
              <a:spLocks/>
            </p:cNvSpPr>
            <p:nvPr/>
          </p:nvSpPr>
          <p:spPr>
            <a:xfrm>
              <a:off x="1287143" y="3909020"/>
              <a:ext cx="1871578" cy="27179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2CC21"/>
                  </a:solidFill>
                  <a:effectLst/>
                  <a:uLnTx/>
                  <a:uFillTx/>
                  <a:latin typeface="Open Sans" panose="020B0606030504020204"/>
                </a:rPr>
                <a:t> BIOCHEMICALS</a:t>
              </a:r>
            </a:p>
          </p:txBody>
        </p:sp>
      </p:grpSp>
      <p:cxnSp>
        <p:nvCxnSpPr>
          <p:cNvPr id="21" name="Straight Connector 20">
            <a:extLst>
              <a:ext uri="{FF2B5EF4-FFF2-40B4-BE49-F238E27FC236}">
                <a16:creationId xmlns:a16="http://schemas.microsoft.com/office/drawing/2014/main" id="{7307C44F-2C3C-4580-B2E8-EF7A17E4ED19}"/>
              </a:ext>
            </a:extLst>
          </p:cNvPr>
          <p:cNvCxnSpPr/>
          <p:nvPr/>
        </p:nvCxnSpPr>
        <p:spPr>
          <a:xfrm>
            <a:off x="2138195" y="3568299"/>
            <a:ext cx="0" cy="19822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1B2CF48-FA4D-47ED-981A-48B420A6D808}"/>
              </a:ext>
            </a:extLst>
          </p:cNvPr>
          <p:cNvCxnSpPr/>
          <p:nvPr/>
        </p:nvCxnSpPr>
        <p:spPr>
          <a:xfrm>
            <a:off x="3973701" y="3568298"/>
            <a:ext cx="0" cy="19822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144CB9F-EFB1-46B9-ADFE-2FDAB3EF2147}"/>
              </a:ext>
            </a:extLst>
          </p:cNvPr>
          <p:cNvCxnSpPr/>
          <p:nvPr/>
        </p:nvCxnSpPr>
        <p:spPr>
          <a:xfrm>
            <a:off x="5914714" y="3581288"/>
            <a:ext cx="0" cy="19822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FBF9CF2-2DB1-4C20-8E50-A5108DEF22FA}"/>
              </a:ext>
            </a:extLst>
          </p:cNvPr>
          <p:cNvCxnSpPr/>
          <p:nvPr/>
        </p:nvCxnSpPr>
        <p:spPr>
          <a:xfrm>
            <a:off x="9719698" y="3568298"/>
            <a:ext cx="0" cy="19822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AA1F7A2-AEDA-42AB-9876-3A340D064FA3}"/>
              </a:ext>
            </a:extLst>
          </p:cNvPr>
          <p:cNvCxnSpPr>
            <a:cxnSpLocks/>
          </p:cNvCxnSpPr>
          <p:nvPr/>
        </p:nvCxnSpPr>
        <p:spPr>
          <a:xfrm rot="5400000">
            <a:off x="6096000" y="4541375"/>
            <a:ext cx="0" cy="163818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4459775F-5CFE-4B19-AE76-24CAA596D21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5375" y="2858235"/>
            <a:ext cx="753291" cy="753291"/>
          </a:xfrm>
          <a:prstGeom prst="rect">
            <a:avLst/>
          </a:prstGeom>
        </p:spPr>
      </p:pic>
      <p:pic>
        <p:nvPicPr>
          <p:cNvPr id="14" name="Graphic 13">
            <a:extLst>
              <a:ext uri="{FF2B5EF4-FFF2-40B4-BE49-F238E27FC236}">
                <a16:creationId xmlns:a16="http://schemas.microsoft.com/office/drawing/2014/main" id="{7895CFCE-F0CE-4E59-8B1A-8726BF3982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4157" y="2901493"/>
            <a:ext cx="707132" cy="713620"/>
          </a:xfrm>
          <a:prstGeom prst="rect">
            <a:avLst/>
          </a:prstGeom>
        </p:spPr>
      </p:pic>
      <p:pic>
        <p:nvPicPr>
          <p:cNvPr id="10" name="Graphic 9">
            <a:extLst>
              <a:ext uri="{FF2B5EF4-FFF2-40B4-BE49-F238E27FC236}">
                <a16:creationId xmlns:a16="http://schemas.microsoft.com/office/drawing/2014/main" id="{E1329D43-DD3B-40A9-822C-1A4E91031AC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22805" y="2934642"/>
            <a:ext cx="620648" cy="620648"/>
          </a:xfrm>
          <a:prstGeom prst="rect">
            <a:avLst/>
          </a:prstGeom>
        </p:spPr>
      </p:pic>
      <p:sp>
        <p:nvSpPr>
          <p:cNvPr id="46" name="Oval 45">
            <a:extLst>
              <a:ext uri="{FF2B5EF4-FFF2-40B4-BE49-F238E27FC236}">
                <a16:creationId xmlns:a16="http://schemas.microsoft.com/office/drawing/2014/main" id="{9265D102-EA73-4F24-8BA9-5C3A1A2C78BC}"/>
              </a:ext>
            </a:extLst>
          </p:cNvPr>
          <p:cNvSpPr/>
          <p:nvPr/>
        </p:nvSpPr>
        <p:spPr>
          <a:xfrm>
            <a:off x="6420857" y="2731049"/>
            <a:ext cx="1033007" cy="1091332"/>
          </a:xfrm>
          <a:prstGeom prst="ellipse">
            <a:avLst/>
          </a:prstGeom>
          <a:solidFill>
            <a:srgbClr val="2B83C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ontent Placeholder 2">
            <a:extLst>
              <a:ext uri="{FF2B5EF4-FFF2-40B4-BE49-F238E27FC236}">
                <a16:creationId xmlns:a16="http://schemas.microsoft.com/office/drawing/2014/main" id="{5165C89B-6874-4F7C-AA03-C59441010E98}"/>
              </a:ext>
            </a:extLst>
          </p:cNvPr>
          <p:cNvSpPr txBox="1">
            <a:spLocks/>
          </p:cNvSpPr>
          <p:nvPr/>
        </p:nvSpPr>
        <p:spPr>
          <a:xfrm>
            <a:off x="6099084" y="4205588"/>
            <a:ext cx="1604861" cy="338554"/>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100" b="0" i="0" u="sng" strike="noStrike" kern="1200" cap="none" spc="0" normalizeH="0" baseline="0" noProof="0" dirty="0">
                <a:ln>
                  <a:noFill/>
                </a:ln>
                <a:solidFill>
                  <a:prstClr val="white">
                    <a:lumMod val="50000"/>
                  </a:prstClr>
                </a:solidFill>
                <a:effectLst/>
                <a:uLnTx/>
                <a:uFillTx/>
                <a:latin typeface="Open Sans" panose="020B0606030504020204"/>
              </a:rPr>
              <a:t>Bactericides</a:t>
            </a:r>
            <a:r>
              <a:rPr kumimoji="0" lang="en-US" sz="1100" b="0" i="0" u="none" strike="noStrike" kern="1200" cap="none" spc="0" normalizeH="0" baseline="0" noProof="0" dirty="0">
                <a:ln>
                  <a:noFill/>
                </a:ln>
                <a:solidFill>
                  <a:prstClr val="white">
                    <a:lumMod val="50000"/>
                  </a:prstClr>
                </a:solidFill>
                <a:effectLst/>
                <a:uLnTx/>
                <a:uFillTx/>
                <a:latin typeface="Open Sans" panose="020B0606030504020204"/>
              </a:rPr>
              <a:t>:  Bacteriophages </a:t>
            </a:r>
          </a:p>
        </p:txBody>
      </p:sp>
      <p:sp>
        <p:nvSpPr>
          <p:cNvPr id="48" name="Content Placeholder 2">
            <a:extLst>
              <a:ext uri="{FF2B5EF4-FFF2-40B4-BE49-F238E27FC236}">
                <a16:creationId xmlns:a16="http://schemas.microsoft.com/office/drawing/2014/main" id="{79CA89FF-C957-42E4-8D65-E163DFC5408A}"/>
              </a:ext>
            </a:extLst>
          </p:cNvPr>
          <p:cNvSpPr txBox="1">
            <a:spLocks/>
          </p:cNvSpPr>
          <p:nvPr/>
        </p:nvSpPr>
        <p:spPr>
          <a:xfrm>
            <a:off x="6031399" y="3871912"/>
            <a:ext cx="1740230" cy="24622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B83C9"/>
                </a:solidFill>
                <a:effectLst/>
                <a:uLnTx/>
                <a:uFillTx/>
                <a:latin typeface="Open Sans" panose="020B0606030504020204"/>
              </a:rPr>
              <a:t> BACTERIOPHAGE</a:t>
            </a:r>
          </a:p>
        </p:txBody>
      </p:sp>
      <p:cxnSp>
        <p:nvCxnSpPr>
          <p:cNvPr id="49" name="Straight Connector 48">
            <a:extLst>
              <a:ext uri="{FF2B5EF4-FFF2-40B4-BE49-F238E27FC236}">
                <a16:creationId xmlns:a16="http://schemas.microsoft.com/office/drawing/2014/main" id="{C9276335-32D8-49A1-81AA-D70BDFE49FAF}"/>
              </a:ext>
            </a:extLst>
          </p:cNvPr>
          <p:cNvCxnSpPr/>
          <p:nvPr/>
        </p:nvCxnSpPr>
        <p:spPr>
          <a:xfrm>
            <a:off x="7804830" y="3527069"/>
            <a:ext cx="0" cy="198220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D70D2211-C63E-4F33-A699-52E6CAC1C74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9089" y="2918794"/>
            <a:ext cx="721878" cy="721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44CB21-2EEB-4ECE-B428-EE5711DB53D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602661" y="2935247"/>
            <a:ext cx="624864" cy="584288"/>
          </a:xfrm>
          <a:prstGeom prst="rect">
            <a:avLst/>
          </a:prstGeom>
          <a:noFill/>
          <a:extLst>
            <a:ext uri="{909E8E84-426E-40DD-AFC4-6F175D3DCCD1}">
              <a14:hiddenFill xmlns:a14="http://schemas.microsoft.com/office/drawing/2010/main">
                <a:solidFill>
                  <a:srgbClr val="FFFFFF"/>
                </a:solidFill>
              </a14:hiddenFill>
            </a:ext>
          </a:extLst>
        </p:spPr>
      </p:pic>
      <p:sp>
        <p:nvSpPr>
          <p:cNvPr id="45" name="Content Placeholder 2">
            <a:extLst>
              <a:ext uri="{FF2B5EF4-FFF2-40B4-BE49-F238E27FC236}">
                <a16:creationId xmlns:a16="http://schemas.microsoft.com/office/drawing/2014/main" id="{62A62632-0029-4628-BF2D-53ECB1CFC453}"/>
              </a:ext>
            </a:extLst>
          </p:cNvPr>
          <p:cNvSpPr txBox="1">
            <a:spLocks/>
          </p:cNvSpPr>
          <p:nvPr/>
        </p:nvSpPr>
        <p:spPr>
          <a:xfrm>
            <a:off x="401264" y="4205588"/>
            <a:ext cx="1724494" cy="1600438"/>
          </a:xfrm>
          <a:prstGeom prst="rect">
            <a:avLst/>
          </a:prstGeom>
          <a:noFill/>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pt-BR" sz="1100" b="0" u="sng" strike="noStrike" kern="1200" cap="none" spc="0" normalizeH="0" baseline="0" noProof="0" dirty="0">
                <a:ln>
                  <a:noFill/>
                </a:ln>
                <a:solidFill>
                  <a:prstClr val="white">
                    <a:lumMod val="50000"/>
                  </a:prstClr>
                </a:solidFill>
                <a:effectLst/>
                <a:uLnTx/>
                <a:uFillTx/>
                <a:latin typeface="Open Sans" panose="020B0606030504020204"/>
              </a:rPr>
              <a:t>Bioinsecticides: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Bacillus thuringiensis: azawai </a:t>
            </a:r>
            <a:r>
              <a:rPr kumimoji="0" lang="pt-BR" sz="1100" b="0" u="none" strike="noStrike" kern="1200" cap="none" spc="0" normalizeH="0" baseline="0" noProof="0" dirty="0">
                <a:ln>
                  <a:noFill/>
                </a:ln>
                <a:solidFill>
                  <a:prstClr val="white">
                    <a:lumMod val="50000"/>
                  </a:prstClr>
                </a:solidFill>
                <a:effectLst/>
                <a:uLnTx/>
                <a:uFillTx/>
                <a:latin typeface="Open Sans" panose="020B0606030504020204"/>
              </a:rPr>
              <a:t>strain GC-91</a:t>
            </a: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 kurstaki </a:t>
            </a:r>
            <a:r>
              <a:rPr kumimoji="0" lang="pt-BR" sz="1100" b="0" u="none" strike="noStrike" kern="1200" cap="none" spc="0" normalizeH="0" baseline="0" noProof="0" dirty="0">
                <a:ln>
                  <a:noFill/>
                </a:ln>
                <a:solidFill>
                  <a:prstClr val="white">
                    <a:lumMod val="50000"/>
                  </a:prstClr>
                </a:solidFill>
                <a:effectLst/>
                <a:uLnTx/>
                <a:uFillTx/>
                <a:latin typeface="Open Sans" panose="020B0606030504020204"/>
              </a:rPr>
              <a:t>strains SA-11, SA-12, EG2348, EG7841 (USA)</a:t>
            </a: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 </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pt-BR" sz="1100" u="sng" dirty="0">
                <a:solidFill>
                  <a:prstClr val="white">
                    <a:lumMod val="50000"/>
                  </a:prstClr>
                </a:solidFill>
                <a:latin typeface="Open Sans" panose="020B0606030504020204"/>
              </a:rPr>
              <a:t>Biofungicides/SAR</a:t>
            </a:r>
            <a:r>
              <a:rPr lang="pt-BR" sz="1100" dirty="0">
                <a:solidFill>
                  <a:prstClr val="white">
                    <a:lumMod val="50000"/>
                  </a:prstClr>
                </a:solidFill>
                <a:latin typeface="Open Sans" panose="020B0606030504020204"/>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B. amyloliquefaciens,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1100" b="0" i="1" u="none" strike="noStrike" kern="1200" cap="none" spc="0" normalizeH="0" baseline="0" noProof="0" dirty="0">
                <a:ln>
                  <a:noFill/>
                </a:ln>
                <a:solidFill>
                  <a:prstClr val="white">
                    <a:lumMod val="50000"/>
                  </a:prstClr>
                </a:solidFill>
                <a:effectLst/>
                <a:uLnTx/>
                <a:uFillTx/>
                <a:latin typeface="Open Sans" panose="020B0606030504020204"/>
              </a:rPr>
              <a:t>B. mycoides, B. subtilis</a:t>
            </a:r>
            <a:endParaRPr kumimoji="0" lang="pt-BR" sz="1100" b="1" i="0" u="none" strike="noStrike" kern="1200" cap="none" spc="0" normalizeH="0" baseline="0" noProof="0" dirty="0">
              <a:ln>
                <a:noFill/>
              </a:ln>
              <a:solidFill>
                <a:prstClr val="white">
                  <a:lumMod val="50000"/>
                </a:prstClr>
              </a:solidFill>
              <a:effectLst/>
              <a:uLnTx/>
              <a:uFillTx/>
              <a:latin typeface="Open Sans" panose="020B0606030504020204"/>
            </a:endParaRPr>
          </a:p>
        </p:txBody>
      </p:sp>
      <p:sp>
        <p:nvSpPr>
          <p:cNvPr id="3" name="Rectangle 2"/>
          <p:cNvSpPr/>
          <p:nvPr/>
        </p:nvSpPr>
        <p:spPr>
          <a:xfrm>
            <a:off x="245514" y="2259090"/>
            <a:ext cx="755931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70AD47">
                    <a:lumMod val="20000"/>
                    <a:lumOff val="80000"/>
                  </a:srgbClr>
                </a:solidFill>
                <a:effectLst>
                  <a:outerShdw blurRad="38100" dist="38100" dir="2700000" algn="tl">
                    <a:srgbClr val="000000">
                      <a:alpha val="43137"/>
                    </a:srgbClr>
                  </a:outerShdw>
                </a:effectLst>
                <a:latin typeface="Open Sans" panose="020B0606030504020204"/>
              </a:rPr>
              <a:t>-------------------------</a:t>
            </a:r>
            <a:r>
              <a:rPr kumimoji="0" lang="en-US" sz="1800" b="0" i="0" u="none" strike="noStrike" kern="1200" cap="none" spc="0" normalizeH="0" baseline="0" noProof="0" dirty="0">
                <a:ln>
                  <a:noFill/>
                </a:ln>
                <a:solidFill>
                  <a:srgbClr val="70AD47">
                    <a:lumMod val="20000"/>
                    <a:lumOff val="80000"/>
                  </a:srgbClr>
                </a:solidFill>
                <a:effectLst>
                  <a:outerShdw blurRad="38100" dist="38100" dir="2700000" algn="tl">
                    <a:srgbClr val="000000">
                      <a:alpha val="43137"/>
                    </a:srgbClr>
                  </a:outerShdw>
                </a:effectLst>
                <a:uLnTx/>
                <a:uFillTx/>
                <a:latin typeface="Open Sans" panose="020B0606030504020204"/>
                <a:ea typeface="+mn-ea"/>
                <a:cs typeface="+mn-cs"/>
              </a:rPr>
              <a:t>Microbial Technologies-------------------------</a:t>
            </a:r>
          </a:p>
        </p:txBody>
      </p:sp>
      <p:pic>
        <p:nvPicPr>
          <p:cNvPr id="16" name="Picture 15">
            <a:extLst>
              <a:ext uri="{FF2B5EF4-FFF2-40B4-BE49-F238E27FC236}">
                <a16:creationId xmlns:a16="http://schemas.microsoft.com/office/drawing/2014/main" id="{95626499-570C-4462-A22C-DEC80085440B}"/>
              </a:ext>
            </a:extLst>
          </p:cNvPr>
          <p:cNvPicPr>
            <a:picLocks noChangeAspect="1"/>
          </p:cNvPicPr>
          <p:nvPr/>
        </p:nvPicPr>
        <p:blipFill>
          <a:blip r:embed="rId12"/>
          <a:stretch>
            <a:fillRect/>
          </a:stretch>
        </p:blipFill>
        <p:spPr>
          <a:xfrm>
            <a:off x="2740919" y="2908065"/>
            <a:ext cx="698276" cy="688395"/>
          </a:xfrm>
          <a:prstGeom prst="rect">
            <a:avLst/>
          </a:prstGeom>
        </p:spPr>
      </p:pic>
    </p:spTree>
    <p:extLst>
      <p:ext uri="{BB962C8B-B14F-4D97-AF65-F5344CB8AC3E}">
        <p14:creationId xmlns:p14="http://schemas.microsoft.com/office/powerpoint/2010/main" val="264782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137995" y="279384"/>
            <a:ext cx="8599080" cy="701923"/>
          </a:xfrm>
        </p:spPr>
        <p:txBody>
          <a:bodyPr/>
          <a:lstStyle/>
          <a:p>
            <a:r>
              <a:rPr lang="en-US" sz="3600" b="0" dirty="0">
                <a:solidFill>
                  <a:srgbClr val="418ECC"/>
                </a:solidFill>
                <a:latin typeface="+mn-lt"/>
              </a:rPr>
              <a:t>Biopesticide Technologies</a:t>
            </a:r>
          </a:p>
        </p:txBody>
      </p:sp>
      <p:graphicFrame>
        <p:nvGraphicFramePr>
          <p:cNvPr id="2" name="Table 1"/>
          <p:cNvGraphicFramePr>
            <a:graphicFrameLocks noGrp="1"/>
          </p:cNvGraphicFramePr>
          <p:nvPr/>
        </p:nvGraphicFramePr>
        <p:xfrm>
          <a:off x="1291192" y="2572414"/>
          <a:ext cx="9140546" cy="3545840"/>
        </p:xfrm>
        <a:graphic>
          <a:graphicData uri="http://schemas.openxmlformats.org/drawingml/2006/table">
            <a:tbl>
              <a:tblPr firstRow="1" bandRow="1">
                <a:tableStyleId>{5C22544A-7EE6-4342-B048-85BDC9FD1C3A}</a:tableStyleId>
              </a:tblPr>
              <a:tblGrid>
                <a:gridCol w="969971">
                  <a:extLst>
                    <a:ext uri="{9D8B030D-6E8A-4147-A177-3AD203B41FA5}">
                      <a16:colId xmlns:a16="http://schemas.microsoft.com/office/drawing/2014/main" val="1856798283"/>
                    </a:ext>
                  </a:extLst>
                </a:gridCol>
                <a:gridCol w="2026857">
                  <a:extLst>
                    <a:ext uri="{9D8B030D-6E8A-4147-A177-3AD203B41FA5}">
                      <a16:colId xmlns:a16="http://schemas.microsoft.com/office/drawing/2014/main" val="1798522878"/>
                    </a:ext>
                  </a:extLst>
                </a:gridCol>
                <a:gridCol w="2863279">
                  <a:extLst>
                    <a:ext uri="{9D8B030D-6E8A-4147-A177-3AD203B41FA5}">
                      <a16:colId xmlns:a16="http://schemas.microsoft.com/office/drawing/2014/main" val="488121183"/>
                    </a:ext>
                  </a:extLst>
                </a:gridCol>
                <a:gridCol w="3280439">
                  <a:extLst>
                    <a:ext uri="{9D8B030D-6E8A-4147-A177-3AD203B41FA5}">
                      <a16:colId xmlns:a16="http://schemas.microsoft.com/office/drawing/2014/main" val="4040232642"/>
                    </a:ext>
                  </a:extLst>
                </a:gridCol>
              </a:tblGrid>
              <a:tr h="370840">
                <a:tc>
                  <a:txBody>
                    <a:bodyPr/>
                    <a:lstStyle/>
                    <a:p>
                      <a:r>
                        <a:rPr lang="en-US" sz="1600">
                          <a:effectLst>
                            <a:outerShdw blurRad="38100" dist="38100" dir="2700000" algn="tl">
                              <a:srgbClr val="000000">
                                <a:alpha val="43137"/>
                              </a:srgbClr>
                            </a:outerShdw>
                          </a:effectLst>
                        </a:rPr>
                        <a:t>AI Type</a:t>
                      </a:r>
                    </a:p>
                  </a:txBody>
                  <a:tcPr/>
                </a:tc>
                <a:tc>
                  <a:txBody>
                    <a:bodyPr/>
                    <a:lstStyle/>
                    <a:p>
                      <a:r>
                        <a:rPr lang="en-US" sz="1600">
                          <a:effectLst>
                            <a:outerShdw blurRad="38100" dist="38100" dir="2700000" algn="tl">
                              <a:srgbClr val="000000">
                                <a:alpha val="43137"/>
                              </a:srgbClr>
                            </a:outerShdw>
                          </a:effectLst>
                        </a:rPr>
                        <a:t>Active ingredient</a:t>
                      </a:r>
                    </a:p>
                  </a:txBody>
                  <a:tcPr/>
                </a:tc>
                <a:tc>
                  <a:txBody>
                    <a:bodyPr/>
                    <a:lstStyle/>
                    <a:p>
                      <a:r>
                        <a:rPr lang="en-US" sz="1600">
                          <a:effectLst>
                            <a:outerShdw blurRad="38100" dist="38100" dir="2700000" algn="tl">
                              <a:srgbClr val="000000">
                                <a:alpha val="43137"/>
                              </a:srgbClr>
                            </a:outerShdw>
                          </a:effectLst>
                        </a:rPr>
                        <a:t>Product trade names</a:t>
                      </a:r>
                    </a:p>
                  </a:txBody>
                  <a:tcPr/>
                </a:tc>
                <a:tc>
                  <a:txBody>
                    <a:bodyPr/>
                    <a:lstStyle/>
                    <a:p>
                      <a:r>
                        <a:rPr lang="en-US" sz="1600">
                          <a:effectLst>
                            <a:outerShdw blurRad="38100" dist="38100" dir="2700000" algn="tl">
                              <a:srgbClr val="000000">
                                <a:alpha val="43137"/>
                              </a:srgbClr>
                            </a:outerShdw>
                          </a:effectLst>
                        </a:rPr>
                        <a:t>Targets</a:t>
                      </a:r>
                    </a:p>
                  </a:txBody>
                  <a:tcPr/>
                </a:tc>
                <a:extLst>
                  <a:ext uri="{0D108BD9-81ED-4DB2-BD59-A6C34878D82A}">
                    <a16:rowId xmlns:a16="http://schemas.microsoft.com/office/drawing/2014/main" val="1264626955"/>
                  </a:ext>
                </a:extLst>
              </a:tr>
              <a:tr h="370840">
                <a:tc rowSpan="2">
                  <a:txBody>
                    <a:bodyPr/>
                    <a:lstStyle/>
                    <a:p>
                      <a:r>
                        <a:rPr lang="en-US" sz="1600" b="1"/>
                        <a:t>Viruses</a:t>
                      </a:r>
                    </a:p>
                  </a:txBody>
                  <a:tcPr anchor="ctr">
                    <a:lnB w="19050" cap="flat" cmpd="sng" algn="ctr">
                      <a:solidFill>
                        <a:schemeClr val="bg1"/>
                      </a:solidFill>
                      <a:prstDash val="solid"/>
                      <a:round/>
                      <a:headEnd type="none" w="med" len="med"/>
                      <a:tailEnd type="none" w="med" len="med"/>
                    </a:lnB>
                  </a:tcPr>
                </a:tc>
                <a:tc>
                  <a:txBody>
                    <a:bodyPr/>
                    <a:lstStyle/>
                    <a:p>
                      <a:r>
                        <a:rPr lang="en-US" sz="1600"/>
                        <a:t>Bacteriophage</a:t>
                      </a:r>
                    </a:p>
                  </a:txBody>
                  <a:tcPr/>
                </a:tc>
                <a:tc>
                  <a:txBody>
                    <a:bodyPr/>
                    <a:lstStyle/>
                    <a:p>
                      <a:r>
                        <a:rPr lang="en-US" sz="1600"/>
                        <a:t>AgriPhage (several)</a:t>
                      </a:r>
                    </a:p>
                  </a:txBody>
                  <a:tcPr/>
                </a:tc>
                <a:tc>
                  <a:txBody>
                    <a:bodyPr/>
                    <a:lstStyle/>
                    <a:p>
                      <a:r>
                        <a:rPr lang="en-US" sz="1600" baseline="0"/>
                        <a:t>Plant pathogenic bacteria</a:t>
                      </a:r>
                      <a:endParaRPr lang="en-US" sz="1600"/>
                    </a:p>
                  </a:txBody>
                  <a:tcPr/>
                </a:tc>
                <a:extLst>
                  <a:ext uri="{0D108BD9-81ED-4DB2-BD59-A6C34878D82A}">
                    <a16:rowId xmlns:a16="http://schemas.microsoft.com/office/drawing/2014/main" val="2743473072"/>
                  </a:ext>
                </a:extLst>
              </a:tr>
              <a:tr h="370840">
                <a:tc vMerge="1">
                  <a:txBody>
                    <a:bodyPr/>
                    <a:lstStyle/>
                    <a:p>
                      <a:endParaRPr lang="en-US" sz="1200"/>
                    </a:p>
                  </a:txBody>
                  <a:tcPr/>
                </a:tc>
                <a:tc>
                  <a:txBody>
                    <a:bodyPr/>
                    <a:lstStyle/>
                    <a:p>
                      <a:r>
                        <a:rPr lang="en-US" sz="1600"/>
                        <a:t>Baculoviruses</a:t>
                      </a:r>
                    </a:p>
                  </a:txBody>
                  <a:tcPr>
                    <a:lnB w="19050" cap="flat" cmpd="sng" algn="ctr">
                      <a:solidFill>
                        <a:schemeClr val="bg1"/>
                      </a:solidFill>
                      <a:prstDash val="solid"/>
                      <a:round/>
                      <a:headEnd type="none" w="med" len="med"/>
                      <a:tailEnd type="none" w="med" len="med"/>
                    </a:lnB>
                    <a:solidFill>
                      <a:srgbClr val="CFD5EA"/>
                    </a:solidFill>
                  </a:tcPr>
                </a:tc>
                <a:tc>
                  <a:txBody>
                    <a:bodyPr/>
                    <a:lstStyle/>
                    <a:p>
                      <a:r>
                        <a:rPr lang="en-US" sz="1600" dirty="0"/>
                        <a:t>Cyd-X, Madex,</a:t>
                      </a:r>
                      <a:r>
                        <a:rPr lang="en-US" sz="1600" baseline="0" dirty="0"/>
                        <a:t> </a:t>
                      </a:r>
                      <a:r>
                        <a:rPr lang="en-US" sz="1600" dirty="0">
                          <a:solidFill>
                            <a:schemeClr val="tx1"/>
                          </a:solidFill>
                        </a:rPr>
                        <a:t>Gemstar</a:t>
                      </a:r>
                    </a:p>
                  </a:txBody>
                  <a:tcPr>
                    <a:lnB w="19050" cap="flat" cmpd="sng" algn="ctr">
                      <a:solidFill>
                        <a:schemeClr val="bg1"/>
                      </a:solidFill>
                      <a:prstDash val="solid"/>
                      <a:round/>
                      <a:headEnd type="none" w="med" len="med"/>
                      <a:tailEnd type="none" w="med" len="med"/>
                    </a:lnB>
                    <a:solidFill>
                      <a:srgbClr val="CFD5EA"/>
                    </a:solidFill>
                  </a:tcPr>
                </a:tc>
                <a:tc>
                  <a:txBody>
                    <a:bodyPr/>
                    <a:lstStyle/>
                    <a:p>
                      <a:r>
                        <a:rPr lang="en-US" sz="1600" dirty="0"/>
                        <a:t>Codling</a:t>
                      </a:r>
                      <a:r>
                        <a:rPr lang="en-US" sz="1600" baseline="0" dirty="0"/>
                        <a:t> moth/OFM, </a:t>
                      </a:r>
                      <a:r>
                        <a:rPr lang="en-US" sz="1600" baseline="0" dirty="0">
                          <a:solidFill>
                            <a:schemeClr val="tx1"/>
                          </a:solidFill>
                        </a:rPr>
                        <a:t>Corn earworm</a:t>
                      </a:r>
                      <a:endParaRPr lang="en-US" sz="1600" dirty="0">
                        <a:solidFill>
                          <a:schemeClr val="tx1"/>
                        </a:solidFill>
                      </a:endParaRPr>
                    </a:p>
                  </a:txBody>
                  <a:tcPr>
                    <a:lnB w="1905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789715339"/>
                  </a:ext>
                </a:extLst>
              </a:tr>
              <a:tr h="370840">
                <a:tc rowSpan="3">
                  <a:txBody>
                    <a:bodyPr/>
                    <a:lstStyle/>
                    <a:p>
                      <a:r>
                        <a:rPr lang="en-US" sz="1600" b="1" i="0" dirty="0"/>
                        <a:t>Bacteria</a:t>
                      </a:r>
                      <a:r>
                        <a:rPr lang="en-US" sz="1600" i="0" baseline="0" dirty="0"/>
                        <a:t> (</a:t>
                      </a:r>
                      <a:r>
                        <a:rPr lang="en-US" sz="1600" i="1" baseline="0" dirty="0"/>
                        <a:t>Bacillus</a:t>
                      </a:r>
                      <a:r>
                        <a:rPr lang="en-US" sz="1600" i="0" baseline="0" dirty="0"/>
                        <a:t> spp.)</a:t>
                      </a:r>
                      <a:endParaRPr lang="en-US" sz="1600" i="0" dirty="0"/>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9EBF5"/>
                    </a:solidFill>
                  </a:tcPr>
                </a:tc>
                <a:tc>
                  <a:txBody>
                    <a:bodyPr/>
                    <a:lstStyle/>
                    <a:p>
                      <a:r>
                        <a:rPr lang="en-US" sz="1600" i="1"/>
                        <a:t>B. amyloliquefaciens</a:t>
                      </a:r>
                    </a:p>
                  </a:txBody>
                  <a:tcPr>
                    <a:lnT w="19050" cap="flat" cmpd="sng" algn="ctr">
                      <a:solidFill>
                        <a:schemeClr val="bg1"/>
                      </a:solidFill>
                      <a:prstDash val="solid"/>
                      <a:round/>
                      <a:headEnd type="none" w="med" len="med"/>
                      <a:tailEnd type="none" w="med" len="med"/>
                    </a:lnT>
                    <a:solidFill>
                      <a:srgbClr val="E9EBF5"/>
                    </a:solidFill>
                  </a:tcPr>
                </a:tc>
                <a:tc>
                  <a:txBody>
                    <a:bodyPr/>
                    <a:lstStyle/>
                    <a:p>
                      <a:r>
                        <a:rPr lang="en-US" sz="1600" dirty="0"/>
                        <a:t>Double</a:t>
                      </a:r>
                      <a:r>
                        <a:rPr lang="en-US" sz="1600" baseline="0" dirty="0"/>
                        <a:t> Nickel</a:t>
                      </a:r>
                      <a:endParaRPr lang="en-US" sz="1600" dirty="0"/>
                    </a:p>
                  </a:txBody>
                  <a:tcPr>
                    <a:lnT w="19050" cap="flat" cmpd="sng" algn="ctr">
                      <a:solidFill>
                        <a:schemeClr val="bg1"/>
                      </a:solidFill>
                      <a:prstDash val="solid"/>
                      <a:round/>
                      <a:headEnd type="none" w="med" len="med"/>
                      <a:tailEnd type="none" w="med" len="med"/>
                    </a:lnT>
                    <a:solidFill>
                      <a:srgbClr val="E9EBF5"/>
                    </a:solidFill>
                  </a:tcPr>
                </a:tc>
                <a:tc>
                  <a:txBody>
                    <a:bodyPr/>
                    <a:lstStyle/>
                    <a:p>
                      <a:r>
                        <a:rPr lang="en-US" sz="1600" dirty="0"/>
                        <a:t>Fungal &amp;</a:t>
                      </a:r>
                      <a:r>
                        <a:rPr lang="en-US" sz="1600" baseline="0" dirty="0"/>
                        <a:t> bacterial plant diseases</a:t>
                      </a:r>
                      <a:endParaRPr lang="en-US" sz="1600" dirty="0"/>
                    </a:p>
                  </a:txBody>
                  <a:tcPr>
                    <a:lnT w="19050" cap="flat" cmpd="sng" algn="ctr">
                      <a:solidFill>
                        <a:schemeClr val="bg1"/>
                      </a:solidFill>
                      <a:prstDash val="solid"/>
                      <a:round/>
                      <a:headEnd type="none" w="med" len="med"/>
                      <a:tailEnd type="none" w="med" len="med"/>
                    </a:lnT>
                    <a:solidFill>
                      <a:srgbClr val="E9EBF5"/>
                    </a:solidFill>
                  </a:tcPr>
                </a:tc>
                <a:extLst>
                  <a:ext uri="{0D108BD9-81ED-4DB2-BD59-A6C34878D82A}">
                    <a16:rowId xmlns:a16="http://schemas.microsoft.com/office/drawing/2014/main" val="1621220613"/>
                  </a:ext>
                </a:extLst>
              </a:tr>
              <a:tr h="370840">
                <a:tc vMerge="1">
                  <a:txBody>
                    <a:bodyPr/>
                    <a:lstStyle/>
                    <a:p>
                      <a:endParaRPr lang="en-US" sz="1200" i="1"/>
                    </a:p>
                  </a:txBody>
                  <a:tcPr>
                    <a:lnT w="19050" cap="flat" cmpd="sng" algn="ctr">
                      <a:solidFill>
                        <a:schemeClr val="bg1"/>
                      </a:solidFill>
                      <a:prstDash val="solid"/>
                      <a:round/>
                      <a:headEnd type="none" w="med" len="med"/>
                      <a:tailEnd type="none" w="med" len="med"/>
                    </a:lnT>
                  </a:tcPr>
                </a:tc>
                <a:tc>
                  <a:txBody>
                    <a:bodyPr/>
                    <a:lstStyle/>
                    <a:p>
                      <a:r>
                        <a:rPr lang="en-US" sz="1600" i="1" dirty="0"/>
                        <a:t>B. mycoides</a:t>
                      </a:r>
                    </a:p>
                  </a:txBody>
                  <a:tcPr>
                    <a:solidFill>
                      <a:srgbClr val="E9EBF5"/>
                    </a:solidFill>
                  </a:tcPr>
                </a:tc>
                <a:tc>
                  <a:txBody>
                    <a:bodyPr/>
                    <a:lstStyle/>
                    <a:p>
                      <a:r>
                        <a:rPr lang="en-US" sz="1600" dirty="0"/>
                        <a:t>LifeGard</a:t>
                      </a:r>
                    </a:p>
                  </a:txBody>
                  <a:tcP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Fungal &amp;</a:t>
                      </a:r>
                      <a:r>
                        <a:rPr lang="en-US" sz="1600" baseline="0" dirty="0"/>
                        <a:t> bacterial plant disease, PVY</a:t>
                      </a:r>
                      <a:endParaRPr lang="en-US" sz="1600" dirty="0"/>
                    </a:p>
                  </a:txBody>
                  <a:tcPr>
                    <a:solidFill>
                      <a:srgbClr val="E9EBF5"/>
                    </a:solidFill>
                  </a:tcPr>
                </a:tc>
                <a:extLst>
                  <a:ext uri="{0D108BD9-81ED-4DB2-BD59-A6C34878D82A}">
                    <a16:rowId xmlns:a16="http://schemas.microsoft.com/office/drawing/2014/main" val="3744077379"/>
                  </a:ext>
                </a:extLst>
              </a:tr>
              <a:tr h="370840">
                <a:tc vMerge="1">
                  <a:txBody>
                    <a:bodyPr/>
                    <a:lstStyle/>
                    <a:p>
                      <a:endParaRPr lang="en-US" sz="1200" i="1"/>
                    </a:p>
                  </a:txBody>
                  <a:tcPr/>
                </a:tc>
                <a:tc>
                  <a:txBody>
                    <a:bodyPr/>
                    <a:lstStyle/>
                    <a:p>
                      <a:r>
                        <a:rPr lang="en-US" sz="1600" i="1"/>
                        <a:t>B. thuringiensis</a:t>
                      </a:r>
                    </a:p>
                  </a:txBody>
                  <a:tcPr>
                    <a:lnB w="19050" cap="flat" cmpd="sng" algn="ctr">
                      <a:solidFill>
                        <a:schemeClr val="bg1"/>
                      </a:solidFill>
                      <a:prstDash val="solid"/>
                      <a:round/>
                      <a:headEnd type="none" w="med" len="med"/>
                      <a:tailEnd type="none" w="med" len="med"/>
                    </a:lnB>
                    <a:solidFill>
                      <a:srgbClr val="E9EBF5"/>
                    </a:solidFill>
                  </a:tcPr>
                </a:tc>
                <a:tc>
                  <a:txBody>
                    <a:bodyPr/>
                    <a:lstStyle/>
                    <a:p>
                      <a:r>
                        <a:rPr lang="en-US" sz="1600" dirty="0"/>
                        <a:t>Agree/</a:t>
                      </a:r>
                      <a:r>
                        <a:rPr lang="en-US" sz="1600" dirty="0" err="1"/>
                        <a:t>CryMax</a:t>
                      </a:r>
                      <a:r>
                        <a:rPr lang="en-US" sz="1600" dirty="0"/>
                        <a:t>/</a:t>
                      </a:r>
                      <a:r>
                        <a:rPr lang="en-US" sz="1600" baseline="0" dirty="0"/>
                        <a:t>Deliver/Javelin</a:t>
                      </a:r>
                      <a:endParaRPr lang="en-US" sz="1600" dirty="0"/>
                    </a:p>
                  </a:txBody>
                  <a:tcPr>
                    <a:lnB w="19050" cap="flat" cmpd="sng" algn="ctr">
                      <a:solidFill>
                        <a:schemeClr val="bg1"/>
                      </a:solidFill>
                      <a:prstDash val="solid"/>
                      <a:round/>
                      <a:headEnd type="none" w="med" len="med"/>
                      <a:tailEnd type="none" w="med" len="med"/>
                    </a:lnB>
                    <a:solidFill>
                      <a:srgbClr val="E9EBF5"/>
                    </a:solidFill>
                  </a:tcPr>
                </a:tc>
                <a:tc>
                  <a:txBody>
                    <a:bodyPr/>
                    <a:lstStyle/>
                    <a:p>
                      <a:r>
                        <a:rPr lang="en-US" sz="1600" dirty="0"/>
                        <a:t>Lepidoptera</a:t>
                      </a:r>
                      <a:r>
                        <a:rPr lang="en-US" sz="1600" baseline="0" dirty="0"/>
                        <a:t> larvae</a:t>
                      </a:r>
                      <a:endParaRPr lang="en-US" sz="1600" dirty="0"/>
                    </a:p>
                  </a:txBody>
                  <a:tcPr>
                    <a:lnB w="1905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7109572"/>
                  </a:ext>
                </a:extLst>
              </a:tr>
              <a:tr h="370840">
                <a:tc rowSpan="3">
                  <a:txBody>
                    <a:bodyPr/>
                    <a:lstStyle/>
                    <a:p>
                      <a:r>
                        <a:rPr lang="en-US" sz="1600" b="1" i="0"/>
                        <a:t>Fungi</a:t>
                      </a:r>
                    </a:p>
                  </a:txBody>
                  <a:tcPr anchor="ctr">
                    <a:lnT w="19050" cap="flat" cmpd="sng" algn="ctr">
                      <a:solidFill>
                        <a:schemeClr val="bg1"/>
                      </a:solidFill>
                      <a:prstDash val="solid"/>
                      <a:round/>
                      <a:headEnd type="none" w="med" len="med"/>
                      <a:tailEnd type="none" w="med" len="med"/>
                    </a:lnT>
                    <a:solidFill>
                      <a:srgbClr val="CFD5EA"/>
                    </a:solidFill>
                  </a:tcPr>
                </a:tc>
                <a:tc>
                  <a:txBody>
                    <a:bodyPr/>
                    <a:lstStyle/>
                    <a:p>
                      <a:r>
                        <a:rPr lang="en-US" sz="1600" i="1"/>
                        <a:t>Beauveria</a:t>
                      </a:r>
                      <a:r>
                        <a:rPr lang="en-US" sz="1600" i="1" baseline="0"/>
                        <a:t> bassiana</a:t>
                      </a:r>
                      <a:endParaRPr lang="en-US" sz="1600" i="1"/>
                    </a:p>
                  </a:txBody>
                  <a:tcPr>
                    <a:lnT w="19050" cap="flat" cmpd="sng" algn="ctr">
                      <a:solidFill>
                        <a:schemeClr val="bg1"/>
                      </a:solidFill>
                      <a:prstDash val="solid"/>
                      <a:round/>
                      <a:headEnd type="none" w="med" len="med"/>
                      <a:tailEnd type="none" w="med" len="med"/>
                    </a:lnT>
                    <a:solidFill>
                      <a:srgbClr val="CFD5EA"/>
                    </a:solidFill>
                  </a:tcPr>
                </a:tc>
                <a:tc>
                  <a:txBody>
                    <a:bodyPr/>
                    <a:lstStyle/>
                    <a:p>
                      <a:r>
                        <a:rPr lang="en-US" sz="1600" dirty="0"/>
                        <a:t>BoteGHA, BotaniGard, Mycotrol</a:t>
                      </a:r>
                    </a:p>
                  </a:txBody>
                  <a:tcPr>
                    <a:lnT w="19050" cap="flat" cmpd="sng" algn="ctr">
                      <a:solidFill>
                        <a:schemeClr val="bg1"/>
                      </a:solidFill>
                      <a:prstDash val="solid"/>
                      <a:round/>
                      <a:headEnd type="none" w="med" len="med"/>
                      <a:tailEnd type="none" w="med" len="med"/>
                    </a:lnT>
                    <a:solidFill>
                      <a:srgbClr val="CFD5EA"/>
                    </a:solidFill>
                  </a:tcPr>
                </a:tc>
                <a:tc>
                  <a:txBody>
                    <a:bodyPr/>
                    <a:lstStyle/>
                    <a:p>
                      <a:r>
                        <a:rPr lang="en-US" sz="1600"/>
                        <a:t>Soft-bodied</a:t>
                      </a:r>
                      <a:r>
                        <a:rPr lang="en-US" sz="1600" baseline="0"/>
                        <a:t> insects, mites</a:t>
                      </a:r>
                      <a:endParaRPr lang="en-US" sz="1600"/>
                    </a:p>
                  </a:txBody>
                  <a:tcPr>
                    <a:lnT w="19050" cap="flat" cmpd="sng" algn="ctr">
                      <a:solidFill>
                        <a:schemeClr val="bg1"/>
                      </a:solidFill>
                      <a:prstDash val="solid"/>
                      <a:round/>
                      <a:headEnd type="none" w="med" len="med"/>
                      <a:tailEnd type="none" w="med" len="med"/>
                    </a:lnT>
                    <a:solidFill>
                      <a:srgbClr val="CFD5EA"/>
                    </a:solidFill>
                  </a:tcPr>
                </a:tc>
                <a:extLst>
                  <a:ext uri="{0D108BD9-81ED-4DB2-BD59-A6C34878D82A}">
                    <a16:rowId xmlns:a16="http://schemas.microsoft.com/office/drawing/2014/main" val="3896224837"/>
                  </a:ext>
                </a:extLst>
              </a:tr>
              <a:tr h="370840">
                <a:tc vMerge="1">
                  <a:txBody>
                    <a:bodyPr/>
                    <a:lstStyle/>
                    <a:p>
                      <a:endParaRPr lang="en-US" sz="1200" i="1"/>
                    </a:p>
                  </a:txBody>
                  <a:tcPr/>
                </a:tc>
                <a:tc>
                  <a:txBody>
                    <a:bodyPr/>
                    <a:lstStyle/>
                    <a:p>
                      <a:r>
                        <a:rPr lang="en-US" sz="1600" i="1"/>
                        <a:t>Isaria fumosorosea</a:t>
                      </a:r>
                    </a:p>
                  </a:txBody>
                  <a:tcPr>
                    <a:solidFill>
                      <a:srgbClr val="CFD5EA"/>
                    </a:solidFill>
                  </a:tcPr>
                </a:tc>
                <a:tc>
                  <a:txBody>
                    <a:bodyPr/>
                    <a:lstStyle/>
                    <a:p>
                      <a:r>
                        <a:rPr lang="en-US" sz="1600"/>
                        <a:t>PFR-97</a:t>
                      </a:r>
                    </a:p>
                  </a:txBody>
                  <a:tcPr>
                    <a:solidFill>
                      <a:srgbClr val="CFD5EA"/>
                    </a:solidFill>
                  </a:tcPr>
                </a:tc>
                <a:tc>
                  <a:txBody>
                    <a:bodyPr/>
                    <a:lstStyle/>
                    <a:p>
                      <a:r>
                        <a:rPr lang="en-US" sz="1600"/>
                        <a:t>Soft-bodied</a:t>
                      </a:r>
                      <a:r>
                        <a:rPr lang="en-US" sz="1600" baseline="0"/>
                        <a:t> insects, mites</a:t>
                      </a:r>
                      <a:endParaRPr lang="en-US" sz="1600"/>
                    </a:p>
                  </a:txBody>
                  <a:tcPr>
                    <a:solidFill>
                      <a:srgbClr val="CFD5EA"/>
                    </a:solidFill>
                  </a:tcPr>
                </a:tc>
                <a:extLst>
                  <a:ext uri="{0D108BD9-81ED-4DB2-BD59-A6C34878D82A}">
                    <a16:rowId xmlns:a16="http://schemas.microsoft.com/office/drawing/2014/main" val="3003131608"/>
                  </a:ext>
                </a:extLst>
              </a:tr>
              <a:tr h="370840">
                <a:tc vMerge="1">
                  <a:txBody>
                    <a:bodyPr/>
                    <a:lstStyle/>
                    <a:p>
                      <a:endParaRPr lang="en-US" sz="1200" i="1"/>
                    </a:p>
                  </a:txBody>
                  <a:tcPr/>
                </a:tc>
                <a:tc>
                  <a:txBody>
                    <a:bodyPr/>
                    <a:lstStyle/>
                    <a:p>
                      <a:r>
                        <a:rPr lang="en-US" sz="1600" i="1" dirty="0"/>
                        <a:t>Purpureocillium lilacinum</a:t>
                      </a:r>
                    </a:p>
                  </a:txBody>
                  <a:tcPr>
                    <a:solidFill>
                      <a:srgbClr val="CFD5EA"/>
                    </a:solidFill>
                  </a:tcPr>
                </a:tc>
                <a:tc>
                  <a:txBody>
                    <a:bodyPr/>
                    <a:lstStyle/>
                    <a:p>
                      <a:r>
                        <a:rPr lang="en-US" sz="1600" dirty="0"/>
                        <a:t>MeloCon LC</a:t>
                      </a:r>
                    </a:p>
                  </a:txBody>
                  <a:tcPr>
                    <a:solidFill>
                      <a:srgbClr val="CFD5EA"/>
                    </a:solidFill>
                  </a:tcPr>
                </a:tc>
                <a:tc>
                  <a:txBody>
                    <a:bodyPr/>
                    <a:lstStyle/>
                    <a:p>
                      <a:r>
                        <a:rPr lang="en-US" sz="1600" dirty="0"/>
                        <a:t>Plant parasitic nematodes</a:t>
                      </a:r>
                    </a:p>
                  </a:txBody>
                  <a:tcPr>
                    <a:solidFill>
                      <a:srgbClr val="CFD5EA"/>
                    </a:solidFill>
                  </a:tcPr>
                </a:tc>
                <a:extLst>
                  <a:ext uri="{0D108BD9-81ED-4DB2-BD59-A6C34878D82A}">
                    <a16:rowId xmlns:a16="http://schemas.microsoft.com/office/drawing/2014/main" val="970116133"/>
                  </a:ext>
                </a:extLst>
              </a:tr>
            </a:tbl>
          </a:graphicData>
        </a:graphic>
      </p:graphicFrame>
      <p:sp>
        <p:nvSpPr>
          <p:cNvPr id="7" name="Title 1"/>
          <p:cNvSpPr txBox="1">
            <a:spLocks/>
          </p:cNvSpPr>
          <p:nvPr/>
        </p:nvSpPr>
        <p:spPr>
          <a:xfrm>
            <a:off x="860109" y="1525434"/>
            <a:ext cx="10646576" cy="701923"/>
          </a:xfrm>
          <a:prstGeom prst="rect">
            <a:avLst/>
          </a:prstGeom>
        </p:spPr>
        <p:txBody>
          <a:bodyPr/>
          <a:lstStyle>
            <a:lvl1pPr algn="l" defTabSz="914400" rtl="0" eaLnBrk="1" latinLnBrk="0" hangingPunct="1">
              <a:lnSpc>
                <a:spcPct val="90000"/>
              </a:lnSpc>
              <a:spcBef>
                <a:spcPct val="0"/>
              </a:spcBef>
              <a:buNone/>
              <a:defRPr sz="4400" b="1" kern="1200">
                <a:solidFill>
                  <a:srgbClr val="0070C0"/>
                </a:solidFill>
                <a:latin typeface="Arial" panose="020B0604020202020204" pitchFamily="34" charset="0"/>
                <a:ea typeface="+mj-ea"/>
                <a:cs typeface="Arial" panose="020B0604020202020204" pitchFamily="34" charset="0"/>
              </a:defRPr>
            </a:lvl1pPr>
          </a:lstStyle>
          <a:p>
            <a:pPr algn="ctr"/>
            <a:r>
              <a:rPr lang="en-US" sz="3600" dirty="0">
                <a:solidFill>
                  <a:srgbClr val="418ECC"/>
                </a:solidFill>
                <a:latin typeface="+mn-lt"/>
              </a:rPr>
              <a:t>MICROBIALS</a:t>
            </a:r>
          </a:p>
        </p:txBody>
      </p:sp>
      <p:grpSp>
        <p:nvGrpSpPr>
          <p:cNvPr id="15" name="Group 14">
            <a:extLst>
              <a:ext uri="{FF2B5EF4-FFF2-40B4-BE49-F238E27FC236}">
                <a16:creationId xmlns:a16="http://schemas.microsoft.com/office/drawing/2014/main" id="{80A190DA-C902-4B0D-AAF9-932556BBD404}"/>
              </a:ext>
            </a:extLst>
          </p:cNvPr>
          <p:cNvGrpSpPr/>
          <p:nvPr/>
        </p:nvGrpSpPr>
        <p:grpSpPr>
          <a:xfrm>
            <a:off x="188536" y="265518"/>
            <a:ext cx="2733773" cy="723280"/>
            <a:chOff x="188536" y="265518"/>
            <a:chExt cx="2733773" cy="723280"/>
          </a:xfrm>
        </p:grpSpPr>
        <p:sp>
          <p:nvSpPr>
            <p:cNvPr id="13" name="Rectangle 12">
              <a:extLst>
                <a:ext uri="{FF2B5EF4-FFF2-40B4-BE49-F238E27FC236}">
                  <a16:creationId xmlns:a16="http://schemas.microsoft.com/office/drawing/2014/main" id="{0FFE6497-BDC6-4B87-AE17-DB0ADBD4E4B5}"/>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41431C0-FFFE-40C0-8852-9AB7F4F80E83}"/>
                </a:ext>
              </a:extLst>
            </p:cNvPr>
            <p:cNvPicPr>
              <a:picLocks noChangeAspect="1"/>
            </p:cNvPicPr>
            <p:nvPr/>
          </p:nvPicPr>
          <p:blipFill>
            <a:blip r:embed="rId3"/>
            <a:stretch>
              <a:fillRect/>
            </a:stretch>
          </p:blipFill>
          <p:spPr>
            <a:xfrm>
              <a:off x="188537" y="265518"/>
              <a:ext cx="1753386" cy="599927"/>
            </a:xfrm>
            <a:prstGeom prst="rect">
              <a:avLst/>
            </a:prstGeom>
          </p:spPr>
        </p:pic>
      </p:grpSp>
    </p:spTree>
    <p:extLst>
      <p:ext uri="{BB962C8B-B14F-4D97-AF65-F5344CB8AC3E}">
        <p14:creationId xmlns:p14="http://schemas.microsoft.com/office/powerpoint/2010/main" val="307698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137995" y="279384"/>
            <a:ext cx="8599080" cy="701923"/>
          </a:xfrm>
        </p:spPr>
        <p:txBody>
          <a:bodyPr/>
          <a:lstStyle/>
          <a:p>
            <a:r>
              <a:rPr lang="en-US" sz="3600" b="0" dirty="0">
                <a:solidFill>
                  <a:srgbClr val="418ECC"/>
                </a:solidFill>
                <a:latin typeface="+mn-lt"/>
              </a:rPr>
              <a:t>Biopesticide Technologies</a:t>
            </a:r>
          </a:p>
        </p:txBody>
      </p:sp>
      <p:graphicFrame>
        <p:nvGraphicFramePr>
          <p:cNvPr id="2" name="Table 1"/>
          <p:cNvGraphicFramePr>
            <a:graphicFrameLocks noGrp="1"/>
          </p:cNvGraphicFramePr>
          <p:nvPr/>
        </p:nvGraphicFramePr>
        <p:xfrm>
          <a:off x="664235" y="2134370"/>
          <a:ext cx="9921816" cy="3748845"/>
        </p:xfrm>
        <a:graphic>
          <a:graphicData uri="http://schemas.openxmlformats.org/drawingml/2006/table">
            <a:tbl>
              <a:tblPr firstRow="1" bandRow="1">
                <a:tableStyleId>{5C22544A-7EE6-4342-B048-85BDC9FD1C3A}</a:tableStyleId>
              </a:tblPr>
              <a:tblGrid>
                <a:gridCol w="993425">
                  <a:extLst>
                    <a:ext uri="{9D8B030D-6E8A-4147-A177-3AD203B41FA5}">
                      <a16:colId xmlns:a16="http://schemas.microsoft.com/office/drawing/2014/main" val="1856798283"/>
                    </a:ext>
                  </a:extLst>
                </a:gridCol>
                <a:gridCol w="1928813">
                  <a:extLst>
                    <a:ext uri="{9D8B030D-6E8A-4147-A177-3AD203B41FA5}">
                      <a16:colId xmlns:a16="http://schemas.microsoft.com/office/drawing/2014/main" val="1798522878"/>
                    </a:ext>
                  </a:extLst>
                </a:gridCol>
                <a:gridCol w="2598928">
                  <a:extLst>
                    <a:ext uri="{9D8B030D-6E8A-4147-A177-3AD203B41FA5}">
                      <a16:colId xmlns:a16="http://schemas.microsoft.com/office/drawing/2014/main" val="488121183"/>
                    </a:ext>
                  </a:extLst>
                </a:gridCol>
                <a:gridCol w="4400650">
                  <a:extLst>
                    <a:ext uri="{9D8B030D-6E8A-4147-A177-3AD203B41FA5}">
                      <a16:colId xmlns:a16="http://schemas.microsoft.com/office/drawing/2014/main" val="4040232642"/>
                    </a:ext>
                  </a:extLst>
                </a:gridCol>
              </a:tblGrid>
              <a:tr h="370840">
                <a:tc>
                  <a:txBody>
                    <a:bodyPr/>
                    <a:lstStyle/>
                    <a:p>
                      <a:r>
                        <a:rPr lang="en-US" sz="1400">
                          <a:effectLst>
                            <a:outerShdw blurRad="38100" dist="38100" dir="2700000" algn="tl">
                              <a:srgbClr val="000000">
                                <a:alpha val="43137"/>
                              </a:srgbClr>
                            </a:outerShdw>
                          </a:effectLst>
                        </a:rPr>
                        <a:t>AI Type</a:t>
                      </a:r>
                    </a:p>
                  </a:txBody>
                  <a:tcPr/>
                </a:tc>
                <a:tc>
                  <a:txBody>
                    <a:bodyPr/>
                    <a:lstStyle/>
                    <a:p>
                      <a:r>
                        <a:rPr lang="en-US" sz="1400">
                          <a:effectLst>
                            <a:outerShdw blurRad="38100" dist="38100" dir="2700000" algn="tl">
                              <a:srgbClr val="000000">
                                <a:alpha val="43137"/>
                              </a:srgbClr>
                            </a:outerShdw>
                          </a:effectLst>
                        </a:rPr>
                        <a:t>Active ingredient</a:t>
                      </a:r>
                    </a:p>
                  </a:txBody>
                  <a:tcPr/>
                </a:tc>
                <a:tc>
                  <a:txBody>
                    <a:bodyPr/>
                    <a:lstStyle/>
                    <a:p>
                      <a:r>
                        <a:rPr lang="en-US" sz="1400">
                          <a:effectLst>
                            <a:outerShdw blurRad="38100" dist="38100" dir="2700000" algn="tl">
                              <a:srgbClr val="000000">
                                <a:alpha val="43137"/>
                              </a:srgbClr>
                            </a:outerShdw>
                          </a:effectLst>
                        </a:rPr>
                        <a:t>Product trade names</a:t>
                      </a:r>
                    </a:p>
                  </a:txBody>
                  <a:tcPr/>
                </a:tc>
                <a:tc>
                  <a:txBody>
                    <a:bodyPr/>
                    <a:lstStyle/>
                    <a:p>
                      <a:r>
                        <a:rPr lang="en-US" sz="1400">
                          <a:effectLst>
                            <a:outerShdw blurRad="38100" dist="38100" dir="2700000" algn="tl">
                              <a:srgbClr val="000000">
                                <a:alpha val="43137"/>
                              </a:srgbClr>
                            </a:outerShdw>
                          </a:effectLst>
                        </a:rPr>
                        <a:t>Targets/Uses</a:t>
                      </a:r>
                      <a:r>
                        <a:rPr lang="en-US" sz="1400" baseline="0">
                          <a:effectLst>
                            <a:outerShdw blurRad="38100" dist="38100" dir="2700000" algn="tl">
                              <a:srgbClr val="000000">
                                <a:alpha val="43137"/>
                              </a:srgbClr>
                            </a:outerShdw>
                          </a:effectLst>
                        </a:rPr>
                        <a:t> &amp; other characteristics</a:t>
                      </a:r>
                      <a:endParaRPr lang="en-US" sz="1400">
                        <a:effectLst>
                          <a:outerShdw blurRad="38100" dist="38100" dir="2700000" algn="tl">
                            <a:srgbClr val="000000">
                              <a:alpha val="43137"/>
                            </a:srgbClr>
                          </a:outerShdw>
                        </a:effectLst>
                      </a:endParaRPr>
                    </a:p>
                  </a:txBody>
                  <a:tcPr/>
                </a:tc>
                <a:extLst>
                  <a:ext uri="{0D108BD9-81ED-4DB2-BD59-A6C34878D82A}">
                    <a16:rowId xmlns:a16="http://schemas.microsoft.com/office/drawing/2014/main" val="1264626955"/>
                  </a:ext>
                </a:extLst>
              </a:tr>
              <a:tr h="274320">
                <a:tc rowSpan="2">
                  <a:txBody>
                    <a:bodyPr/>
                    <a:lstStyle/>
                    <a:p>
                      <a:r>
                        <a:rPr lang="en-US" sz="1400" b="1"/>
                        <a:t>Botanical extracts</a:t>
                      </a:r>
                    </a:p>
                  </a:txBody>
                  <a:tcPr anchor="ctr">
                    <a:lnB w="19050" cap="flat" cmpd="sng" algn="ctr">
                      <a:solidFill>
                        <a:schemeClr val="bg1"/>
                      </a:solidFill>
                      <a:prstDash val="solid"/>
                      <a:round/>
                      <a:headEnd type="none" w="med" len="med"/>
                      <a:tailEnd type="none" w="med" len="med"/>
                    </a:lnB>
                  </a:tcPr>
                </a:tc>
                <a:tc>
                  <a:txBody>
                    <a:bodyPr/>
                    <a:lstStyle/>
                    <a:p>
                      <a:r>
                        <a:rPr lang="en-US" sz="1400"/>
                        <a:t>Azadirachtin</a:t>
                      </a:r>
                    </a:p>
                  </a:txBody>
                  <a:tcPr/>
                </a:tc>
                <a:tc>
                  <a:txBody>
                    <a:bodyPr/>
                    <a:lstStyle/>
                    <a:p>
                      <a:r>
                        <a:rPr lang="en-US" sz="1400"/>
                        <a:t>Neemix, Azatin</a:t>
                      </a:r>
                    </a:p>
                  </a:txBody>
                  <a:tcPr/>
                </a:tc>
                <a:tc>
                  <a:txBody>
                    <a:bodyPr/>
                    <a:lstStyle/>
                    <a:p>
                      <a:r>
                        <a:rPr lang="en-US" sz="1400" baseline="0"/>
                        <a:t>IGR vs. immature insects; Antifeedant/repellant vs. adults</a:t>
                      </a:r>
                      <a:endParaRPr lang="en-US" sz="1400"/>
                    </a:p>
                  </a:txBody>
                  <a:tcPr/>
                </a:tc>
                <a:extLst>
                  <a:ext uri="{0D108BD9-81ED-4DB2-BD59-A6C34878D82A}">
                    <a16:rowId xmlns:a16="http://schemas.microsoft.com/office/drawing/2014/main" val="2743473072"/>
                  </a:ext>
                </a:extLst>
              </a:tr>
              <a:tr h="274320">
                <a:tc vMerge="1">
                  <a:txBody>
                    <a:bodyPr/>
                    <a:lstStyle/>
                    <a:p>
                      <a:endParaRPr lang="en-US" sz="1200"/>
                    </a:p>
                  </a:txBody>
                  <a:tcPr/>
                </a:tc>
                <a:tc>
                  <a:txBody>
                    <a:bodyPr/>
                    <a:lstStyle/>
                    <a:p>
                      <a:r>
                        <a:rPr lang="en-US" sz="1400"/>
                        <a:t>Clarified neem oil</a:t>
                      </a:r>
                    </a:p>
                  </a:txBody>
                  <a:tcPr>
                    <a:lnB w="19050" cap="flat" cmpd="sng" algn="ctr">
                      <a:solidFill>
                        <a:schemeClr val="bg1"/>
                      </a:solidFill>
                      <a:prstDash val="solid"/>
                      <a:round/>
                      <a:headEnd type="none" w="med" len="med"/>
                      <a:tailEnd type="none" w="med" len="med"/>
                    </a:lnB>
                    <a:solidFill>
                      <a:srgbClr val="CFD5EA"/>
                    </a:solidFill>
                  </a:tcPr>
                </a:tc>
                <a:tc>
                  <a:txBody>
                    <a:bodyPr/>
                    <a:lstStyle/>
                    <a:p>
                      <a:r>
                        <a:rPr lang="en-US" sz="1400"/>
                        <a:t>Trilogy, Triact, others (H&amp;G)</a:t>
                      </a:r>
                    </a:p>
                  </a:txBody>
                  <a:tcPr>
                    <a:lnB w="19050" cap="flat" cmpd="sng" algn="ctr">
                      <a:solidFill>
                        <a:schemeClr val="bg1"/>
                      </a:solidFill>
                      <a:prstDash val="solid"/>
                      <a:round/>
                      <a:headEnd type="none" w="med" len="med"/>
                      <a:tailEnd type="none" w="med" len="med"/>
                    </a:lnB>
                    <a:solidFill>
                      <a:srgbClr val="CFD5EA"/>
                    </a:solidFill>
                  </a:tcPr>
                </a:tc>
                <a:tc>
                  <a:txBody>
                    <a:bodyPr/>
                    <a:lstStyle/>
                    <a:p>
                      <a:r>
                        <a:rPr lang="en-US" sz="1400"/>
                        <a:t>Contact fungicide/acaricide</a:t>
                      </a:r>
                    </a:p>
                  </a:txBody>
                  <a:tcPr>
                    <a:lnB w="1905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789715339"/>
                  </a:ext>
                </a:extLst>
              </a:tr>
              <a:tr h="274320">
                <a:tc rowSpan="2">
                  <a:txBody>
                    <a:bodyPr/>
                    <a:lstStyle/>
                    <a:p>
                      <a:r>
                        <a:rPr lang="en-US" sz="1400" b="1" i="0"/>
                        <a:t>Microbial extracts</a:t>
                      </a:r>
                      <a:endParaRPr lang="en-US" sz="1400" i="0"/>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i="0"/>
                        <a:t>Polyoxin-D</a:t>
                      </a:r>
                    </a:p>
                  </a:txBody>
                  <a:tcPr>
                    <a:lnT w="19050" cap="flat" cmpd="sng" algn="ctr">
                      <a:solidFill>
                        <a:schemeClr val="bg1"/>
                      </a:solidFill>
                      <a:prstDash val="solid"/>
                      <a:round/>
                      <a:headEnd type="none" w="med" len="med"/>
                      <a:tailEnd type="none" w="med" len="med"/>
                    </a:lnT>
                  </a:tcPr>
                </a:tc>
                <a:tc>
                  <a:txBody>
                    <a:bodyPr/>
                    <a:lstStyle/>
                    <a:p>
                      <a:r>
                        <a:rPr lang="en-US" sz="1400" i="0"/>
                        <a:t>Oso</a:t>
                      </a:r>
                    </a:p>
                  </a:txBody>
                  <a:tcPr>
                    <a:lnT w="19050" cap="flat" cmpd="sng" algn="ctr">
                      <a:solidFill>
                        <a:schemeClr val="bg1"/>
                      </a:solidFill>
                      <a:prstDash val="solid"/>
                      <a:round/>
                      <a:headEnd type="none" w="med" len="med"/>
                      <a:tailEnd type="none" w="med" len="med"/>
                    </a:lnT>
                    <a:solidFill>
                      <a:srgbClr val="E9EBF5"/>
                    </a:solidFill>
                  </a:tcPr>
                </a:tc>
                <a:tc>
                  <a:txBody>
                    <a:bodyPr/>
                    <a:lstStyle/>
                    <a:p>
                      <a:r>
                        <a:rPr lang="en-US" sz="1400" i="0" dirty="0"/>
                        <a:t>Fungal plant pathogens (chitin synthesis inhibitor)</a:t>
                      </a:r>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21220613"/>
                  </a:ext>
                </a:extLst>
              </a:tr>
              <a:tr h="330005">
                <a:tc vMerge="1">
                  <a:txBody>
                    <a:bodyPr/>
                    <a:lstStyle/>
                    <a:p>
                      <a:endParaRPr lang="en-US" sz="1200" i="1"/>
                    </a:p>
                  </a:txBody>
                  <a:tcPr/>
                </a:tc>
                <a:tc>
                  <a:txBody>
                    <a:bodyPr/>
                    <a:lstStyle/>
                    <a:p>
                      <a:r>
                        <a:rPr lang="en-US" sz="1400" i="0"/>
                        <a:t>Spinosad</a:t>
                      </a:r>
                    </a:p>
                  </a:txBody>
                  <a:tcPr>
                    <a:solidFill>
                      <a:srgbClr val="E9EBF5"/>
                    </a:solidFill>
                  </a:tcPr>
                </a:tc>
                <a:tc>
                  <a:txBody>
                    <a:bodyPr/>
                    <a:lstStyle/>
                    <a:p>
                      <a:r>
                        <a:rPr lang="en-US" sz="1400" i="0"/>
                        <a:t>Seduce, Firefighter, Bug &amp; Sluggo</a:t>
                      </a:r>
                    </a:p>
                  </a:txBody>
                  <a:tcP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a:t>Bait</a:t>
                      </a:r>
                      <a:r>
                        <a:rPr lang="en-US" sz="1400" i="0" baseline="0"/>
                        <a:t> formulations vs. ants, earwigs, cutworms, slugs</a:t>
                      </a:r>
                      <a:endParaRPr lang="en-US" sz="1400" i="0"/>
                    </a:p>
                  </a:txBody>
                  <a:tcPr>
                    <a:solidFill>
                      <a:srgbClr val="E9EBF5"/>
                    </a:solidFill>
                  </a:tcPr>
                </a:tc>
                <a:extLst>
                  <a:ext uri="{0D108BD9-81ED-4DB2-BD59-A6C34878D82A}">
                    <a16:rowId xmlns:a16="http://schemas.microsoft.com/office/drawing/2014/main" val="3744077379"/>
                  </a:ext>
                </a:extLst>
              </a:tr>
              <a:tr h="274320">
                <a:tc rowSpan="3">
                  <a:txBody>
                    <a:bodyPr/>
                    <a:lstStyle/>
                    <a:p>
                      <a:r>
                        <a:rPr lang="en-US" sz="1400" b="1" i="0"/>
                        <a:t>Fatty</a:t>
                      </a:r>
                      <a:r>
                        <a:rPr lang="en-US" sz="1400" b="1" i="0" baseline="0"/>
                        <a:t> acids</a:t>
                      </a:r>
                      <a:endParaRPr lang="en-US" sz="1400" b="1" i="0"/>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FD5EA"/>
                    </a:solidFill>
                  </a:tcPr>
                </a:tc>
                <a:tc>
                  <a:txBody>
                    <a:bodyPr/>
                    <a:lstStyle/>
                    <a:p>
                      <a:r>
                        <a:rPr lang="en-US" sz="1400" i="0"/>
                        <a:t>Potassium salts</a:t>
                      </a:r>
                    </a:p>
                  </a:txBody>
                  <a:tcPr>
                    <a:solidFill>
                      <a:srgbClr val="CFD5EA"/>
                    </a:solidFill>
                  </a:tcPr>
                </a:tc>
                <a:tc>
                  <a:txBody>
                    <a:bodyPr/>
                    <a:lstStyle/>
                    <a:p>
                      <a:r>
                        <a:rPr lang="en-US" sz="1400" i="0"/>
                        <a:t>Des-X</a:t>
                      </a:r>
                    </a:p>
                  </a:txBody>
                  <a:tcPr>
                    <a:solidFill>
                      <a:srgbClr val="CFD5EA"/>
                    </a:solidFill>
                  </a:tcPr>
                </a:tc>
                <a:tc>
                  <a:txBody>
                    <a:bodyPr/>
                    <a:lstStyle/>
                    <a:p>
                      <a:r>
                        <a:rPr lang="en-US" sz="1400" i="0"/>
                        <a:t>Insecticidal soap (contact desiccant)</a:t>
                      </a:r>
                    </a:p>
                  </a:txBody>
                  <a:tcPr>
                    <a:solidFill>
                      <a:srgbClr val="CFD5EA"/>
                    </a:solidFill>
                  </a:tcPr>
                </a:tc>
                <a:extLst>
                  <a:ext uri="{0D108BD9-81ED-4DB2-BD59-A6C34878D82A}">
                    <a16:rowId xmlns:a16="http://schemas.microsoft.com/office/drawing/2014/main" val="3896224837"/>
                  </a:ext>
                </a:extLst>
              </a:tr>
              <a:tr h="274320">
                <a:tc vMerge="1">
                  <a:txBody>
                    <a:bodyPr/>
                    <a:lstStyle/>
                    <a:p>
                      <a:endParaRPr lang="en-US" sz="1200" i="1"/>
                    </a:p>
                  </a:txBody>
                  <a:tcPr>
                    <a:lnT w="19050" cap="flat" cmpd="sng" algn="ctr">
                      <a:solidFill>
                        <a:schemeClr val="bg1"/>
                      </a:solidFill>
                      <a:prstDash val="solid"/>
                      <a:round/>
                      <a:headEnd type="none" w="med" len="med"/>
                      <a:tailEnd type="none" w="med" len="med"/>
                    </a:lnT>
                  </a:tcPr>
                </a:tc>
                <a:tc>
                  <a:txBody>
                    <a:bodyPr/>
                    <a:lstStyle/>
                    <a:p>
                      <a:r>
                        <a:rPr lang="en-US" sz="1400" i="0"/>
                        <a:t>Caprylic &amp; capric acid</a:t>
                      </a:r>
                    </a:p>
                  </a:txBody>
                  <a:tcPr>
                    <a:solidFill>
                      <a:srgbClr val="CFD5EA"/>
                    </a:solidFill>
                  </a:tcPr>
                </a:tc>
                <a:tc>
                  <a:txBody>
                    <a:bodyPr/>
                    <a:lstStyle/>
                    <a:p>
                      <a:r>
                        <a:rPr lang="en-US" sz="1400" i="0"/>
                        <a:t>Homeplate</a:t>
                      </a:r>
                    </a:p>
                  </a:txBody>
                  <a:tcPr>
                    <a:solidFill>
                      <a:srgbClr val="CFD5EA"/>
                    </a:solidFill>
                  </a:tcPr>
                </a:tc>
                <a:tc>
                  <a:txBody>
                    <a:bodyPr/>
                    <a:lstStyle/>
                    <a:p>
                      <a:r>
                        <a:rPr lang="en-US" sz="1400" i="0" dirty="0"/>
                        <a:t>Burn-down</a:t>
                      </a:r>
                      <a:r>
                        <a:rPr lang="en-US" sz="1400" i="0" baseline="0" dirty="0"/>
                        <a:t> herbicide</a:t>
                      </a:r>
                      <a:endParaRPr lang="en-US" sz="1400" i="0" dirty="0"/>
                    </a:p>
                  </a:txBody>
                  <a:tcPr>
                    <a:solidFill>
                      <a:srgbClr val="CFD5EA"/>
                    </a:solidFill>
                  </a:tcPr>
                </a:tc>
                <a:extLst>
                  <a:ext uri="{0D108BD9-81ED-4DB2-BD59-A6C34878D82A}">
                    <a16:rowId xmlns:a16="http://schemas.microsoft.com/office/drawing/2014/main" val="970116133"/>
                  </a:ext>
                </a:extLst>
              </a:tr>
              <a:tr h="274320">
                <a:tc vMerge="1">
                  <a:txBody>
                    <a:bodyPr/>
                    <a:lstStyle/>
                    <a:p>
                      <a:endParaRPr lang="en-US" sz="1200" i="1"/>
                    </a:p>
                  </a:txBody>
                  <a:tcPr/>
                </a:tc>
                <a:tc>
                  <a:txBody>
                    <a:bodyPr/>
                    <a:lstStyle/>
                    <a:p>
                      <a:r>
                        <a:rPr lang="en-US" sz="1400" i="0"/>
                        <a:t>Copper</a:t>
                      </a:r>
                      <a:r>
                        <a:rPr lang="en-US" sz="1400" i="0" baseline="0"/>
                        <a:t> octanoate</a:t>
                      </a:r>
                      <a:endParaRPr lang="en-US" sz="1400" i="0"/>
                    </a:p>
                  </a:txBody>
                  <a:tcPr/>
                </a:tc>
                <a:tc>
                  <a:txBody>
                    <a:bodyPr/>
                    <a:lstStyle/>
                    <a:p>
                      <a:r>
                        <a:rPr lang="en-US" sz="1400" i="0"/>
                        <a:t>Cueva</a:t>
                      </a:r>
                    </a:p>
                  </a:txBody>
                  <a:tcPr/>
                </a:tc>
                <a:tc>
                  <a:txBody>
                    <a:bodyPr/>
                    <a:lstStyle/>
                    <a:p>
                      <a:r>
                        <a:rPr lang="en-US" sz="1400" i="0"/>
                        <a:t>Low-load copper fungicide/bactericide</a:t>
                      </a:r>
                    </a:p>
                  </a:txBody>
                  <a:tcPr/>
                </a:tc>
                <a:extLst>
                  <a:ext uri="{0D108BD9-81ED-4DB2-BD59-A6C34878D82A}">
                    <a16:rowId xmlns:a16="http://schemas.microsoft.com/office/drawing/2014/main" val="3894605048"/>
                  </a:ext>
                </a:extLst>
              </a:tr>
              <a:tr h="274320">
                <a:tc rowSpan="4">
                  <a:txBody>
                    <a:bodyPr/>
                    <a:lstStyle/>
                    <a:p>
                      <a:r>
                        <a:rPr lang="en-US" sz="1400" b="1" i="0"/>
                        <a:t>“Bio-chemicals”</a:t>
                      </a:r>
                    </a:p>
                  </a:txBody>
                  <a:tcPr anchor="ctr">
                    <a:lnT w="19050" cap="flat" cmpd="sng" algn="ctr">
                      <a:solidFill>
                        <a:schemeClr val="bg1"/>
                      </a:solidFill>
                      <a:prstDash val="solid"/>
                      <a:round/>
                      <a:headEnd type="none" w="med" len="med"/>
                      <a:tailEnd type="none" w="med" len="med"/>
                    </a:lnT>
                  </a:tcPr>
                </a:tc>
                <a:tc>
                  <a:txBody>
                    <a:bodyPr/>
                    <a:lstStyle/>
                    <a:p>
                      <a:r>
                        <a:rPr lang="en-US" sz="1400" i="0"/>
                        <a:t>Copper hydroxide</a:t>
                      </a:r>
                    </a:p>
                  </a:txBody>
                  <a:tcPr/>
                </a:tc>
                <a:tc>
                  <a:txBody>
                    <a:bodyPr/>
                    <a:lstStyle/>
                    <a:p>
                      <a:r>
                        <a:rPr lang="en-US" sz="1400" i="0"/>
                        <a:t>Kocide, ManKocide (+mancozeb)</a:t>
                      </a:r>
                    </a:p>
                  </a:txBody>
                  <a:tcPr/>
                </a:tc>
                <a:tc>
                  <a:txBody>
                    <a:bodyPr/>
                    <a:lstStyle/>
                    <a:p>
                      <a:r>
                        <a:rPr lang="en-US" sz="1400" i="0" dirty="0"/>
                        <a:t>Copper fungicide/bactericide</a:t>
                      </a:r>
                    </a:p>
                  </a:txBody>
                  <a:tcPr/>
                </a:tc>
                <a:extLst>
                  <a:ext uri="{0D108BD9-81ED-4DB2-BD59-A6C34878D82A}">
                    <a16:rowId xmlns:a16="http://schemas.microsoft.com/office/drawing/2014/main" val="2609293543"/>
                  </a:ext>
                </a:extLst>
              </a:tr>
              <a:tr h="274320">
                <a:tc vMerge="1">
                  <a:txBody>
                    <a:bodyPr/>
                    <a:lstStyle/>
                    <a:p>
                      <a:endParaRPr lang="en-US" sz="1400" b="1" i="0"/>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i="0" dirty="0"/>
                        <a:t>Peracetic acid</a:t>
                      </a:r>
                    </a:p>
                  </a:txBody>
                  <a:tcPr>
                    <a:solidFill>
                      <a:srgbClr val="E9EBF5"/>
                    </a:solidFill>
                  </a:tcPr>
                </a:tc>
                <a:tc>
                  <a:txBody>
                    <a:bodyPr/>
                    <a:lstStyle/>
                    <a:p>
                      <a:r>
                        <a:rPr lang="en-US" sz="1400" i="0" dirty="0"/>
                        <a:t>Rendition</a:t>
                      </a:r>
                    </a:p>
                  </a:txBody>
                  <a:tcPr>
                    <a:solidFill>
                      <a:srgbClr val="E9EBF5"/>
                    </a:solidFill>
                  </a:tcPr>
                </a:tc>
                <a:tc>
                  <a:txBody>
                    <a:bodyPr/>
                    <a:lstStyle/>
                    <a:p>
                      <a:r>
                        <a:rPr lang="en-US" sz="1400" i="0" dirty="0"/>
                        <a:t>Contact</a:t>
                      </a:r>
                      <a:r>
                        <a:rPr lang="en-US" sz="1400" i="0" baseline="0" dirty="0"/>
                        <a:t> disinfectant (fungi &amp; bacteria)</a:t>
                      </a:r>
                      <a:endParaRPr lang="en-US" sz="1400" i="0" dirty="0"/>
                    </a:p>
                  </a:txBody>
                  <a:tcPr>
                    <a:solidFill>
                      <a:srgbClr val="E9EBF5"/>
                    </a:solidFill>
                  </a:tcPr>
                </a:tc>
                <a:extLst>
                  <a:ext uri="{0D108BD9-81ED-4DB2-BD59-A6C34878D82A}">
                    <a16:rowId xmlns:a16="http://schemas.microsoft.com/office/drawing/2014/main" val="1194542900"/>
                  </a:ext>
                </a:extLst>
              </a:tr>
              <a:tr h="274320">
                <a:tc vMerge="1">
                  <a:txBody>
                    <a:bodyPr/>
                    <a:lstStyle/>
                    <a:p>
                      <a:endParaRPr lang="en-US" sz="1400" b="1" i="0"/>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i="0"/>
                        <a:t>Potassium bicarbonate</a:t>
                      </a:r>
                    </a:p>
                  </a:txBody>
                  <a:tcPr>
                    <a:solidFill>
                      <a:srgbClr val="E9EBF5"/>
                    </a:solidFill>
                  </a:tcPr>
                </a:tc>
                <a:tc>
                  <a:txBody>
                    <a:bodyPr/>
                    <a:lstStyle/>
                    <a:p>
                      <a:r>
                        <a:rPr lang="en-US" sz="1400" i="0"/>
                        <a:t>Carb-O-</a:t>
                      </a:r>
                      <a:r>
                        <a:rPr lang="en-US" sz="1400" i="0" err="1"/>
                        <a:t>Nator</a:t>
                      </a:r>
                      <a:endParaRPr lang="en-US" sz="1400" i="0"/>
                    </a:p>
                  </a:txBody>
                  <a:tcPr>
                    <a:solidFill>
                      <a:srgbClr val="E9EBF5"/>
                    </a:solidFill>
                  </a:tcPr>
                </a:tc>
                <a:tc>
                  <a:txBody>
                    <a:bodyPr/>
                    <a:lstStyle/>
                    <a:p>
                      <a:r>
                        <a:rPr lang="en-US" sz="1400" i="0"/>
                        <a:t>Contact fungicide</a:t>
                      </a:r>
                    </a:p>
                  </a:txBody>
                  <a:tcPr>
                    <a:solidFill>
                      <a:srgbClr val="E9EBF5"/>
                    </a:solidFill>
                  </a:tcPr>
                </a:tc>
                <a:extLst>
                  <a:ext uri="{0D108BD9-81ED-4DB2-BD59-A6C34878D82A}">
                    <a16:rowId xmlns:a16="http://schemas.microsoft.com/office/drawing/2014/main" val="3887233715"/>
                  </a:ext>
                </a:extLst>
              </a:tr>
              <a:tr h="274320">
                <a:tc vMerge="1">
                  <a:txBody>
                    <a:bodyPr/>
                    <a:lstStyle/>
                    <a:p>
                      <a:endParaRPr lang="en-US" sz="1400" b="1" i="0"/>
                    </a:p>
                  </a:txBody>
                  <a:tcPr anchor="ctr">
                    <a:lnT w="19050" cap="flat" cmpd="sng" algn="ctr">
                      <a:solidFill>
                        <a:schemeClr val="bg1"/>
                      </a:solidFill>
                      <a:prstDash val="solid"/>
                      <a:round/>
                      <a:headEnd type="none" w="med" len="med"/>
                      <a:tailEnd type="none" w="med" len="med"/>
                    </a:lnT>
                  </a:tcPr>
                </a:tc>
                <a:tc>
                  <a:txBody>
                    <a:bodyPr/>
                    <a:lstStyle/>
                    <a:p>
                      <a:r>
                        <a:rPr lang="en-US" sz="1400" i="0"/>
                        <a:t>Potassium silicate</a:t>
                      </a:r>
                    </a:p>
                  </a:txBody>
                  <a:tcPr>
                    <a:solidFill>
                      <a:srgbClr val="E9EBF5"/>
                    </a:solidFill>
                  </a:tcPr>
                </a:tc>
                <a:tc>
                  <a:txBody>
                    <a:bodyPr/>
                    <a:lstStyle/>
                    <a:p>
                      <a:r>
                        <a:rPr lang="en-US" sz="1400" i="0" err="1"/>
                        <a:t>Sil</a:t>
                      </a:r>
                      <a:r>
                        <a:rPr lang="en-US" sz="1400" i="0"/>
                        <a:t>-MATRIX / </a:t>
                      </a:r>
                      <a:r>
                        <a:rPr lang="en-US" sz="1400" i="0" err="1"/>
                        <a:t>AgSil</a:t>
                      </a:r>
                      <a:endParaRPr lang="en-US" sz="1400" i="0"/>
                    </a:p>
                  </a:txBody>
                  <a:tcPr>
                    <a:solidFill>
                      <a:srgbClr val="E9EBF5"/>
                    </a:solidFill>
                  </a:tcPr>
                </a:tc>
                <a:tc>
                  <a:txBody>
                    <a:bodyPr/>
                    <a:lstStyle/>
                    <a:p>
                      <a:r>
                        <a:rPr lang="en-US" sz="1400" i="0" dirty="0"/>
                        <a:t>Plant defense activator</a:t>
                      </a:r>
                      <a:r>
                        <a:rPr lang="en-US" sz="1400" i="0" baseline="0" dirty="0"/>
                        <a:t> (fungi, mites, insects) / Nutritional</a:t>
                      </a:r>
                      <a:endParaRPr lang="en-US" sz="1400" i="0" dirty="0"/>
                    </a:p>
                  </a:txBody>
                  <a:tcPr>
                    <a:solidFill>
                      <a:srgbClr val="E9EBF5"/>
                    </a:solidFill>
                  </a:tcPr>
                </a:tc>
                <a:extLst>
                  <a:ext uri="{0D108BD9-81ED-4DB2-BD59-A6C34878D82A}">
                    <a16:rowId xmlns:a16="http://schemas.microsoft.com/office/drawing/2014/main" val="3455794882"/>
                  </a:ext>
                </a:extLst>
              </a:tr>
            </a:tbl>
          </a:graphicData>
        </a:graphic>
      </p:graphicFrame>
      <p:sp>
        <p:nvSpPr>
          <p:cNvPr id="7" name="Title 1"/>
          <p:cNvSpPr txBox="1">
            <a:spLocks/>
          </p:cNvSpPr>
          <p:nvPr/>
        </p:nvSpPr>
        <p:spPr>
          <a:xfrm>
            <a:off x="664235" y="1330010"/>
            <a:ext cx="10851138" cy="701923"/>
          </a:xfrm>
          <a:prstGeom prst="rect">
            <a:avLst/>
          </a:prstGeom>
        </p:spPr>
        <p:txBody>
          <a:bodyPr/>
          <a:lstStyle>
            <a:lvl1pPr algn="l" defTabSz="914400" rtl="0" eaLnBrk="1" latinLnBrk="0" hangingPunct="1">
              <a:lnSpc>
                <a:spcPct val="90000"/>
              </a:lnSpc>
              <a:spcBef>
                <a:spcPct val="0"/>
              </a:spcBef>
              <a:buNone/>
              <a:defRPr sz="4400" b="1" kern="1200">
                <a:solidFill>
                  <a:srgbClr val="0070C0"/>
                </a:solidFill>
                <a:latin typeface="Arial" panose="020B0604020202020204" pitchFamily="34" charset="0"/>
                <a:ea typeface="+mj-ea"/>
                <a:cs typeface="Arial" panose="020B0604020202020204" pitchFamily="34" charset="0"/>
              </a:defRPr>
            </a:lvl1pPr>
          </a:lstStyle>
          <a:p>
            <a:pPr algn="ctr"/>
            <a:r>
              <a:rPr lang="en-US" sz="3600">
                <a:solidFill>
                  <a:srgbClr val="418ECC"/>
                </a:solidFill>
                <a:latin typeface="+mn-lt"/>
              </a:rPr>
              <a:t>BIOCHEMICALS</a:t>
            </a:r>
          </a:p>
        </p:txBody>
      </p:sp>
      <p:grpSp>
        <p:nvGrpSpPr>
          <p:cNvPr id="5" name="Group 4">
            <a:extLst>
              <a:ext uri="{FF2B5EF4-FFF2-40B4-BE49-F238E27FC236}">
                <a16:creationId xmlns:a16="http://schemas.microsoft.com/office/drawing/2014/main" id="{37B95CCA-9778-498E-BF2E-FF3DC39B10C1}"/>
              </a:ext>
            </a:extLst>
          </p:cNvPr>
          <p:cNvGrpSpPr/>
          <p:nvPr/>
        </p:nvGrpSpPr>
        <p:grpSpPr>
          <a:xfrm>
            <a:off x="188536" y="265518"/>
            <a:ext cx="2733773" cy="723280"/>
            <a:chOff x="188536" y="265518"/>
            <a:chExt cx="2733773" cy="723280"/>
          </a:xfrm>
        </p:grpSpPr>
        <p:sp>
          <p:nvSpPr>
            <p:cNvPr id="6" name="Rectangle 5">
              <a:extLst>
                <a:ext uri="{FF2B5EF4-FFF2-40B4-BE49-F238E27FC236}">
                  <a16:creationId xmlns:a16="http://schemas.microsoft.com/office/drawing/2014/main" id="{0CDC1460-6B03-4601-A589-B513B5B5DF0F}"/>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90957B-6DF0-4794-9782-8FD8CC7C8774}"/>
                </a:ext>
              </a:extLst>
            </p:cNvPr>
            <p:cNvPicPr>
              <a:picLocks noChangeAspect="1"/>
            </p:cNvPicPr>
            <p:nvPr/>
          </p:nvPicPr>
          <p:blipFill>
            <a:blip r:embed="rId3"/>
            <a:stretch>
              <a:fillRect/>
            </a:stretch>
          </p:blipFill>
          <p:spPr>
            <a:xfrm>
              <a:off x="188537" y="265518"/>
              <a:ext cx="1753386" cy="599927"/>
            </a:xfrm>
            <a:prstGeom prst="rect">
              <a:avLst/>
            </a:prstGeom>
          </p:spPr>
        </p:pic>
      </p:grpSp>
    </p:spTree>
    <p:extLst>
      <p:ext uri="{BB962C8B-B14F-4D97-AF65-F5344CB8AC3E}">
        <p14:creationId xmlns:p14="http://schemas.microsoft.com/office/powerpoint/2010/main" val="24485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9352CD-4A02-167A-7A85-3B70D13AE55E}"/>
              </a:ext>
            </a:extLst>
          </p:cNvPr>
          <p:cNvPicPr>
            <a:picLocks noChangeAspect="1"/>
          </p:cNvPicPr>
          <p:nvPr/>
        </p:nvPicPr>
        <p:blipFill>
          <a:blip r:embed="rId2"/>
          <a:stretch>
            <a:fillRect/>
          </a:stretch>
        </p:blipFill>
        <p:spPr>
          <a:xfrm>
            <a:off x="29301" y="2835729"/>
            <a:ext cx="12139240" cy="1186542"/>
          </a:xfrm>
          <a:prstGeom prst="rect">
            <a:avLst/>
          </a:prstGeom>
        </p:spPr>
      </p:pic>
      <p:sp>
        <p:nvSpPr>
          <p:cNvPr id="13" name="TextBox 12">
            <a:extLst>
              <a:ext uri="{FF2B5EF4-FFF2-40B4-BE49-F238E27FC236}">
                <a16:creationId xmlns:a16="http://schemas.microsoft.com/office/drawing/2014/main" id="{35FCB4F2-31B8-AFA6-2D53-119D13CDB33B}"/>
              </a:ext>
            </a:extLst>
          </p:cNvPr>
          <p:cNvSpPr txBox="1"/>
          <p:nvPr/>
        </p:nvSpPr>
        <p:spPr>
          <a:xfrm>
            <a:off x="1325033" y="1029160"/>
            <a:ext cx="57808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Albertus Extra Bold" panose="020E0802040304020204" pitchFamily="34" charset="0"/>
                <a:ea typeface="+mn-ea"/>
                <a:cs typeface="+mn-cs"/>
              </a:rPr>
              <a:t>Organic Materials List</a:t>
            </a:r>
          </a:p>
        </p:txBody>
      </p:sp>
    </p:spTree>
    <p:extLst>
      <p:ext uri="{BB962C8B-B14F-4D97-AF65-F5344CB8AC3E}">
        <p14:creationId xmlns:p14="http://schemas.microsoft.com/office/powerpoint/2010/main" val="12299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49C71-BE24-14B2-1E45-CADE98F72361}"/>
              </a:ext>
            </a:extLst>
          </p:cNvPr>
          <p:cNvPicPr>
            <a:picLocks noChangeAspect="1"/>
          </p:cNvPicPr>
          <p:nvPr/>
        </p:nvPicPr>
        <p:blipFill rotWithShape="1">
          <a:blip r:embed="rId2"/>
          <a:srcRect l="-92" t="360" r="36" b="80837"/>
          <a:stretch/>
        </p:blipFill>
        <p:spPr>
          <a:xfrm>
            <a:off x="114986" y="2942882"/>
            <a:ext cx="11962028" cy="1114767"/>
          </a:xfrm>
          <a:prstGeom prst="rect">
            <a:avLst/>
          </a:prstGeom>
          <a:ln>
            <a:noFill/>
          </a:ln>
        </p:spPr>
      </p:pic>
      <p:sp>
        <p:nvSpPr>
          <p:cNvPr id="10" name="TextBox 9">
            <a:extLst>
              <a:ext uri="{FF2B5EF4-FFF2-40B4-BE49-F238E27FC236}">
                <a16:creationId xmlns:a16="http://schemas.microsoft.com/office/drawing/2014/main" id="{BDCECF6F-38C2-0713-9269-CFEDEF181DBF}"/>
              </a:ext>
            </a:extLst>
          </p:cNvPr>
          <p:cNvSpPr txBox="1"/>
          <p:nvPr/>
        </p:nvSpPr>
        <p:spPr>
          <a:xfrm>
            <a:off x="1248833" y="1132502"/>
            <a:ext cx="57808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Albertus Extra Bold" panose="020E0802040304020204" pitchFamily="34" charset="0"/>
                <a:ea typeface="+mn-ea"/>
                <a:cs typeface="+mn-cs"/>
              </a:rPr>
              <a:t>Organic Materials List</a:t>
            </a:r>
          </a:p>
        </p:txBody>
      </p:sp>
    </p:spTree>
    <p:extLst>
      <p:ext uri="{BB962C8B-B14F-4D97-AF65-F5344CB8AC3E}">
        <p14:creationId xmlns:p14="http://schemas.microsoft.com/office/powerpoint/2010/main" val="346751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E34C1-04CA-4810-AF74-54958679569B}"/>
              </a:ext>
            </a:extLst>
          </p:cNvPr>
          <p:cNvPicPr>
            <a:picLocks noChangeAspect="1"/>
          </p:cNvPicPr>
          <p:nvPr/>
        </p:nvPicPr>
        <p:blipFill>
          <a:blip r:embed="rId2"/>
          <a:stretch>
            <a:fillRect/>
          </a:stretch>
        </p:blipFill>
        <p:spPr>
          <a:xfrm>
            <a:off x="767292" y="1683682"/>
            <a:ext cx="10905066" cy="4062135"/>
          </a:xfrm>
          <a:prstGeom prst="rect">
            <a:avLst/>
          </a:prstGeom>
          <a:ln>
            <a:noFill/>
          </a:ln>
        </p:spPr>
      </p:pic>
      <p:sp>
        <p:nvSpPr>
          <p:cNvPr id="19" name="TextBox 18">
            <a:extLst>
              <a:ext uri="{FF2B5EF4-FFF2-40B4-BE49-F238E27FC236}">
                <a16:creationId xmlns:a16="http://schemas.microsoft.com/office/drawing/2014/main" id="{08FA5EAC-91AD-7213-7068-E76647FCB9BD}"/>
              </a:ext>
            </a:extLst>
          </p:cNvPr>
          <p:cNvSpPr txBox="1"/>
          <p:nvPr/>
        </p:nvSpPr>
        <p:spPr>
          <a:xfrm>
            <a:off x="1448858" y="456227"/>
            <a:ext cx="57808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Albertus Extra Bold" panose="020E0802040304020204" pitchFamily="34" charset="0"/>
                <a:ea typeface="+mn-ea"/>
                <a:cs typeface="+mn-cs"/>
              </a:rPr>
              <a:t>Organic Materials List</a:t>
            </a:r>
          </a:p>
        </p:txBody>
      </p:sp>
    </p:spTree>
    <p:extLst>
      <p:ext uri="{BB962C8B-B14F-4D97-AF65-F5344CB8AC3E}">
        <p14:creationId xmlns:p14="http://schemas.microsoft.com/office/powerpoint/2010/main" val="417990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3" name="Color Fill">
            <a:extLst>
              <a:ext uri="{FF2B5EF4-FFF2-40B4-BE49-F238E27FC236}">
                <a16:creationId xmlns:a16="http://schemas.microsoft.com/office/drawing/2014/main" id="{BA44E6CA-03F3-47EA-A9F3-5C0674E2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4" name="Group 14">
            <a:extLst>
              <a:ext uri="{FF2B5EF4-FFF2-40B4-BE49-F238E27FC236}">
                <a16:creationId xmlns:a16="http://schemas.microsoft.com/office/drawing/2014/main" id="{7EE36A67-006F-476F-9635-DC6B386EE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4625" y="685620"/>
            <a:ext cx="5444327" cy="6049020"/>
            <a:chOff x="6744625" y="685620"/>
            <a:chExt cx="5444327" cy="6049020"/>
          </a:xfrm>
        </p:grpSpPr>
        <p:sp>
          <p:nvSpPr>
            <p:cNvPr id="16" name="Oval 15">
              <a:extLst>
                <a:ext uri="{FF2B5EF4-FFF2-40B4-BE49-F238E27FC236}">
                  <a16:creationId xmlns:a16="http://schemas.microsoft.com/office/drawing/2014/main" id="{D09EE09B-0433-4F4A-B864-D895D8BAE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7132" y="6155147"/>
              <a:ext cx="227139" cy="2271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9">
              <a:extLst>
                <a:ext uri="{FF2B5EF4-FFF2-40B4-BE49-F238E27FC236}">
                  <a16:creationId xmlns:a16="http://schemas.microsoft.com/office/drawing/2014/main" id="{50531F8D-2903-44C8-A854-DDCFFC34F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18" name="Graphic 18">
              <a:extLst>
                <a:ext uri="{FF2B5EF4-FFF2-40B4-BE49-F238E27FC236}">
                  <a16:creationId xmlns:a16="http://schemas.microsoft.com/office/drawing/2014/main" id="{95661429-E56F-4057-B25B-914DB7F87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19" name="Oval 18">
              <a:extLst>
                <a:ext uri="{FF2B5EF4-FFF2-40B4-BE49-F238E27FC236}">
                  <a16:creationId xmlns:a16="http://schemas.microsoft.com/office/drawing/2014/main" id="{07D6490B-F4AE-4A13-BB54-35274AB32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20" name="Freeform: Shape 19">
              <a:extLst>
                <a:ext uri="{FF2B5EF4-FFF2-40B4-BE49-F238E27FC236}">
                  <a16:creationId xmlns:a16="http://schemas.microsoft.com/office/drawing/2014/main" id="{D0FA281D-945D-4639-8F12-BC2D20C49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22"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33DD496-3C26-744E-BEC9-FEBAFB96E46D}"/>
              </a:ext>
            </a:extLst>
          </p:cNvPr>
          <p:cNvSpPr>
            <a:spLocks noGrp="1"/>
          </p:cNvSpPr>
          <p:nvPr>
            <p:ph type="title"/>
          </p:nvPr>
        </p:nvSpPr>
        <p:spPr>
          <a:xfrm>
            <a:off x="454153" y="613220"/>
            <a:ext cx="4419253" cy="865691"/>
          </a:xfrm>
          <a:solidFill>
            <a:schemeClr val="bg2"/>
          </a:solidFill>
        </p:spPr>
        <p:txBody>
          <a:bodyPr vert="horz" lIns="91440" tIns="45720" rIns="91440" bIns="45720" rtlCol="0" anchor="b">
            <a:noAutofit/>
          </a:bodyPr>
          <a:lstStyle/>
          <a:p>
            <a:pPr>
              <a:lnSpc>
                <a:spcPct val="100000"/>
              </a:lnSpc>
            </a:pPr>
            <a:r>
              <a:rPr lang="en-US" sz="1800" dirty="0"/>
              <a:t>Bob Whitney</a:t>
            </a:r>
            <a:br>
              <a:rPr lang="en-US" sz="1800" dirty="0"/>
            </a:br>
            <a:r>
              <a:rPr lang="en-US" sz="1800" dirty="0"/>
              <a:t>Extension Organic Program Specialist</a:t>
            </a:r>
            <a:br>
              <a:rPr lang="en-US" sz="1800" dirty="0"/>
            </a:br>
            <a:r>
              <a:rPr lang="en-US" sz="1800" dirty="0"/>
              <a:t>Texas A&amp;M AgriLife Extension</a:t>
            </a:r>
          </a:p>
        </p:txBody>
      </p:sp>
      <p:sp>
        <p:nvSpPr>
          <p:cNvPr id="6" name="TextBox 5">
            <a:extLst>
              <a:ext uri="{FF2B5EF4-FFF2-40B4-BE49-F238E27FC236}">
                <a16:creationId xmlns:a16="http://schemas.microsoft.com/office/drawing/2014/main" id="{F10C951F-CF6E-184A-895E-2F4B0F1D9511}"/>
              </a:ext>
            </a:extLst>
          </p:cNvPr>
          <p:cNvSpPr txBox="1"/>
          <p:nvPr/>
        </p:nvSpPr>
        <p:spPr>
          <a:xfrm>
            <a:off x="462713" y="1952626"/>
            <a:ext cx="4423612" cy="3624492"/>
          </a:xfrm>
          <a:prstGeom prst="rect">
            <a:avLst/>
          </a:prstGeom>
          <a:solidFill>
            <a:schemeClr val="bg2"/>
          </a:solidFill>
        </p:spPr>
        <p:txBody>
          <a:bodyPr vert="horz" lIns="91440" tIns="45720" rIns="91440" bIns="45720" rtlCol="0">
            <a:normAutofit/>
          </a:bodyPr>
          <a:lstStyle/>
          <a:p>
            <a:pPr>
              <a:lnSpc>
                <a:spcPct val="90000"/>
              </a:lnSpc>
              <a:spcAft>
                <a:spcPts val="600"/>
              </a:spcAft>
            </a:pPr>
            <a:r>
              <a:rPr lang="en-US" dirty="0"/>
              <a:t>Texas A&amp;M Research and Extension Center</a:t>
            </a:r>
          </a:p>
          <a:p>
            <a:pPr>
              <a:lnSpc>
                <a:spcPct val="90000"/>
              </a:lnSpc>
              <a:spcAft>
                <a:spcPts val="600"/>
              </a:spcAft>
            </a:pPr>
            <a:r>
              <a:rPr lang="en-US" dirty="0"/>
              <a:t>1229 North US Hwy 281</a:t>
            </a:r>
          </a:p>
          <a:p>
            <a:pPr>
              <a:lnSpc>
                <a:spcPct val="90000"/>
              </a:lnSpc>
              <a:spcAft>
                <a:spcPts val="600"/>
              </a:spcAft>
            </a:pPr>
            <a:r>
              <a:rPr lang="en-US" dirty="0"/>
              <a:t>Stephenville, Texas</a:t>
            </a:r>
          </a:p>
          <a:p>
            <a:pPr>
              <a:lnSpc>
                <a:spcPct val="90000"/>
              </a:lnSpc>
              <a:spcAft>
                <a:spcPts val="600"/>
              </a:spcAft>
            </a:pPr>
            <a:endParaRPr lang="en-US" dirty="0"/>
          </a:p>
          <a:p>
            <a:pPr>
              <a:lnSpc>
                <a:spcPct val="90000"/>
              </a:lnSpc>
              <a:spcAft>
                <a:spcPts val="600"/>
              </a:spcAft>
            </a:pPr>
            <a:r>
              <a:rPr lang="en-US" dirty="0">
                <a:hlinkClick r:id="rId3">
                  <a:extLst>
                    <a:ext uri="{A12FA001-AC4F-418D-AE19-62706E023703}">
                      <ahyp:hlinkClr xmlns:ahyp="http://schemas.microsoft.com/office/drawing/2018/hyperlinkcolor" val="tx"/>
                    </a:ext>
                  </a:extLst>
                </a:hlinkClick>
              </a:rPr>
              <a:t>https://AgrilifeOrganic.org</a:t>
            </a:r>
            <a:endParaRPr lang="en-US" dirty="0"/>
          </a:p>
          <a:p>
            <a:pPr>
              <a:lnSpc>
                <a:spcPct val="90000"/>
              </a:lnSpc>
              <a:spcAft>
                <a:spcPts val="600"/>
              </a:spcAft>
            </a:pPr>
            <a:endParaRPr lang="en-US" dirty="0"/>
          </a:p>
          <a:p>
            <a:pPr>
              <a:lnSpc>
                <a:spcPct val="90000"/>
              </a:lnSpc>
              <a:spcAft>
                <a:spcPts val="600"/>
              </a:spcAft>
            </a:pPr>
            <a:r>
              <a:rPr lang="en-US" dirty="0" err="1"/>
              <a:t>bob.whitney@ag.tamu.edu</a:t>
            </a:r>
            <a:endParaRPr lang="en-US" dirty="0"/>
          </a:p>
          <a:p>
            <a:pPr>
              <a:lnSpc>
                <a:spcPct val="90000"/>
              </a:lnSpc>
              <a:spcAft>
                <a:spcPts val="600"/>
              </a:spcAft>
            </a:pPr>
            <a:endParaRPr lang="en-US" dirty="0"/>
          </a:p>
          <a:p>
            <a:pPr>
              <a:lnSpc>
                <a:spcPct val="90000"/>
              </a:lnSpc>
              <a:spcAft>
                <a:spcPts val="600"/>
              </a:spcAft>
            </a:pPr>
            <a:r>
              <a:rPr lang="en-US" dirty="0"/>
              <a:t>Office:  254.974.9442</a:t>
            </a:r>
          </a:p>
          <a:p>
            <a:pPr>
              <a:lnSpc>
                <a:spcPct val="90000"/>
              </a:lnSpc>
              <a:spcAft>
                <a:spcPts val="600"/>
              </a:spcAft>
            </a:pPr>
            <a:endParaRPr lang="en-US" dirty="0"/>
          </a:p>
          <a:p>
            <a:pPr>
              <a:lnSpc>
                <a:spcPct val="90000"/>
              </a:lnSpc>
              <a:spcAft>
                <a:spcPts val="600"/>
              </a:spcAft>
            </a:pPr>
            <a:r>
              <a:rPr lang="en-US" dirty="0"/>
              <a:t>Cell: 979.571.2086 “best way”</a:t>
            </a:r>
          </a:p>
        </p:txBody>
      </p:sp>
      <p:sp>
        <p:nvSpPr>
          <p:cNvPr id="5" name="TextBox 4">
            <a:extLst>
              <a:ext uri="{FF2B5EF4-FFF2-40B4-BE49-F238E27FC236}">
                <a16:creationId xmlns:a16="http://schemas.microsoft.com/office/drawing/2014/main" id="{5779BCA3-083D-0391-FCAB-C373C12C13EC}"/>
              </a:ext>
            </a:extLst>
          </p:cNvPr>
          <p:cNvSpPr txBox="1"/>
          <p:nvPr/>
        </p:nvSpPr>
        <p:spPr>
          <a:xfrm>
            <a:off x="6740591" y="562752"/>
            <a:ext cx="4819973" cy="923330"/>
          </a:xfrm>
          <a:prstGeom prst="rect">
            <a:avLst/>
          </a:prstGeom>
          <a:solidFill>
            <a:schemeClr val="bg2"/>
          </a:solidFill>
        </p:spPr>
        <p:txBody>
          <a:bodyPr wrap="square" rtlCol="0">
            <a:spAutoFit/>
          </a:bodyPr>
          <a:lstStyle/>
          <a:p>
            <a:r>
              <a:rPr lang="en-US" dirty="0">
                <a:latin typeface="+mj-lt"/>
              </a:rPr>
              <a:t>Dr. Holly Davis</a:t>
            </a:r>
          </a:p>
          <a:p>
            <a:r>
              <a:rPr lang="en-US" dirty="0">
                <a:latin typeface="+mj-lt"/>
              </a:rPr>
              <a:t>Field Development Manager</a:t>
            </a:r>
          </a:p>
          <a:p>
            <a:r>
              <a:rPr lang="en-US" dirty="0" err="1">
                <a:latin typeface="+mj-lt"/>
              </a:rPr>
              <a:t>Certis</a:t>
            </a:r>
            <a:r>
              <a:rPr lang="en-US" dirty="0">
                <a:latin typeface="+mj-lt"/>
              </a:rPr>
              <a:t> Biologicals</a:t>
            </a:r>
          </a:p>
        </p:txBody>
      </p:sp>
      <p:sp>
        <p:nvSpPr>
          <p:cNvPr id="8" name="TextBox 7">
            <a:extLst>
              <a:ext uri="{FF2B5EF4-FFF2-40B4-BE49-F238E27FC236}">
                <a16:creationId xmlns:a16="http://schemas.microsoft.com/office/drawing/2014/main" id="{5B92676F-8137-389E-E4F1-589895B2D544}"/>
              </a:ext>
            </a:extLst>
          </p:cNvPr>
          <p:cNvSpPr txBox="1"/>
          <p:nvPr/>
        </p:nvSpPr>
        <p:spPr>
          <a:xfrm>
            <a:off x="6744625" y="1958109"/>
            <a:ext cx="4815939" cy="3693319"/>
          </a:xfrm>
          <a:prstGeom prst="rect">
            <a:avLst/>
          </a:prstGeom>
          <a:solidFill>
            <a:schemeClr val="bg2"/>
          </a:solidFill>
        </p:spPr>
        <p:txBody>
          <a:bodyPr wrap="square" rtlCol="0">
            <a:spAutoFit/>
          </a:bodyPr>
          <a:lstStyle/>
          <a:p>
            <a:r>
              <a:rPr lang="en-US" dirty="0"/>
              <a:t>With a MS and Ph.D. in entomology from Kansas State University. Recently, she served as Assistant Professor and Extension Specialist with Texas A&amp;M University AgriLife Extension in the Lower Rio Grande Valley. Davis is the author or co-author of numerous newsletters, extension publications, peer-reviewed publications and two books dedicated to her field. She is currently located in Southwest Texas.</a:t>
            </a:r>
          </a:p>
          <a:p>
            <a:endParaRPr lang="en-US" dirty="0"/>
          </a:p>
          <a:p>
            <a:r>
              <a:rPr lang="en-US" dirty="0">
                <a:hlinkClick r:id="rId4">
                  <a:extLst>
                    <a:ext uri="{A12FA001-AC4F-418D-AE19-62706E023703}">
                      <ahyp:hlinkClr xmlns:ahyp="http://schemas.microsoft.com/office/drawing/2018/hyperlinkcolor" val="tx"/>
                    </a:ext>
                  </a:extLst>
                </a:hlinkClick>
              </a:rPr>
              <a:t>hdavis@certisbio.com</a:t>
            </a:r>
            <a:endParaRPr lang="en-US" dirty="0"/>
          </a:p>
          <a:p>
            <a:endParaRPr lang="en-US" dirty="0"/>
          </a:p>
          <a:p>
            <a:r>
              <a:rPr lang="en-US" dirty="0"/>
              <a:t>https://</a:t>
            </a:r>
            <a:r>
              <a:rPr lang="en-US" dirty="0" err="1"/>
              <a:t>www.certisbio.com</a:t>
            </a:r>
            <a:endParaRPr lang="en-US" dirty="0"/>
          </a:p>
        </p:txBody>
      </p:sp>
    </p:spTree>
    <p:extLst>
      <p:ext uri="{BB962C8B-B14F-4D97-AF65-F5344CB8AC3E}">
        <p14:creationId xmlns:p14="http://schemas.microsoft.com/office/powerpoint/2010/main" val="4092165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A picture containing tree, outdoor, green, plant&#10;&#10;Description automatically generated">
            <a:extLst>
              <a:ext uri="{FF2B5EF4-FFF2-40B4-BE49-F238E27FC236}">
                <a16:creationId xmlns:a16="http://schemas.microsoft.com/office/drawing/2014/main" id="{7467A4E1-40C7-4A5A-B8BE-18FCDF72007A}"/>
              </a:ext>
            </a:extLst>
          </p:cNvPr>
          <p:cNvPicPr>
            <a:picLocks noChangeAspect="1"/>
          </p:cNvPicPr>
          <p:nvPr/>
        </p:nvPicPr>
        <p:blipFill rotWithShape="1">
          <a:blip r:embed="rId2">
            <a:alphaModFix amt="40000"/>
          </a:blip>
          <a:srcRect t="11174" r="-1" b="4535"/>
          <a:stretch/>
        </p:blipFill>
        <p:spPr>
          <a:xfrm>
            <a:off x="20" y="10"/>
            <a:ext cx="12188932" cy="6857990"/>
          </a:xfrm>
          <a:prstGeom prst="rect">
            <a:avLst/>
          </a:prstGeom>
        </p:spPr>
      </p:pic>
      <p:sp>
        <p:nvSpPr>
          <p:cNvPr id="2" name="Title 1">
            <a:extLst>
              <a:ext uri="{FF2B5EF4-FFF2-40B4-BE49-F238E27FC236}">
                <a16:creationId xmlns:a16="http://schemas.microsoft.com/office/drawing/2014/main" id="{AA6CC4AF-1B9B-4442-802E-E9A7581C0320}"/>
              </a:ext>
            </a:extLst>
          </p:cNvPr>
          <p:cNvSpPr>
            <a:spLocks noGrp="1"/>
          </p:cNvSpPr>
          <p:nvPr>
            <p:ph type="title"/>
          </p:nvPr>
        </p:nvSpPr>
        <p:spPr>
          <a:xfrm>
            <a:off x="457200" y="668050"/>
            <a:ext cx="7685037" cy="875616"/>
          </a:xfrm>
        </p:spPr>
        <p:txBody>
          <a:bodyPr>
            <a:normAutofit/>
          </a:bodyPr>
          <a:lstStyle/>
          <a:p>
            <a:r>
              <a:rPr lang="en-US" dirty="0">
                <a:solidFill>
                  <a:srgbClr val="FFFFFF"/>
                </a:solidFill>
              </a:rPr>
              <a:t>Pecan Diseases</a:t>
            </a:r>
          </a:p>
        </p:txBody>
      </p:sp>
      <p:sp>
        <p:nvSpPr>
          <p:cNvPr id="3" name="Content Placeholder 2">
            <a:extLst>
              <a:ext uri="{FF2B5EF4-FFF2-40B4-BE49-F238E27FC236}">
                <a16:creationId xmlns:a16="http://schemas.microsoft.com/office/drawing/2014/main" id="{1B0B90B4-9391-48F2-A2A4-E316F81FF78D}"/>
              </a:ext>
            </a:extLst>
          </p:cNvPr>
          <p:cNvSpPr>
            <a:spLocks noGrp="1"/>
          </p:cNvSpPr>
          <p:nvPr>
            <p:ph idx="1"/>
          </p:nvPr>
        </p:nvSpPr>
        <p:spPr>
          <a:xfrm>
            <a:off x="457199" y="1661652"/>
            <a:ext cx="10948219" cy="4826612"/>
          </a:xfrm>
        </p:spPr>
        <p:txBody>
          <a:bodyPr>
            <a:normAutofit/>
          </a:bodyPr>
          <a:lstStyle/>
          <a:p>
            <a:r>
              <a:rPr lang="en-US" sz="2800" dirty="0">
                <a:solidFill>
                  <a:srgbClr val="FFFFFF"/>
                </a:solidFill>
              </a:rPr>
              <a:t>Pecan Scab</a:t>
            </a:r>
          </a:p>
          <a:p>
            <a:pPr lvl="1"/>
            <a:r>
              <a:rPr lang="en-US" dirty="0">
                <a:solidFill>
                  <a:srgbClr val="FFFFFF"/>
                </a:solidFill>
              </a:rPr>
              <a:t>Bacillus mycoides (</a:t>
            </a:r>
            <a:r>
              <a:rPr lang="en-US" dirty="0" err="1">
                <a:solidFill>
                  <a:srgbClr val="FFFFFF"/>
                </a:solidFill>
              </a:rPr>
              <a:t>LifeGard</a:t>
            </a:r>
            <a:r>
              <a:rPr lang="en-US" dirty="0">
                <a:solidFill>
                  <a:srgbClr val="FFFFFF"/>
                </a:solidFill>
              </a:rPr>
              <a:t>, </a:t>
            </a:r>
            <a:r>
              <a:rPr lang="en-US" dirty="0" err="1">
                <a:solidFill>
                  <a:srgbClr val="FFFFFF"/>
                </a:solidFill>
              </a:rPr>
              <a:t>Certis</a:t>
            </a:r>
            <a:r>
              <a:rPr lang="en-US" dirty="0">
                <a:solidFill>
                  <a:srgbClr val="FFFFFF"/>
                </a:solidFill>
              </a:rPr>
              <a:t>) 2008 study</a:t>
            </a:r>
          </a:p>
          <a:p>
            <a:pPr lvl="1"/>
            <a:r>
              <a:rPr lang="en-US" dirty="0" err="1">
                <a:solidFill>
                  <a:srgbClr val="FFFFFF"/>
                </a:solidFill>
              </a:rPr>
              <a:t>Reynoutria</a:t>
            </a:r>
            <a:r>
              <a:rPr lang="en-US" dirty="0">
                <a:solidFill>
                  <a:srgbClr val="FFFFFF"/>
                </a:solidFill>
              </a:rPr>
              <a:t> </a:t>
            </a:r>
            <a:r>
              <a:rPr lang="en-US" dirty="0" err="1">
                <a:solidFill>
                  <a:srgbClr val="FFFFFF"/>
                </a:solidFill>
              </a:rPr>
              <a:t>sachalinensis</a:t>
            </a:r>
            <a:r>
              <a:rPr lang="en-US" dirty="0">
                <a:solidFill>
                  <a:srgbClr val="FFFFFF"/>
                </a:solidFill>
              </a:rPr>
              <a:t> (Regalia, </a:t>
            </a:r>
            <a:r>
              <a:rPr lang="en-US" dirty="0" err="1">
                <a:solidFill>
                  <a:srgbClr val="FFFFFF"/>
                </a:solidFill>
              </a:rPr>
              <a:t>Marrone</a:t>
            </a:r>
            <a:r>
              <a:rPr lang="en-US" dirty="0">
                <a:solidFill>
                  <a:srgbClr val="FFFFFF"/>
                </a:solidFill>
              </a:rPr>
              <a:t> Bio) 2018 study</a:t>
            </a:r>
          </a:p>
          <a:p>
            <a:pPr lvl="1"/>
            <a:r>
              <a:rPr lang="en-US" dirty="0">
                <a:solidFill>
                  <a:srgbClr val="FFFFFF"/>
                </a:solidFill>
              </a:rPr>
              <a:t>Potassium silicate (Sil Matrix, </a:t>
            </a:r>
            <a:r>
              <a:rPr lang="en-US" dirty="0" err="1">
                <a:solidFill>
                  <a:srgbClr val="FFFFFF"/>
                </a:solidFill>
              </a:rPr>
              <a:t>Certis</a:t>
            </a:r>
            <a:r>
              <a:rPr lang="en-US" dirty="0">
                <a:solidFill>
                  <a:srgbClr val="FFFFFF"/>
                </a:solidFill>
              </a:rPr>
              <a:t>) Several studies on conventional </a:t>
            </a:r>
            <a:r>
              <a:rPr lang="en-US" dirty="0" err="1">
                <a:solidFill>
                  <a:srgbClr val="FFFFFF"/>
                </a:solidFill>
              </a:rPr>
              <a:t>AgSil</a:t>
            </a:r>
            <a:endParaRPr lang="en-US" dirty="0">
              <a:solidFill>
                <a:srgbClr val="FFFFFF"/>
              </a:solidFill>
            </a:endParaRPr>
          </a:p>
          <a:p>
            <a:pPr lvl="1"/>
            <a:r>
              <a:rPr lang="en-US" dirty="0">
                <a:solidFill>
                  <a:srgbClr val="FFFFFF"/>
                </a:solidFill>
              </a:rPr>
              <a:t>Bacillus </a:t>
            </a:r>
            <a:r>
              <a:rPr lang="en-US" dirty="0" err="1">
                <a:solidFill>
                  <a:srgbClr val="FFFFFF"/>
                </a:solidFill>
              </a:rPr>
              <a:t>amyloliquefaciens</a:t>
            </a:r>
            <a:r>
              <a:rPr lang="en-US" dirty="0">
                <a:solidFill>
                  <a:srgbClr val="FFFFFF"/>
                </a:solidFill>
              </a:rPr>
              <a:t> strain D747 (Double Nickel, </a:t>
            </a:r>
            <a:r>
              <a:rPr lang="en-US" dirty="0" err="1">
                <a:solidFill>
                  <a:srgbClr val="FFFFFF"/>
                </a:solidFill>
              </a:rPr>
              <a:t>Certis</a:t>
            </a:r>
            <a:r>
              <a:rPr lang="en-US" dirty="0">
                <a:solidFill>
                  <a:srgbClr val="FFFFFF"/>
                </a:solidFill>
              </a:rPr>
              <a:t>) rotate possibility</a:t>
            </a:r>
          </a:p>
          <a:p>
            <a:pPr lvl="1"/>
            <a:r>
              <a:rPr lang="en-US" dirty="0">
                <a:solidFill>
                  <a:srgbClr val="FFFFFF"/>
                </a:solidFill>
              </a:rPr>
              <a:t>Copper sulphate (pentahydrate) 2018 study</a:t>
            </a:r>
          </a:p>
          <a:p>
            <a:pPr lvl="1"/>
            <a:r>
              <a:rPr lang="en-US" dirty="0">
                <a:solidFill>
                  <a:srgbClr val="FFFFFF"/>
                </a:solidFill>
              </a:rPr>
              <a:t>ISR and SAR plant responses</a:t>
            </a:r>
          </a:p>
          <a:p>
            <a:pPr lvl="2"/>
            <a:r>
              <a:rPr lang="en-US" dirty="0">
                <a:solidFill>
                  <a:srgbClr val="FFFFFF"/>
                </a:solidFill>
              </a:rPr>
              <a:t>Fungal and bacterial endophytes - Endophytic bacteria have been found in virtually every plant studied, where they colonize the internal tissues of their host plant and can form a range of different relationships including symbiotic, mutualistic, </a:t>
            </a:r>
            <a:r>
              <a:rPr lang="en-US" dirty="0" err="1">
                <a:solidFill>
                  <a:srgbClr val="FFFFFF"/>
                </a:solidFill>
              </a:rPr>
              <a:t>commensalistic</a:t>
            </a:r>
            <a:r>
              <a:rPr lang="en-US" dirty="0">
                <a:solidFill>
                  <a:srgbClr val="FFFFFF"/>
                </a:solidFill>
              </a:rPr>
              <a:t> and trophobiotic. Most endophytes appear to originate from the rhizosphere or </a:t>
            </a:r>
            <a:r>
              <a:rPr lang="en-US" dirty="0" err="1">
                <a:solidFill>
                  <a:srgbClr val="FFFFFF"/>
                </a:solidFill>
              </a:rPr>
              <a:t>phyllosphere</a:t>
            </a:r>
            <a:r>
              <a:rPr lang="en-US" dirty="0">
                <a:solidFill>
                  <a:srgbClr val="FFFFFF"/>
                </a:solidFill>
              </a:rPr>
              <a:t>; however, some may be transmitted through the seed. Endophytic bacteria can promote plant growth and yield and can act as biocontrol agents. Endophytes can also be beneficial to their host by producing a range of natural products that could be harnessed for potential use in medicine, agriculture or industry.</a:t>
            </a:r>
          </a:p>
          <a:p>
            <a:pPr lvl="1"/>
            <a:endParaRPr lang="en-US" dirty="0">
              <a:solidFill>
                <a:srgbClr val="FFFFFF"/>
              </a:solidFill>
            </a:endParaRPr>
          </a:p>
          <a:p>
            <a:pPr lvl="1"/>
            <a:endParaRPr lang="en-US" dirty="0">
              <a:solidFill>
                <a:srgbClr val="FFFFFF"/>
              </a:solidFill>
            </a:endParaRPr>
          </a:p>
          <a:p>
            <a:pPr lvl="1"/>
            <a:endParaRPr lang="en-US" dirty="0">
              <a:solidFill>
                <a:srgbClr val="FFFFFF"/>
              </a:solidFill>
            </a:endParaRPr>
          </a:p>
          <a:p>
            <a:pPr lvl="1"/>
            <a:endParaRPr lang="en-US" dirty="0">
              <a:solidFill>
                <a:srgbClr val="FFFFFF"/>
              </a:solidFill>
            </a:endParaRPr>
          </a:p>
          <a:p>
            <a:pPr lvl="1"/>
            <a:endParaRPr lang="en-US" dirty="0">
              <a:solidFill>
                <a:srgbClr val="FFFFFF"/>
              </a:solidFill>
            </a:endParaRPr>
          </a:p>
        </p:txBody>
      </p:sp>
      <p:grpSp>
        <p:nvGrpSpPr>
          <p:cNvPr id="12" name="Group 11">
            <a:extLst>
              <a:ext uri="{FF2B5EF4-FFF2-40B4-BE49-F238E27FC236}">
                <a16:creationId xmlns:a16="http://schemas.microsoft.com/office/drawing/2014/main" id="{7CECCFA5-40A0-4B37-8B7B-D912C28A1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3" name="Oval 12">
              <a:extLst>
                <a:ext uri="{FF2B5EF4-FFF2-40B4-BE49-F238E27FC236}">
                  <a16:creationId xmlns:a16="http://schemas.microsoft.com/office/drawing/2014/main" id="{A769C0F1-62DE-46AE-9526-CBD795D1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Graphic 9">
              <a:extLst>
                <a:ext uri="{FF2B5EF4-FFF2-40B4-BE49-F238E27FC236}">
                  <a16:creationId xmlns:a16="http://schemas.microsoft.com/office/drawing/2014/main" id="{340BA6BB-87A1-4F4A-8B9B-D7B83FE58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ECC2ADB9-B92C-4252-B47E-B41B61AFF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Freeform: Shape 15">
              <a:extLst>
                <a:ext uri="{FF2B5EF4-FFF2-40B4-BE49-F238E27FC236}">
                  <a16:creationId xmlns:a16="http://schemas.microsoft.com/office/drawing/2014/main" id="{CC02BB26-7CE5-4FAE-A255-5DEF1B3F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Graphic 9">
              <a:extLst>
                <a:ext uri="{FF2B5EF4-FFF2-40B4-BE49-F238E27FC236}">
                  <a16:creationId xmlns:a16="http://schemas.microsoft.com/office/drawing/2014/main" id="{B65C1BB9-F5F2-4728-B47D-3B2F995E9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Graphic 9">
              <a:extLst>
                <a:ext uri="{FF2B5EF4-FFF2-40B4-BE49-F238E27FC236}">
                  <a16:creationId xmlns:a16="http://schemas.microsoft.com/office/drawing/2014/main" id="{A26117A4-4B2F-495A-87A5-63E265B5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434847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0901" y="1353624"/>
            <a:ext cx="3581729" cy="1269578"/>
          </a:xfrm>
          <a:prstGeom prst="rect">
            <a:avLst/>
          </a:prstGeom>
          <a:noFill/>
          <a:ln>
            <a:noFill/>
          </a:ln>
        </p:spPr>
        <p:txBody>
          <a:bodyPr wrap="square" rtlCol="0">
            <a:spAutoFit/>
          </a:bodyPr>
          <a:lstStyle/>
          <a:p>
            <a:pPr marR="0" lvl="0" defTabSz="510926" eaLnBrk="1" fontAlgn="auto" latinLnBrk="0" hangingPunct="1">
              <a:lnSpc>
                <a:spcPct val="100000"/>
              </a:lnSpc>
              <a:spcBef>
                <a:spcPts val="0"/>
              </a:spcBef>
              <a:spcAft>
                <a:spcPts val="0"/>
              </a:spcAft>
              <a:buClrTx/>
              <a:buSzTx/>
              <a:tabLst/>
              <a:defRPr/>
            </a:pPr>
            <a:r>
              <a:rPr kumimoji="0" lang="en-US" sz="2000" b="0" i="0" u="sng" strike="noStrike" kern="0" cap="none" spc="0" normalizeH="0" baseline="0" noProof="0" dirty="0">
                <a:ln>
                  <a:noFill/>
                </a:ln>
                <a:solidFill>
                  <a:prstClr val="black"/>
                </a:solidFill>
                <a:effectLst/>
                <a:uLnTx/>
                <a:uFillTx/>
              </a:rPr>
              <a:t>Multiple modes of action</a:t>
            </a:r>
            <a:r>
              <a:rPr kumimoji="0" lang="en-US" sz="2000" b="0" i="0" u="none" strike="noStrike" kern="0" cap="none" spc="0" normalizeH="0" baseline="0" noProof="0" dirty="0">
                <a:ln>
                  <a:noFill/>
                </a:ln>
                <a:solidFill>
                  <a:prstClr val="black"/>
                </a:solidFill>
                <a:effectLst/>
                <a:uLnTx/>
                <a:uFillTx/>
              </a:rPr>
              <a:t>:</a:t>
            </a:r>
          </a:p>
          <a:p>
            <a:pPr marL="231775" marR="0" lvl="0" indent="-231775" defTabSz="510926"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rPr>
              <a:t>Antimicrobial lipopeptides kill pathogenic bacteria &amp; fungi on contact.</a:t>
            </a:r>
          </a:p>
        </p:txBody>
      </p:sp>
      <p:grpSp>
        <p:nvGrpSpPr>
          <p:cNvPr id="5" name="Group 4"/>
          <p:cNvGrpSpPr/>
          <p:nvPr/>
        </p:nvGrpSpPr>
        <p:grpSpPr>
          <a:xfrm>
            <a:off x="345417" y="3791750"/>
            <a:ext cx="3438801" cy="2625633"/>
            <a:chOff x="-137757" y="1737202"/>
            <a:chExt cx="4585056" cy="3500845"/>
          </a:xfrm>
        </p:grpSpPr>
        <p:grpSp>
          <p:nvGrpSpPr>
            <p:cNvPr id="6" name="Group 5"/>
            <p:cNvGrpSpPr/>
            <p:nvPr/>
          </p:nvGrpSpPr>
          <p:grpSpPr>
            <a:xfrm>
              <a:off x="-37076" y="1952794"/>
              <a:ext cx="4484375" cy="2633409"/>
              <a:chOff x="-53098" y="2634376"/>
              <a:chExt cx="4484375" cy="2633409"/>
            </a:xfrm>
          </p:grpSpPr>
          <p:pic>
            <p:nvPicPr>
              <p:cNvPr id="11" name="Picture 5" descr="Root colonizatio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30511" y="2634376"/>
                <a:ext cx="2200766" cy="2633409"/>
              </a:xfrm>
              <a:prstGeom prst="rect">
                <a:avLst/>
              </a:prstGeom>
              <a:ln>
                <a:solidFill>
                  <a:schemeClr val="bg1"/>
                </a:solidFill>
              </a:ln>
            </p:spPr>
          </p:pic>
          <p:pic>
            <p:nvPicPr>
              <p:cNvPr id="12" name="Picture 5" descr="Root colonizati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98" y="2634377"/>
                <a:ext cx="2225836" cy="2633406"/>
              </a:xfrm>
              <a:prstGeom prst="rect">
                <a:avLst/>
              </a:prstGeom>
              <a:ln>
                <a:solidFill>
                  <a:schemeClr val="bg1"/>
                </a:solidFill>
              </a:ln>
            </p:spPr>
          </p:pic>
        </p:grpSp>
        <p:sp>
          <p:nvSpPr>
            <p:cNvPr id="7" name="TextBox 6"/>
            <p:cNvSpPr txBox="1"/>
            <p:nvPr/>
          </p:nvSpPr>
          <p:spPr>
            <a:xfrm>
              <a:off x="-137757" y="4540420"/>
              <a:ext cx="4585056" cy="697627"/>
            </a:xfrm>
            <a:prstGeom prst="rect">
              <a:avLst/>
            </a:prstGeom>
            <a:noFill/>
          </p:spPr>
          <p:txBody>
            <a:bodyPr wrap="square" rtlCol="0">
              <a:spAutoFit/>
            </a:bodyPr>
            <a:lstStyle/>
            <a:p>
              <a:pPr defTabSz="457200"/>
              <a:r>
                <a:rPr lang="en-US" sz="1400">
                  <a:solidFill>
                    <a:prstClr val="black"/>
                  </a:solidFill>
                  <a:cs typeface="Calibri" pitchFamily="34" charset="0"/>
                </a:rPr>
                <a:t>Colonization (arrows) of tomato root hairs by </a:t>
              </a:r>
              <a:r>
                <a:rPr lang="en-US" sz="1400" i="1">
                  <a:solidFill>
                    <a:prstClr val="black"/>
                  </a:solidFill>
                  <a:cs typeface="Calibri" pitchFamily="34" charset="0"/>
                </a:rPr>
                <a:t>B. amyloliquefaciens </a:t>
              </a:r>
              <a:r>
                <a:rPr lang="en-US" sz="1400">
                  <a:solidFill>
                    <a:prstClr val="black"/>
                  </a:solidFill>
                  <a:cs typeface="Calibri" pitchFamily="34" charset="0"/>
                </a:rPr>
                <a:t>after soil drench</a:t>
              </a:r>
              <a:r>
                <a:rPr lang="en-US" sz="1400" i="1">
                  <a:solidFill>
                    <a:prstClr val="black"/>
                  </a:solidFill>
                  <a:cs typeface="Calibri" pitchFamily="34" charset="0"/>
                </a:rPr>
                <a:t>.</a:t>
              </a:r>
              <a:endParaRPr lang="en-US" sz="1400">
                <a:solidFill>
                  <a:prstClr val="black"/>
                </a:solidFill>
                <a:cs typeface="Calibri" pitchFamily="34" charset="0"/>
              </a:endParaRPr>
            </a:p>
          </p:txBody>
        </p:sp>
        <p:sp>
          <p:nvSpPr>
            <p:cNvPr id="8" name="TextBox 7"/>
            <p:cNvSpPr txBox="1"/>
            <p:nvPr/>
          </p:nvSpPr>
          <p:spPr>
            <a:xfrm>
              <a:off x="-37076" y="1737202"/>
              <a:ext cx="3578151" cy="164148"/>
            </a:xfrm>
            <a:prstGeom prst="rect">
              <a:avLst/>
            </a:prstGeom>
            <a:noFill/>
          </p:spPr>
          <p:txBody>
            <a:bodyPr wrap="square" lIns="0" tIns="0" rIns="0" bIns="0" rtlCol="0">
              <a:spAutoFit/>
            </a:bodyPr>
            <a:lstStyle/>
            <a:p>
              <a:pPr algn="ctr" defTabSz="457200"/>
              <a:r>
                <a:rPr lang="en-US" sz="800">
                  <a:latin typeface="Cambria" panose="02040503050406030204" pitchFamily="18" charset="0"/>
                  <a:cs typeface="Calibri" pitchFamily="34" charset="0"/>
                </a:rPr>
                <a:t>Nihorimbere </a:t>
              </a:r>
              <a:r>
                <a:rPr lang="en-US" sz="800" i="1">
                  <a:latin typeface="Cambria" panose="02040503050406030204" pitchFamily="18" charset="0"/>
                  <a:cs typeface="Calibri" pitchFamily="34" charset="0"/>
                </a:rPr>
                <a:t>et al.</a:t>
              </a:r>
              <a:r>
                <a:rPr lang="en-US" sz="800">
                  <a:latin typeface="Cambria" panose="02040503050406030204" pitchFamily="18" charset="0"/>
                  <a:cs typeface="Calibri" pitchFamily="34" charset="0"/>
                </a:rPr>
                <a:t> FEMS Microbiol. Ecol. 79 (2012): 176-191.</a:t>
              </a:r>
            </a:p>
          </p:txBody>
        </p:sp>
        <p:sp>
          <p:nvSpPr>
            <p:cNvPr id="9" name="TextBox 8"/>
            <p:cNvSpPr txBox="1"/>
            <p:nvPr/>
          </p:nvSpPr>
          <p:spPr>
            <a:xfrm>
              <a:off x="45078" y="4241438"/>
              <a:ext cx="1778116" cy="287259"/>
            </a:xfrm>
            <a:prstGeom prst="rect">
              <a:avLst/>
            </a:prstGeom>
            <a:noFill/>
          </p:spPr>
          <p:txBody>
            <a:bodyPr wrap="square" lIns="0" tIns="0" rIns="0" bIns="0" rtlCol="0">
              <a:spAutoFit/>
            </a:bodyPr>
            <a:lstStyle/>
            <a:p>
              <a:pPr defTabSz="457200"/>
              <a:r>
                <a:rPr lang="en-US" sz="1400">
                  <a:solidFill>
                    <a:prstClr val="white"/>
                  </a:solidFill>
                  <a:effectLst>
                    <a:outerShdw blurRad="38100" dist="38100" dir="2700000" algn="tl">
                      <a:srgbClr val="000000">
                        <a:alpha val="43137"/>
                      </a:srgbClr>
                    </a:outerShdw>
                  </a:effectLst>
                  <a:latin typeface="Cambria" panose="02040503050406030204" pitchFamily="18" charset="0"/>
                  <a:cs typeface="Calibri" pitchFamily="34" charset="0"/>
                </a:rPr>
                <a:t>Treated</a:t>
              </a:r>
            </a:p>
          </p:txBody>
        </p:sp>
        <p:sp>
          <p:nvSpPr>
            <p:cNvPr id="10" name="TextBox 9"/>
            <p:cNvSpPr txBox="1"/>
            <p:nvPr/>
          </p:nvSpPr>
          <p:spPr>
            <a:xfrm>
              <a:off x="2333702" y="4253161"/>
              <a:ext cx="1797900" cy="287259"/>
            </a:xfrm>
            <a:prstGeom prst="rect">
              <a:avLst/>
            </a:prstGeom>
            <a:noFill/>
          </p:spPr>
          <p:txBody>
            <a:bodyPr wrap="square" lIns="0" tIns="0" rIns="0" bIns="0" rtlCol="0">
              <a:spAutoFit/>
            </a:bodyPr>
            <a:lstStyle/>
            <a:p>
              <a:pPr defTabSz="457200"/>
              <a:r>
                <a:rPr lang="en-US" sz="1400">
                  <a:solidFill>
                    <a:prstClr val="white"/>
                  </a:solidFill>
                  <a:effectLst>
                    <a:outerShdw blurRad="38100" dist="38100" dir="2700000" algn="tl">
                      <a:srgbClr val="000000">
                        <a:alpha val="43137"/>
                      </a:srgbClr>
                    </a:outerShdw>
                  </a:effectLst>
                  <a:latin typeface="Cambria" panose="02040503050406030204" pitchFamily="18" charset="0"/>
                  <a:cs typeface="Calibri" pitchFamily="34" charset="0"/>
                </a:rPr>
                <a:t>Untreated</a:t>
              </a:r>
            </a:p>
          </p:txBody>
        </p:sp>
      </p:grpSp>
      <p:grpSp>
        <p:nvGrpSpPr>
          <p:cNvPr id="52" name="Group 51"/>
          <p:cNvGrpSpPr/>
          <p:nvPr/>
        </p:nvGrpSpPr>
        <p:grpSpPr>
          <a:xfrm>
            <a:off x="3869694" y="4624034"/>
            <a:ext cx="2213509" cy="2185888"/>
            <a:chOff x="7512772" y="1390560"/>
            <a:chExt cx="2213509" cy="2185888"/>
          </a:xfrm>
        </p:grpSpPr>
        <p:pic>
          <p:nvPicPr>
            <p:cNvPr id="53"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3579" y="1442546"/>
              <a:ext cx="1961926" cy="1609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p:nvPr/>
          </p:nvSpPr>
          <p:spPr>
            <a:xfrm>
              <a:off x="7583501" y="3053228"/>
              <a:ext cx="2142780" cy="523220"/>
            </a:xfrm>
            <a:prstGeom prst="rect">
              <a:avLst/>
            </a:prstGeom>
            <a:noFill/>
          </p:spPr>
          <p:txBody>
            <a:bodyPr wrap="square" rtlCol="0">
              <a:spAutoFit/>
            </a:bodyPr>
            <a:lstStyle/>
            <a:p>
              <a:pPr fontAlgn="base">
                <a:spcBef>
                  <a:spcPct val="0"/>
                </a:spcBef>
                <a:spcAft>
                  <a:spcPct val="0"/>
                </a:spcAft>
              </a:pPr>
              <a:r>
                <a:rPr lang="en-US" sz="1400">
                  <a:solidFill>
                    <a:srgbClr val="000000"/>
                  </a:solidFill>
                  <a:cs typeface="Arial" charset="0"/>
                </a:rPr>
                <a:t>Colonization of kiwifruit flower stigma by </a:t>
              </a:r>
              <a:r>
                <a:rPr lang="en-US" sz="1400" i="1">
                  <a:solidFill>
                    <a:srgbClr val="000000"/>
                  </a:solidFill>
                  <a:cs typeface="Arial" charset="0"/>
                </a:rPr>
                <a:t>Ba</a:t>
              </a:r>
              <a:r>
                <a:rPr lang="en-US" sz="1400">
                  <a:solidFill>
                    <a:srgbClr val="000000"/>
                  </a:solidFill>
                  <a:cs typeface="Arial" charset="0"/>
                </a:rPr>
                <a:t>D747.</a:t>
              </a:r>
            </a:p>
          </p:txBody>
        </p:sp>
        <p:sp>
          <p:nvSpPr>
            <p:cNvPr id="55" name="Rectangle 54"/>
            <p:cNvSpPr/>
            <p:nvPr/>
          </p:nvSpPr>
          <p:spPr>
            <a:xfrm>
              <a:off x="7512772" y="1390560"/>
              <a:ext cx="1885811" cy="338554"/>
            </a:xfrm>
            <a:prstGeom prst="rect">
              <a:avLst/>
            </a:prstGeom>
          </p:spPr>
          <p:txBody>
            <a:bodyPr wrap="square">
              <a:spAutoFit/>
            </a:bodyPr>
            <a:lstStyle/>
            <a:p>
              <a:pPr fontAlgn="base">
                <a:spcBef>
                  <a:spcPct val="0"/>
                </a:spcBef>
                <a:spcAft>
                  <a:spcPct val="0"/>
                </a:spcAft>
              </a:pPr>
              <a:r>
                <a:rPr lang="en-US" sz="800">
                  <a:solidFill>
                    <a:schemeClr val="bg1"/>
                  </a:solidFill>
                  <a:effectLst>
                    <a:outerShdw blurRad="38100" dist="38100" dir="2700000" algn="tl">
                      <a:srgbClr val="000000">
                        <a:alpha val="43137"/>
                      </a:srgbClr>
                    </a:outerShdw>
                  </a:effectLst>
                  <a:latin typeface="Cambria" panose="02040503050406030204" pitchFamily="18" charset="0"/>
                  <a:cs typeface="Arial" charset="0"/>
                </a:rPr>
                <a:t>Balestra </a:t>
              </a:r>
              <a:r>
                <a:rPr lang="en-US" sz="800" i="1">
                  <a:solidFill>
                    <a:schemeClr val="bg1"/>
                  </a:solidFill>
                  <a:effectLst>
                    <a:outerShdw blurRad="38100" dist="38100" dir="2700000" algn="tl">
                      <a:srgbClr val="000000">
                        <a:alpha val="43137"/>
                      </a:srgbClr>
                    </a:outerShdw>
                  </a:effectLst>
                  <a:latin typeface="Cambria" panose="02040503050406030204" pitchFamily="18" charset="0"/>
                  <a:cs typeface="Arial" charset="0"/>
                </a:rPr>
                <a:t>et al.</a:t>
              </a:r>
              <a:r>
                <a:rPr lang="en-US" sz="800">
                  <a:solidFill>
                    <a:schemeClr val="bg1"/>
                  </a:solidFill>
                  <a:effectLst>
                    <a:outerShdw blurRad="38100" dist="38100" dir="2700000" algn="tl">
                      <a:srgbClr val="000000">
                        <a:alpha val="43137"/>
                      </a:srgbClr>
                    </a:outerShdw>
                  </a:effectLst>
                  <a:latin typeface="Cambria" panose="02040503050406030204" pitchFamily="18" charset="0"/>
                  <a:cs typeface="Arial" charset="0"/>
                </a:rPr>
                <a:t> 2014. </a:t>
              </a:r>
              <a:r>
                <a:rPr lang="en-US" sz="800" i="1">
                  <a:solidFill>
                    <a:schemeClr val="bg1"/>
                  </a:solidFill>
                  <a:effectLst>
                    <a:outerShdw blurRad="38100" dist="38100" dir="2700000" algn="tl">
                      <a:srgbClr val="000000">
                        <a:alpha val="43137"/>
                      </a:srgbClr>
                    </a:outerShdw>
                  </a:effectLst>
                  <a:latin typeface="Cambria" panose="02040503050406030204" pitchFamily="18" charset="0"/>
                  <a:cs typeface="Arial" charset="0"/>
                </a:rPr>
                <a:t>L’Informatore Agrario </a:t>
              </a:r>
              <a:r>
                <a:rPr lang="en-US" sz="800">
                  <a:solidFill>
                    <a:schemeClr val="bg1"/>
                  </a:solidFill>
                  <a:effectLst>
                    <a:outerShdw blurRad="38100" dist="38100" dir="2700000" algn="tl">
                      <a:srgbClr val="000000">
                        <a:alpha val="43137"/>
                      </a:srgbClr>
                    </a:outerShdw>
                  </a:effectLst>
                  <a:latin typeface="Cambria" panose="02040503050406030204" pitchFamily="18" charset="0"/>
                  <a:cs typeface="Arial" charset="0"/>
                </a:rPr>
                <a:t>22: 50-53.</a:t>
              </a:r>
              <a:r>
                <a:rPr lang="it-IT" sz="800">
                  <a:solidFill>
                    <a:schemeClr val="bg1"/>
                  </a:solidFill>
                  <a:effectLst>
                    <a:outerShdw blurRad="38100" dist="38100" dir="2700000" algn="tl">
                      <a:srgbClr val="000000">
                        <a:alpha val="43137"/>
                      </a:srgbClr>
                    </a:outerShdw>
                  </a:effectLst>
                  <a:latin typeface="Cambria" panose="02040503050406030204" pitchFamily="18" charset="0"/>
                  <a:cs typeface="Arial" charset="0"/>
                </a:rPr>
                <a:t> </a:t>
              </a:r>
              <a:endParaRPr lang="en-US" sz="800">
                <a:solidFill>
                  <a:schemeClr val="bg1"/>
                </a:solidFill>
                <a:effectLst>
                  <a:outerShdw blurRad="38100" dist="38100" dir="2700000" algn="tl">
                    <a:srgbClr val="000000">
                      <a:alpha val="43137"/>
                    </a:srgbClr>
                  </a:outerShdw>
                </a:effectLst>
                <a:latin typeface="Cambria" panose="02040503050406030204" pitchFamily="18" charset="0"/>
                <a:cs typeface="Arial" charset="0"/>
              </a:endParaRPr>
            </a:p>
          </p:txBody>
        </p:sp>
      </p:grpSp>
      <p:sp>
        <p:nvSpPr>
          <p:cNvPr id="28" name="Title 1"/>
          <p:cNvSpPr txBox="1">
            <a:spLocks/>
          </p:cNvSpPr>
          <p:nvPr/>
        </p:nvSpPr>
        <p:spPr>
          <a:xfrm>
            <a:off x="3137995" y="279384"/>
            <a:ext cx="8599080" cy="701923"/>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600" i="1" dirty="0">
                <a:solidFill>
                  <a:srgbClr val="418ECC"/>
                </a:solidFill>
                <a:latin typeface="+mn-lt"/>
              </a:rPr>
              <a:t>Bacillus amyloliquefaciens </a:t>
            </a:r>
            <a:r>
              <a:rPr lang="en-US" sz="3600" dirty="0">
                <a:solidFill>
                  <a:srgbClr val="418ECC"/>
                </a:solidFill>
                <a:latin typeface="+mn-lt"/>
              </a:rPr>
              <a:t>D747</a:t>
            </a:r>
            <a:endParaRPr lang="en-US" sz="3600" i="1" dirty="0">
              <a:solidFill>
                <a:srgbClr val="418ECC"/>
              </a:solidFill>
              <a:latin typeface="+mn-lt"/>
            </a:endParaRPr>
          </a:p>
        </p:txBody>
      </p:sp>
      <p:sp>
        <p:nvSpPr>
          <p:cNvPr id="2" name="Rectangle 1"/>
          <p:cNvSpPr/>
          <p:nvPr/>
        </p:nvSpPr>
        <p:spPr>
          <a:xfrm>
            <a:off x="8244271" y="1779679"/>
            <a:ext cx="3449042" cy="938719"/>
          </a:xfrm>
          <a:prstGeom prst="rect">
            <a:avLst/>
          </a:prstGeom>
        </p:spPr>
        <p:txBody>
          <a:bodyPr wrap="square">
            <a:spAutoFit/>
          </a:bodyPr>
          <a:lstStyle/>
          <a:p>
            <a:pPr defTabSz="510926">
              <a:spcBef>
                <a:spcPts val="1800"/>
              </a:spcBef>
              <a:defRPr/>
            </a:pPr>
            <a:r>
              <a:rPr lang="en-US" sz="1600" kern="0" dirty="0">
                <a:solidFill>
                  <a:prstClr val="black"/>
                </a:solidFill>
              </a:rPr>
              <a:t>Two formulations:  </a:t>
            </a:r>
          </a:p>
          <a:p>
            <a:pPr marL="285750" indent="-114300" defTabSz="510926">
              <a:spcBef>
                <a:spcPts val="300"/>
              </a:spcBef>
              <a:buFont typeface="Arial" panose="020B0604020202020204" pitchFamily="34" charset="0"/>
              <a:buChar char="•"/>
              <a:defRPr/>
            </a:pPr>
            <a:r>
              <a:rPr lang="en-US" sz="1600" kern="0" dirty="0">
                <a:solidFill>
                  <a:prstClr val="black"/>
                </a:solidFill>
              </a:rPr>
              <a:t>Double Nickel 55 (WG)</a:t>
            </a:r>
          </a:p>
          <a:p>
            <a:pPr marL="285750" indent="-114300" defTabSz="510926">
              <a:spcBef>
                <a:spcPts val="300"/>
              </a:spcBef>
              <a:buFont typeface="Arial" panose="020B0604020202020204" pitchFamily="34" charset="0"/>
              <a:buChar char="•"/>
              <a:defRPr/>
            </a:pPr>
            <a:r>
              <a:rPr lang="en-US" sz="1600" kern="0" dirty="0">
                <a:solidFill>
                  <a:prstClr val="black"/>
                </a:solidFill>
              </a:rPr>
              <a:t>Double Nickel LC (liquid)</a:t>
            </a:r>
          </a:p>
        </p:txBody>
      </p:sp>
      <p:pic>
        <p:nvPicPr>
          <p:cNvPr id="29" name="Picture 28">
            <a:extLst>
              <a:ext uri="{FF2B5EF4-FFF2-40B4-BE49-F238E27FC236}">
                <a16:creationId xmlns:a16="http://schemas.microsoft.com/office/drawing/2014/main" id="{FD86A919-FC4A-4892-AE28-0DC10CCFB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5552" y="1163530"/>
            <a:ext cx="2321064" cy="516230"/>
          </a:xfrm>
          <a:prstGeom prst="rect">
            <a:avLst/>
          </a:prstGeom>
        </p:spPr>
      </p:pic>
      <p:sp>
        <p:nvSpPr>
          <p:cNvPr id="33" name="TextBox 32">
            <a:extLst>
              <a:ext uri="{FF2B5EF4-FFF2-40B4-BE49-F238E27FC236}">
                <a16:creationId xmlns:a16="http://schemas.microsoft.com/office/drawing/2014/main" id="{134E2A65-0EEA-499F-9845-2612CD3CD0E3}"/>
              </a:ext>
            </a:extLst>
          </p:cNvPr>
          <p:cNvSpPr txBox="1"/>
          <p:nvPr/>
        </p:nvSpPr>
        <p:spPr>
          <a:xfrm>
            <a:off x="3830105" y="2623202"/>
            <a:ext cx="3492503" cy="923330"/>
          </a:xfrm>
          <a:prstGeom prst="rect">
            <a:avLst/>
          </a:prstGeom>
          <a:noFill/>
        </p:spPr>
        <p:txBody>
          <a:bodyPr wrap="square">
            <a:spAutoFit/>
          </a:bodyPr>
          <a:lstStyle/>
          <a:p>
            <a:pPr marL="231775" marR="0" lvl="0" indent="-231775" algn="l" defTabSz="5109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Colonizes roots, flowers, other plant surfaces, outcompetes pathogens.</a:t>
            </a:r>
          </a:p>
        </p:txBody>
      </p:sp>
      <p:sp>
        <p:nvSpPr>
          <p:cNvPr id="37" name="TextBox 36">
            <a:extLst>
              <a:ext uri="{FF2B5EF4-FFF2-40B4-BE49-F238E27FC236}">
                <a16:creationId xmlns:a16="http://schemas.microsoft.com/office/drawing/2014/main" id="{D7623AC2-21CB-4C8D-80E9-BA60263D22C0}"/>
              </a:ext>
            </a:extLst>
          </p:cNvPr>
          <p:cNvSpPr txBox="1"/>
          <p:nvPr/>
        </p:nvSpPr>
        <p:spPr>
          <a:xfrm>
            <a:off x="3869695" y="3546036"/>
            <a:ext cx="3538526" cy="961802"/>
          </a:xfrm>
          <a:prstGeom prst="rect">
            <a:avLst/>
          </a:prstGeom>
          <a:noFill/>
        </p:spPr>
        <p:txBody>
          <a:bodyPr wrap="square">
            <a:spAutoFit/>
          </a:bodyPr>
          <a:lstStyle/>
          <a:p>
            <a:pPr marL="231775" marR="0" lvl="0" indent="-231775" algn="l" defTabSz="5109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Stimulates plant defense (induced resistance).</a:t>
            </a:r>
          </a:p>
          <a:p>
            <a:pPr marL="231775" marR="0" lvl="0" indent="-231775" algn="l" defTabSz="5109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Promotes plant growth and yield.</a:t>
            </a:r>
          </a:p>
        </p:txBody>
      </p:sp>
      <p:grpSp>
        <p:nvGrpSpPr>
          <p:cNvPr id="40" name="Group 39">
            <a:extLst>
              <a:ext uri="{FF2B5EF4-FFF2-40B4-BE49-F238E27FC236}">
                <a16:creationId xmlns:a16="http://schemas.microsoft.com/office/drawing/2014/main" id="{6F2F639A-CA77-4C68-8642-5F269FED365F}"/>
              </a:ext>
            </a:extLst>
          </p:cNvPr>
          <p:cNvGrpSpPr/>
          <p:nvPr/>
        </p:nvGrpSpPr>
        <p:grpSpPr>
          <a:xfrm>
            <a:off x="426698" y="1433404"/>
            <a:ext cx="3317795" cy="2164223"/>
            <a:chOff x="426698" y="1433404"/>
            <a:chExt cx="3317795" cy="2164223"/>
          </a:xfrm>
        </p:grpSpPr>
        <p:grpSp>
          <p:nvGrpSpPr>
            <p:cNvPr id="14" name="Group 13"/>
            <p:cNvGrpSpPr/>
            <p:nvPr/>
          </p:nvGrpSpPr>
          <p:grpSpPr>
            <a:xfrm>
              <a:off x="426698" y="1465086"/>
              <a:ext cx="3317795" cy="2132541"/>
              <a:chOff x="347482" y="972257"/>
              <a:chExt cx="3939868" cy="2532386"/>
            </a:xfrm>
          </p:grpSpPr>
          <p:pic>
            <p:nvPicPr>
              <p:cNvPr id="1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4955" y="972257"/>
                <a:ext cx="1933541" cy="19290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347482" y="972257"/>
                <a:ext cx="3939868" cy="2532386"/>
                <a:chOff x="347482" y="972257"/>
                <a:chExt cx="3939868" cy="2532386"/>
              </a:xfrm>
            </p:grpSpPr>
            <p:sp>
              <p:nvSpPr>
                <p:cNvPr id="19" name="TextBox 18"/>
                <p:cNvSpPr txBox="1"/>
                <p:nvPr/>
              </p:nvSpPr>
              <p:spPr>
                <a:xfrm>
                  <a:off x="347482" y="2883321"/>
                  <a:ext cx="3939868" cy="62132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prstClr val="black"/>
                      </a:solidFill>
                      <a:effectLst/>
                      <a:uLnTx/>
                      <a:uFillTx/>
                    </a:rPr>
                    <a:t>Bacillus amyloliquefaciens</a:t>
                  </a:r>
                  <a:r>
                    <a:rPr kumimoji="0" lang="en-US" sz="1400" b="0" i="0" u="none" strike="noStrike" kern="0" cap="none" spc="0" normalizeH="0" baseline="0" noProof="0">
                      <a:ln>
                        <a:noFill/>
                      </a:ln>
                      <a:solidFill>
                        <a:prstClr val="black"/>
                      </a:solidFill>
                      <a:effectLst/>
                      <a:uLnTx/>
                      <a:uFillTx/>
                    </a:rPr>
                    <a:t> (</a:t>
                  </a:r>
                  <a:r>
                    <a:rPr kumimoji="0" lang="en-US" sz="1400" b="0" i="1" u="none" strike="noStrike" kern="0" cap="none" spc="0" normalizeH="0" baseline="0" noProof="0">
                      <a:ln>
                        <a:noFill/>
                      </a:ln>
                      <a:solidFill>
                        <a:prstClr val="black"/>
                      </a:solidFill>
                      <a:effectLst/>
                      <a:uLnTx/>
                      <a:uFillTx/>
                    </a:rPr>
                    <a:t>Ba</a:t>
                  </a:r>
                  <a:r>
                    <a:rPr kumimoji="0" lang="en-US" sz="1400" b="0" i="0" u="none" strike="noStrike" kern="0" cap="none" spc="0" normalizeH="0" baseline="0" noProof="0">
                      <a:ln>
                        <a:noFill/>
                      </a:ln>
                      <a:solidFill>
                        <a:prstClr val="black"/>
                      </a:solidFill>
                      <a:effectLst/>
                      <a:uLnTx/>
                      <a:uFillTx/>
                    </a:rPr>
                    <a:t>)</a:t>
                  </a:r>
                  <a:r>
                    <a:rPr kumimoji="0" lang="en-US" sz="1400" b="0" i="1" u="none" strike="noStrike" kern="0" cap="none" spc="0" normalizeH="0" baseline="0" noProof="0">
                      <a:ln>
                        <a:noFill/>
                      </a:ln>
                      <a:solidFill>
                        <a:prstClr val="black"/>
                      </a:solidFill>
                      <a:effectLst/>
                      <a:uLnTx/>
                      <a:uFillTx/>
                    </a:rPr>
                    <a:t> </a:t>
                  </a:r>
                  <a:r>
                    <a:rPr kumimoji="0" lang="en-US" sz="1400" b="0" i="0" u="none" strike="noStrike" kern="0" cap="none" spc="0" normalizeH="0" baseline="0" noProof="0">
                      <a:ln>
                        <a:noFill/>
                      </a:ln>
                      <a:solidFill>
                        <a:prstClr val="black"/>
                      </a:solidFill>
                      <a:effectLst/>
                      <a:uLnTx/>
                      <a:uFillTx/>
                    </a:rPr>
                    <a:t>inhibiting white mold </a:t>
                  </a:r>
                  <a:r>
                    <a:rPr kumimoji="0" lang="en-US" sz="1400" b="0" i="1" u="none" strike="noStrike" kern="0" cap="none" spc="0" normalizeH="0" baseline="0" noProof="0">
                      <a:ln>
                        <a:noFill/>
                      </a:ln>
                      <a:solidFill>
                        <a:prstClr val="black"/>
                      </a:solidFill>
                      <a:effectLst/>
                      <a:uLnTx/>
                      <a:uFillTx/>
                    </a:rPr>
                    <a:t>Sclerotinia sclerotiorum (</a:t>
                  </a:r>
                  <a:r>
                    <a:rPr kumimoji="0" lang="en-US" sz="1400" b="0" i="1" u="none" strike="noStrike" kern="0" cap="none" spc="0" normalizeH="0" baseline="0" noProof="0" err="1">
                      <a:ln>
                        <a:noFill/>
                      </a:ln>
                      <a:solidFill>
                        <a:prstClr val="black"/>
                      </a:solidFill>
                      <a:effectLst/>
                      <a:uLnTx/>
                      <a:uFillTx/>
                    </a:rPr>
                    <a:t>Ssc</a:t>
                  </a:r>
                  <a:r>
                    <a:rPr kumimoji="0" lang="en-US" sz="1400" b="0" i="1" u="none" strike="noStrike" kern="0" cap="none" spc="0" normalizeH="0" baseline="0" noProof="0">
                      <a:ln>
                        <a:noFill/>
                      </a:ln>
                      <a:solidFill>
                        <a:prstClr val="black"/>
                      </a:solidFill>
                      <a:effectLst/>
                      <a:uLnTx/>
                      <a:uFillTx/>
                    </a:rPr>
                    <a:t>).</a:t>
                  </a:r>
                  <a:endParaRPr kumimoji="0" lang="en-US" sz="1400" b="0" i="0" u="none" strike="noStrike" kern="0" cap="none" spc="0" normalizeH="0" baseline="0" noProof="0">
                    <a:ln>
                      <a:noFill/>
                    </a:ln>
                    <a:solidFill>
                      <a:prstClr val="black"/>
                    </a:solidFill>
                    <a:effectLst/>
                    <a:uLnTx/>
                    <a:uFillTx/>
                  </a:endParaRPr>
                </a:p>
              </p:txBody>
            </p:sp>
            <p:grpSp>
              <p:nvGrpSpPr>
                <p:cNvPr id="20" name="Group 19"/>
                <p:cNvGrpSpPr/>
                <p:nvPr/>
              </p:nvGrpSpPr>
              <p:grpSpPr>
                <a:xfrm>
                  <a:off x="1643745" y="972257"/>
                  <a:ext cx="2584162" cy="1929083"/>
                  <a:chOff x="1272549" y="1557608"/>
                  <a:chExt cx="2584162" cy="1929083"/>
                </a:xfrm>
              </p:grpSpPr>
              <p:pic>
                <p:nvPicPr>
                  <p:cNvPr id="21"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1546" y="1557608"/>
                    <a:ext cx="1935165" cy="19290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484385" y="2391432"/>
                    <a:ext cx="270305" cy="255839"/>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Ssc</a:t>
                    </a:r>
                  </a:p>
                </p:txBody>
              </p:sp>
              <p:sp>
                <p:nvSpPr>
                  <p:cNvPr id="23" name="TextBox 22"/>
                  <p:cNvSpPr txBox="1"/>
                  <p:nvPr/>
                </p:nvSpPr>
                <p:spPr>
                  <a:xfrm>
                    <a:off x="3249897" y="1969546"/>
                    <a:ext cx="226524" cy="255839"/>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Ba</a:t>
                    </a:r>
                  </a:p>
                </p:txBody>
              </p:sp>
              <p:sp>
                <p:nvSpPr>
                  <p:cNvPr id="24" name="TextBox 23"/>
                  <p:cNvSpPr txBox="1"/>
                  <p:nvPr/>
                </p:nvSpPr>
                <p:spPr>
                  <a:xfrm>
                    <a:off x="1272549" y="2933813"/>
                    <a:ext cx="289854" cy="102301"/>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375" b="0" i="0" u="none" strike="noStrike" kern="0" cap="none" spc="0" normalizeH="0" baseline="0" noProof="0">
                        <a:ln>
                          <a:noFill/>
                        </a:ln>
                        <a:solidFill>
                          <a:prstClr val="white">
                            <a:lumMod val="75000"/>
                          </a:prstClr>
                        </a:solidFill>
                        <a:effectLst/>
                        <a:uLnTx/>
                        <a:uFillTx/>
                      </a:rPr>
                      <a:t>Z. Landa</a:t>
                    </a:r>
                  </a:p>
                </p:txBody>
              </p:sp>
            </p:grpSp>
          </p:grpSp>
          <p:sp>
            <p:nvSpPr>
              <p:cNvPr id="18" name="TextBox 17"/>
              <p:cNvSpPr txBox="1"/>
              <p:nvPr/>
            </p:nvSpPr>
            <p:spPr>
              <a:xfrm>
                <a:off x="926727" y="1276601"/>
                <a:ext cx="824242" cy="255839"/>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rPr>
                  <a:t>Ssc</a:t>
                </a:r>
                <a:r>
                  <a:rPr kumimoji="0" lang="en-US" sz="1400" b="0" i="1"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rPr>
                  <a:t> </a:t>
                </a:r>
                <a:r>
                  <a:rPr kumimoji="0" 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rPr>
                  <a:t>alone</a:t>
                </a:r>
              </a:p>
            </p:txBody>
          </p:sp>
        </p:grpSp>
        <p:grpSp>
          <p:nvGrpSpPr>
            <p:cNvPr id="38" name="Group 37">
              <a:extLst>
                <a:ext uri="{FF2B5EF4-FFF2-40B4-BE49-F238E27FC236}">
                  <a16:creationId xmlns:a16="http://schemas.microsoft.com/office/drawing/2014/main" id="{BACD1CCE-191F-492F-AB10-7FB3F71DB4F2}"/>
                </a:ext>
              </a:extLst>
            </p:cNvPr>
            <p:cNvGrpSpPr/>
            <p:nvPr/>
          </p:nvGrpSpPr>
          <p:grpSpPr>
            <a:xfrm>
              <a:off x="2954818" y="1433404"/>
              <a:ext cx="770292" cy="338554"/>
              <a:chOff x="2954818" y="1433404"/>
              <a:chExt cx="770292" cy="338554"/>
            </a:xfrm>
          </p:grpSpPr>
          <p:sp>
            <p:nvSpPr>
              <p:cNvPr id="30" name="TextBox 29">
                <a:extLst>
                  <a:ext uri="{FF2B5EF4-FFF2-40B4-BE49-F238E27FC236}">
                    <a16:creationId xmlns:a16="http://schemas.microsoft.com/office/drawing/2014/main" id="{72B15C1C-4371-4F45-970C-F576D2ECDB25}"/>
                  </a:ext>
                </a:extLst>
              </p:cNvPr>
              <p:cNvSpPr txBox="1"/>
              <p:nvPr/>
            </p:nvSpPr>
            <p:spPr>
              <a:xfrm>
                <a:off x="2954818" y="1433404"/>
                <a:ext cx="770292" cy="338554"/>
              </a:xfrm>
              <a:prstGeom prst="rect">
                <a:avLst/>
              </a:prstGeom>
              <a:noFill/>
              <a:ln>
                <a:noFill/>
              </a:ln>
            </p:spPr>
            <p:txBody>
              <a:bodyPr wrap="square" rtlCol="0">
                <a:spAutoFit/>
              </a:bodyPr>
              <a:lstStyle/>
              <a:p>
                <a:pPr algn="r"/>
                <a:r>
                  <a:rPr lang="en-US" sz="800">
                    <a:solidFill>
                      <a:schemeClr val="bg1"/>
                    </a:solidFill>
                    <a:effectLst>
                      <a:outerShdw blurRad="38100" dist="38100" dir="2700000" algn="tl">
                        <a:srgbClr val="000000">
                          <a:alpha val="43137"/>
                        </a:srgbClr>
                      </a:outerShdw>
                    </a:effectLst>
                  </a:rPr>
                  <a:t>Inhibition zone</a:t>
                </a:r>
              </a:p>
            </p:txBody>
          </p:sp>
          <p:cxnSp>
            <p:nvCxnSpPr>
              <p:cNvPr id="34" name="Straight Arrow Connector 33">
                <a:extLst>
                  <a:ext uri="{FF2B5EF4-FFF2-40B4-BE49-F238E27FC236}">
                    <a16:creationId xmlns:a16="http://schemas.microsoft.com/office/drawing/2014/main" id="{76AC0A29-9C0B-48C2-AF85-A7780D0FD230}"/>
                  </a:ext>
                </a:extLst>
              </p:cNvPr>
              <p:cNvCxnSpPr>
                <a:cxnSpLocks/>
              </p:cNvCxnSpPr>
              <p:nvPr/>
            </p:nvCxnSpPr>
            <p:spPr>
              <a:xfrm flipH="1">
                <a:off x="3061073" y="1616028"/>
                <a:ext cx="257259" cy="121951"/>
              </a:xfrm>
              <a:prstGeom prst="straightConnector1">
                <a:avLst/>
              </a:prstGeom>
              <a:ln>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sp>
        <p:nvSpPr>
          <p:cNvPr id="48" name="TextBox 47">
            <a:extLst>
              <a:ext uri="{FF2B5EF4-FFF2-40B4-BE49-F238E27FC236}">
                <a16:creationId xmlns:a16="http://schemas.microsoft.com/office/drawing/2014/main" id="{FBCD84D6-259D-4B62-B681-16C3BCECFCB3}"/>
              </a:ext>
            </a:extLst>
          </p:cNvPr>
          <p:cNvSpPr txBox="1"/>
          <p:nvPr/>
        </p:nvSpPr>
        <p:spPr>
          <a:xfrm>
            <a:off x="8241857" y="2662792"/>
            <a:ext cx="3735540" cy="984885"/>
          </a:xfrm>
          <a:prstGeom prst="rect">
            <a:avLst/>
          </a:prstGeom>
          <a:noFill/>
        </p:spPr>
        <p:txBody>
          <a:bodyPr wrap="square" lIns="91440" tIns="45720" rIns="91440" bIns="45720" anchor="t">
            <a:spAutoFit/>
          </a:bodyPr>
          <a:lstStyle/>
          <a:p>
            <a:pPr marL="0" marR="0" lvl="0" indent="0" algn="l" defTabSz="510926" rtl="0" eaLnBrk="1" fontAlgn="auto" latinLnBrk="0" hangingPunct="1">
              <a:lnSpc>
                <a:spcPct val="100000"/>
              </a:lnSpc>
              <a:spcBef>
                <a:spcPts val="120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rPr>
              <a:t>Broad crop &amp; disease labeling:</a:t>
            </a:r>
            <a:endParaRPr lang="en-US" sz="1600" b="0" i="0" u="none" strike="noStrike" kern="0" cap="none" spc="0" normalizeH="0" baseline="0" noProof="0" dirty="0">
              <a:ln>
                <a:noFill/>
              </a:ln>
              <a:effectLst/>
              <a:uLnTx/>
              <a:uFillTx/>
              <a:latin typeface="Calibri" panose="020F0502020204030204"/>
              <a:cs typeface="Calibri" panose="020F0502020204030204"/>
            </a:endParaRPr>
          </a:p>
          <a:p>
            <a:pPr marL="284163" lvl="1" indent="-112713" defTabSz="510926">
              <a:buFont typeface="Arial"/>
              <a:buChar char="•"/>
              <a:defRPr/>
            </a:pPr>
            <a:r>
              <a:rPr lang="en-US" sz="1400" kern="0" dirty="0">
                <a:latin typeface="Calibri" panose="020F0502020204030204"/>
                <a:cs typeface="Calibri"/>
              </a:rPr>
              <a:t>Foliar/fruit spray</a:t>
            </a:r>
          </a:p>
          <a:p>
            <a:pPr marL="284163" lvl="1" indent="-112713" defTabSz="510926">
              <a:buFont typeface="Arial"/>
              <a:buChar char="•"/>
              <a:defRPr/>
            </a:pPr>
            <a:r>
              <a:rPr lang="en-US" sz="1400" kern="0" dirty="0">
                <a:latin typeface="Calibri" panose="020F0502020204030204"/>
                <a:cs typeface="Calibri"/>
              </a:rPr>
              <a:t>Soil drench, drip/sprinkler chemigation</a:t>
            </a:r>
          </a:p>
          <a:p>
            <a:pPr marL="284163" lvl="1" indent="-112713" defTabSz="510926">
              <a:buFont typeface="Arial"/>
              <a:buChar char="•"/>
              <a:defRPr/>
            </a:pPr>
            <a:r>
              <a:rPr lang="en-US" sz="1400" kern="0" dirty="0">
                <a:latin typeface="Calibri" panose="020F0502020204030204"/>
                <a:cs typeface="Calibri"/>
              </a:rPr>
              <a:t>Seed treatment</a:t>
            </a:r>
          </a:p>
        </p:txBody>
      </p:sp>
      <p:sp>
        <p:nvSpPr>
          <p:cNvPr id="56" name="TextBox 55">
            <a:extLst>
              <a:ext uri="{FF2B5EF4-FFF2-40B4-BE49-F238E27FC236}">
                <a16:creationId xmlns:a16="http://schemas.microsoft.com/office/drawing/2014/main" id="{4FB44670-67CB-4F5E-A332-09A7475AFE93}"/>
              </a:ext>
            </a:extLst>
          </p:cNvPr>
          <p:cNvSpPr txBox="1"/>
          <p:nvPr/>
        </p:nvSpPr>
        <p:spPr>
          <a:xfrm>
            <a:off x="8175552" y="3639486"/>
            <a:ext cx="3735540" cy="2077492"/>
          </a:xfrm>
          <a:prstGeom prst="rect">
            <a:avLst/>
          </a:prstGeom>
          <a:noFill/>
        </p:spPr>
        <p:txBody>
          <a:bodyPr wrap="square" lIns="91440" tIns="45720" rIns="91440" bIns="45720" anchor="t">
            <a:spAutoFit/>
          </a:bodyPr>
          <a:lstStyle/>
          <a:p>
            <a:pPr marL="0" marR="0" lvl="0" indent="0" algn="l" defTabSz="510926" rtl="0" eaLnBrk="1" fontAlgn="auto" latinLnBrk="0" hangingPunct="1">
              <a:lnSpc>
                <a:spcPct val="100000"/>
              </a:lnSpc>
              <a:spcBef>
                <a:spcPts val="120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Other names:</a:t>
            </a:r>
          </a:p>
          <a:p>
            <a:pPr marL="285750" indent="-114300" defTabSz="510926">
              <a:spcBef>
                <a:spcPts val="600"/>
              </a:spcBef>
              <a:buFont typeface="Arial" panose="020B0604020202020204" pitchFamily="34" charset="0"/>
              <a:buChar char="•"/>
              <a:defRPr/>
            </a:pPr>
            <a:r>
              <a:rPr kumimoji="0" lang="en-US" sz="1400" b="1" i="0" u="none" strike="noStrike" kern="0" cap="none" spc="0" normalizeH="0" baseline="0" noProof="0" dirty="0" err="1">
                <a:ln>
                  <a:noFill/>
                </a:ln>
                <a:effectLst/>
                <a:uLnTx/>
                <a:uFillTx/>
                <a:latin typeface="Calibri" panose="020F0502020204030204"/>
              </a:rPr>
              <a:t>Amylo</a:t>
            </a:r>
            <a:r>
              <a:rPr kumimoji="0" lang="en-US" sz="1400" b="1" i="0" u="none" strike="noStrike" kern="0" cap="none" spc="0" normalizeH="0" baseline="0" noProof="0" dirty="0">
                <a:ln>
                  <a:noFill/>
                </a:ln>
                <a:effectLst/>
                <a:uLnTx/>
                <a:uFillTx/>
                <a:latin typeface="Calibri" panose="020F0502020204030204"/>
              </a:rPr>
              <a:t>-X</a:t>
            </a:r>
            <a:r>
              <a:rPr kumimoji="0" lang="en-US" sz="1400" b="0" i="0" u="none" strike="noStrike" kern="0" cap="none" spc="0" normalizeH="0" baseline="0" noProof="0" dirty="0">
                <a:ln>
                  <a:noFill/>
                </a:ln>
                <a:effectLst/>
                <a:uLnTx/>
                <a:uFillTx/>
                <a:latin typeface="Calibri" panose="020F0502020204030204"/>
              </a:rPr>
              <a:t>: Certis Europe,</a:t>
            </a:r>
            <a:r>
              <a:rPr lang="en-US" sz="1400" kern="0" dirty="0">
                <a:latin typeface="Calibri" panose="020F0502020204030204"/>
              </a:rPr>
              <a:t> </a:t>
            </a:r>
            <a:endParaRPr lang="en-US" sz="1400" kern="0" baseline="30000" dirty="0">
              <a:latin typeface="Calibri" panose="020F0502020204030204"/>
            </a:endParaRPr>
          </a:p>
          <a:p>
            <a:pPr marL="171450" defTabSz="510926">
              <a:defRPr/>
            </a:pPr>
            <a:r>
              <a:rPr lang="en-US" sz="1400" kern="0" dirty="0">
                <a:latin typeface="Calibri" panose="020F0502020204030204"/>
              </a:rPr>
              <a:t>   </a:t>
            </a:r>
            <a:r>
              <a:rPr kumimoji="0" lang="en-US" sz="1400" b="0" i="0" u="none" strike="noStrike" kern="0" cap="none" spc="0" normalizeH="0" baseline="0" noProof="0" dirty="0">
                <a:ln>
                  <a:noFill/>
                </a:ln>
                <a:effectLst/>
                <a:uLnTx/>
                <a:uFillTx/>
                <a:latin typeface="Calibri" panose="020F0502020204030204"/>
              </a:rPr>
              <a:t>CBC/</a:t>
            </a:r>
            <a:r>
              <a:rPr kumimoji="0" lang="en-US" sz="1400" b="0" i="0" u="none" strike="noStrike" kern="0" cap="none" spc="0" normalizeH="0" baseline="0" noProof="0" dirty="0" err="1">
                <a:ln>
                  <a:noFill/>
                </a:ln>
                <a:effectLst/>
                <a:uLnTx/>
                <a:uFillTx/>
                <a:latin typeface="Calibri" panose="020F0502020204030204"/>
              </a:rPr>
              <a:t>BioGard</a:t>
            </a:r>
            <a:r>
              <a:rPr kumimoji="0" lang="en-US" sz="1400" b="0" i="0" u="none" strike="noStrike" kern="0" cap="none" spc="0" normalizeH="0" baseline="0" noProof="0" dirty="0">
                <a:ln>
                  <a:noFill/>
                </a:ln>
                <a:effectLst/>
                <a:uLnTx/>
                <a:uFillTx/>
                <a:latin typeface="Calibri" panose="020F0502020204030204"/>
              </a:rPr>
              <a:t> (Italy</a:t>
            </a:r>
            <a:r>
              <a:rPr lang="en-US" sz="1400" kern="0" dirty="0">
                <a:latin typeface="Calibri" panose="020F0502020204030204"/>
              </a:rPr>
              <a:t>)</a:t>
            </a:r>
            <a:endParaRPr lang="en-US" sz="1400" b="0" i="0" u="none" strike="noStrike" kern="0" cap="none" spc="0" normalizeH="0" baseline="30000" noProof="0" dirty="0">
              <a:ln>
                <a:noFill/>
              </a:ln>
              <a:effectLst/>
              <a:uLnTx/>
              <a:uFillTx/>
              <a:latin typeface="Calibri" panose="020F0502020204030204"/>
              <a:cs typeface="Calibri"/>
            </a:endParaRPr>
          </a:p>
          <a:p>
            <a:pPr marL="285750" indent="-114300" defTabSz="510926">
              <a:spcBef>
                <a:spcPts val="600"/>
              </a:spcBef>
              <a:buFont typeface="Arial" panose="020B0604020202020204" pitchFamily="34" charset="0"/>
              <a:buChar char="•"/>
              <a:defRPr/>
            </a:pPr>
            <a:r>
              <a:rPr kumimoji="0" lang="en-US" sz="1400" b="1" i="0" u="none" strike="noStrike" kern="0" cap="none" spc="0" normalizeH="0" baseline="0" noProof="0" dirty="0">
                <a:ln>
                  <a:noFill/>
                </a:ln>
                <a:effectLst/>
                <a:uLnTx/>
                <a:uFillTx/>
                <a:latin typeface="Calibri" panose="020F0502020204030204"/>
              </a:rPr>
              <a:t>Triathlon BA</a:t>
            </a:r>
            <a:r>
              <a:rPr kumimoji="0" lang="en-US" sz="1400" b="0" i="0" u="none" strike="noStrike" kern="0" cap="none" spc="0" normalizeH="0" baseline="0" noProof="0" dirty="0">
                <a:ln>
                  <a:noFill/>
                </a:ln>
                <a:effectLst/>
                <a:uLnTx/>
                <a:uFillTx/>
                <a:latin typeface="Calibri" panose="020F0502020204030204"/>
              </a:rPr>
              <a:t>: OHP professional greenhouse</a:t>
            </a:r>
            <a:r>
              <a:rPr lang="en-US" sz="1400" kern="0" dirty="0">
                <a:latin typeface="Calibri" panose="020F0502020204030204"/>
              </a:rPr>
              <a:t> &amp; nursery use</a:t>
            </a:r>
            <a:endParaRPr lang="en-US" sz="1400" b="0" i="0" u="none" strike="noStrike" kern="0" cap="none" spc="0" normalizeH="0" baseline="0" noProof="0" dirty="0">
              <a:ln>
                <a:noFill/>
              </a:ln>
              <a:effectLst/>
              <a:uLnTx/>
              <a:uFillTx/>
              <a:latin typeface="Calibri" panose="020F0502020204030204"/>
              <a:cs typeface="Calibri"/>
            </a:endParaRPr>
          </a:p>
          <a:p>
            <a:pPr marL="285750" indent="-114300" defTabSz="510926">
              <a:spcBef>
                <a:spcPts val="600"/>
              </a:spcBef>
              <a:buFont typeface="Arial" panose="020B0604020202020204" pitchFamily="34" charset="0"/>
              <a:buChar char="•"/>
              <a:defRPr/>
            </a:pPr>
            <a:r>
              <a:rPr kumimoji="0" lang="en-US" sz="1400" b="1" i="0" u="none" strike="noStrike" kern="0" cap="none" spc="0" normalizeH="0" baseline="0" noProof="0" dirty="0">
                <a:ln>
                  <a:noFill/>
                </a:ln>
                <a:effectLst/>
                <a:uLnTx/>
                <a:uFillTx/>
                <a:latin typeface="Calibri" panose="020F0502020204030204"/>
              </a:rPr>
              <a:t>Ethos</a:t>
            </a:r>
            <a:r>
              <a:rPr kumimoji="0" lang="en-US" sz="1400" b="1" i="0" u="none" strike="noStrike" kern="0" cap="none" spc="0" normalizeH="0" baseline="30000" noProof="0" dirty="0">
                <a:ln>
                  <a:noFill/>
                </a:ln>
                <a:effectLst/>
                <a:uLnTx/>
                <a:uFillTx/>
                <a:latin typeface="Calibri" panose="020F0502020204030204"/>
              </a:rPr>
              <a:t> </a:t>
            </a:r>
            <a:r>
              <a:rPr kumimoji="0" lang="en-US" sz="1400" b="1" i="0" u="none" strike="noStrike" kern="0" cap="none" spc="0" normalizeH="0" baseline="0" noProof="0" dirty="0">
                <a:ln>
                  <a:noFill/>
                </a:ln>
                <a:effectLst/>
                <a:uLnTx/>
                <a:uFillTx/>
                <a:latin typeface="Calibri" panose="020F0502020204030204"/>
              </a:rPr>
              <a:t>XB</a:t>
            </a:r>
            <a:r>
              <a:rPr kumimoji="0" lang="en-US" sz="1400" b="0" i="0" u="none" strike="noStrike" kern="0" cap="none" spc="0" normalizeH="0" baseline="0" noProof="0" dirty="0">
                <a:ln>
                  <a:noFill/>
                </a:ln>
                <a:effectLst/>
                <a:uLnTx/>
                <a:uFillTx/>
                <a:latin typeface="Calibri" panose="020F0502020204030204"/>
              </a:rPr>
              <a:t>:</a:t>
            </a:r>
            <a:r>
              <a:rPr lang="en-US" sz="1400" kern="0" dirty="0">
                <a:latin typeface="Calibri" panose="020F0502020204030204"/>
              </a:rPr>
              <a:t> </a:t>
            </a:r>
            <a:r>
              <a:rPr kumimoji="0" lang="en-US" sz="1400" b="0" i="0" u="none" strike="noStrike" kern="0" cap="none" spc="0" normalizeH="0" baseline="0" noProof="0" dirty="0">
                <a:ln>
                  <a:noFill/>
                </a:ln>
                <a:effectLst/>
                <a:uLnTx/>
                <a:uFillTx/>
                <a:latin typeface="Calibri" panose="020F0502020204030204"/>
              </a:rPr>
              <a:t> FMC premix with bifenthrin</a:t>
            </a:r>
            <a:r>
              <a:rPr lang="en-US" sz="1400" kern="0" dirty="0">
                <a:latin typeface="Calibri" panose="020F0502020204030204"/>
              </a:rPr>
              <a:t> insecticide</a:t>
            </a:r>
            <a:r>
              <a:rPr kumimoji="0" lang="en-US" sz="1400" b="0" i="0" u="none" strike="noStrike" kern="0" cap="none" spc="0" normalizeH="0" baseline="0" noProof="0" dirty="0">
                <a:ln>
                  <a:noFill/>
                </a:ln>
                <a:effectLst/>
                <a:uLnTx/>
                <a:uFillTx/>
                <a:latin typeface="Calibri" panose="020F0502020204030204"/>
              </a:rPr>
              <a:t> </a:t>
            </a:r>
            <a:r>
              <a:rPr lang="en-US" sz="1400" kern="0" dirty="0">
                <a:latin typeface="Calibri" panose="020F0502020204030204"/>
              </a:rPr>
              <a:t>for soil</a:t>
            </a:r>
            <a:r>
              <a:rPr kumimoji="0" lang="en-US" sz="1400" b="0" i="0" u="none" strike="noStrike" kern="0" cap="none" spc="0" normalizeH="0" baseline="0" noProof="0" dirty="0">
                <a:ln>
                  <a:noFill/>
                </a:ln>
                <a:effectLst/>
                <a:uLnTx/>
                <a:uFillTx/>
                <a:latin typeface="Calibri" panose="020F0502020204030204"/>
              </a:rPr>
              <a:t> application in </a:t>
            </a:r>
            <a:r>
              <a:rPr lang="en-US" sz="1400" kern="0" dirty="0">
                <a:latin typeface="Calibri" panose="020F0502020204030204"/>
              </a:rPr>
              <a:t>furrow at planting (corn</a:t>
            </a:r>
            <a:r>
              <a:rPr kumimoji="0" lang="en-US" sz="1400" b="0" i="0" u="none" strike="noStrike" kern="0" cap="none" spc="0" normalizeH="0" baseline="0" noProof="0" dirty="0">
                <a:ln>
                  <a:noFill/>
                </a:ln>
                <a:effectLst/>
                <a:uLnTx/>
                <a:uFillTx/>
                <a:latin typeface="Calibri" panose="020F0502020204030204"/>
              </a:rPr>
              <a:t> &amp; </a:t>
            </a:r>
            <a:r>
              <a:rPr lang="en-US" sz="1400" kern="0" dirty="0">
                <a:latin typeface="Calibri" panose="020F0502020204030204"/>
              </a:rPr>
              <a:t>soybean)</a:t>
            </a:r>
            <a:endParaRPr lang="en-US" sz="1400" b="0" i="0" u="none" strike="noStrike" kern="0" cap="none" spc="0" normalizeH="0" baseline="0" noProof="0" dirty="0">
              <a:ln>
                <a:noFill/>
              </a:ln>
              <a:effectLst/>
              <a:uLnTx/>
              <a:uFillTx/>
              <a:latin typeface="Calibri" panose="020F0502020204030204"/>
              <a:cs typeface="Calibri"/>
            </a:endParaRPr>
          </a:p>
        </p:txBody>
      </p:sp>
      <p:grpSp>
        <p:nvGrpSpPr>
          <p:cNvPr id="36" name="Group 35">
            <a:extLst>
              <a:ext uri="{FF2B5EF4-FFF2-40B4-BE49-F238E27FC236}">
                <a16:creationId xmlns:a16="http://schemas.microsoft.com/office/drawing/2014/main" id="{CCA26625-FF7F-402C-BB98-10950943B5C8}"/>
              </a:ext>
            </a:extLst>
          </p:cNvPr>
          <p:cNvGrpSpPr/>
          <p:nvPr/>
        </p:nvGrpSpPr>
        <p:grpSpPr>
          <a:xfrm>
            <a:off x="188536" y="265518"/>
            <a:ext cx="2733773" cy="723280"/>
            <a:chOff x="188536" y="265518"/>
            <a:chExt cx="2733773" cy="723280"/>
          </a:xfrm>
        </p:grpSpPr>
        <p:sp>
          <p:nvSpPr>
            <p:cNvPr id="39" name="Rectangle 38">
              <a:extLst>
                <a:ext uri="{FF2B5EF4-FFF2-40B4-BE49-F238E27FC236}">
                  <a16:creationId xmlns:a16="http://schemas.microsoft.com/office/drawing/2014/main" id="{E5B641D1-DA15-4E7F-B6E0-799716F4ADB6}"/>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58ABD70-C9F3-4222-9F2E-A64DCCF86045}"/>
                </a:ext>
              </a:extLst>
            </p:cNvPr>
            <p:cNvPicPr>
              <a:picLocks noChangeAspect="1"/>
            </p:cNvPicPr>
            <p:nvPr/>
          </p:nvPicPr>
          <p:blipFill>
            <a:blip r:embed="rId9"/>
            <a:stretch>
              <a:fillRect/>
            </a:stretch>
          </p:blipFill>
          <p:spPr>
            <a:xfrm>
              <a:off x="188537" y="265518"/>
              <a:ext cx="1753386" cy="599927"/>
            </a:xfrm>
            <a:prstGeom prst="rect">
              <a:avLst/>
            </a:prstGeom>
          </p:spPr>
        </p:pic>
      </p:grpSp>
      <p:sp>
        <p:nvSpPr>
          <p:cNvPr id="42" name="TextBox 41">
            <a:extLst>
              <a:ext uri="{FF2B5EF4-FFF2-40B4-BE49-F238E27FC236}">
                <a16:creationId xmlns:a16="http://schemas.microsoft.com/office/drawing/2014/main" id="{0AD07D2A-EC99-417B-821B-BB7196B35196}"/>
              </a:ext>
            </a:extLst>
          </p:cNvPr>
          <p:cNvSpPr txBox="1"/>
          <p:nvPr/>
        </p:nvSpPr>
        <p:spPr>
          <a:xfrm>
            <a:off x="6527898" y="5777648"/>
            <a:ext cx="5449499" cy="938719"/>
          </a:xfrm>
          <a:prstGeom prst="rect">
            <a:avLst/>
          </a:prstGeom>
          <a:noFill/>
          <a:ln>
            <a:noFill/>
          </a:ln>
        </p:spPr>
        <p:txBody>
          <a:bodyPr wrap="square" rtlCol="0">
            <a:spAutoFit/>
          </a:bodyPr>
          <a:lstStyle/>
          <a:p>
            <a:pPr marR="0" lvl="0" defTabSz="510926" eaLnBrk="1" fontAlgn="auto" latinLnBrk="0" hangingPunct="1">
              <a:lnSpc>
                <a:spcPct val="100000"/>
              </a:lnSpc>
              <a:spcBef>
                <a:spcPts val="0"/>
              </a:spcBef>
              <a:spcAft>
                <a:spcPts val="0"/>
              </a:spcAft>
              <a:buClrTx/>
              <a:buSzTx/>
              <a:tabLst/>
              <a:defRPr/>
            </a:pPr>
            <a:r>
              <a:rPr kumimoji="0" lang="en-US" b="0" i="0" u="sng" strike="noStrike" kern="0" cap="none" spc="0" normalizeH="0" baseline="0" noProof="0" dirty="0">
                <a:ln>
                  <a:noFill/>
                </a:ln>
                <a:solidFill>
                  <a:prstClr val="black"/>
                </a:solidFill>
                <a:effectLst/>
                <a:uLnTx/>
                <a:uFillTx/>
              </a:rPr>
              <a:t>Other </a:t>
            </a:r>
            <a:r>
              <a:rPr kumimoji="0" lang="en-US" b="0" i="1" u="sng" strike="noStrike" kern="0" cap="none" spc="0" normalizeH="0" baseline="0" noProof="0" dirty="0">
                <a:ln>
                  <a:noFill/>
                </a:ln>
                <a:solidFill>
                  <a:prstClr val="black"/>
                </a:solidFill>
                <a:effectLst/>
                <a:uLnTx/>
                <a:uFillTx/>
              </a:rPr>
              <a:t>Bacillus </a:t>
            </a:r>
            <a:r>
              <a:rPr kumimoji="0" lang="en-US" b="0" u="sng" strike="noStrike" kern="0" cap="none" spc="0" normalizeH="0" baseline="0" noProof="0" dirty="0">
                <a:ln>
                  <a:noFill/>
                </a:ln>
                <a:solidFill>
                  <a:prstClr val="black"/>
                </a:solidFill>
                <a:effectLst/>
                <a:uLnTx/>
                <a:uFillTx/>
              </a:rPr>
              <a:t>biofungicides in development</a:t>
            </a:r>
            <a:r>
              <a:rPr kumimoji="0" lang="en-US" b="0" i="0" u="none" strike="noStrike" kern="0" cap="none" spc="0" normalizeH="0" baseline="0" noProof="0" dirty="0">
                <a:ln>
                  <a:noFill/>
                </a:ln>
                <a:solidFill>
                  <a:prstClr val="black"/>
                </a:solidFill>
                <a:effectLst/>
                <a:uLnTx/>
                <a:uFillTx/>
              </a:rPr>
              <a:t>:</a:t>
            </a:r>
          </a:p>
          <a:p>
            <a:pPr marL="231775" marR="0" lvl="0" indent="-231775" defTabSz="510926"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1" u="none" strike="noStrike" kern="0" cap="none" spc="0" normalizeH="0" baseline="0" noProof="0" dirty="0">
                <a:ln>
                  <a:noFill/>
                </a:ln>
                <a:solidFill>
                  <a:prstClr val="black"/>
                </a:solidFill>
                <a:effectLst/>
                <a:uLnTx/>
                <a:uFillTx/>
              </a:rPr>
              <a:t>B. subtilis </a:t>
            </a:r>
            <a:r>
              <a:rPr kumimoji="0" lang="en-US" sz="1600" b="0" u="none" strike="noStrike" kern="0" cap="none" spc="0" normalizeH="0" baseline="0" noProof="0" dirty="0">
                <a:ln>
                  <a:noFill/>
                </a:ln>
                <a:solidFill>
                  <a:prstClr val="black"/>
                </a:solidFill>
                <a:effectLst/>
                <a:uLnTx/>
                <a:uFillTx/>
              </a:rPr>
              <a:t>B1111 (Prophytex)</a:t>
            </a:r>
          </a:p>
          <a:p>
            <a:pPr marL="231775" marR="0" lvl="0" indent="-231775" defTabSz="510926"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i="1" kern="0" dirty="0">
                <a:solidFill>
                  <a:prstClr val="black"/>
                </a:solidFill>
              </a:rPr>
              <a:t>B. mojavensis </a:t>
            </a:r>
            <a:r>
              <a:rPr lang="en-US" sz="1600" kern="0" dirty="0">
                <a:solidFill>
                  <a:prstClr val="black"/>
                </a:solidFill>
              </a:rPr>
              <a:t>R3B</a:t>
            </a:r>
            <a:endParaRPr kumimoji="0" lang="en-US" sz="1600" b="0" i="1"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1050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3137995" y="279384"/>
            <a:ext cx="7446616" cy="701923"/>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i="1">
                <a:solidFill>
                  <a:srgbClr val="418ECC"/>
                </a:solidFill>
                <a:latin typeface="+mn-lt"/>
              </a:rPr>
              <a:t>Bacillus mycoides </a:t>
            </a:r>
            <a:r>
              <a:rPr lang="en-US" sz="3600">
                <a:solidFill>
                  <a:srgbClr val="418ECC"/>
                </a:solidFill>
                <a:latin typeface="+mn-lt"/>
              </a:rPr>
              <a:t>isolate J (BmJ)</a:t>
            </a:r>
            <a:endParaRPr lang="en-US" sz="3600" i="1">
              <a:solidFill>
                <a:srgbClr val="418ECC"/>
              </a:solidFill>
              <a:latin typeface="+mn-lt"/>
            </a:endParaRPr>
          </a:p>
        </p:txBody>
      </p:sp>
      <p:grpSp>
        <p:nvGrpSpPr>
          <p:cNvPr id="38" name="Group 37"/>
          <p:cNvGrpSpPr/>
          <p:nvPr/>
        </p:nvGrpSpPr>
        <p:grpSpPr>
          <a:xfrm rot="5400000" flipH="1">
            <a:off x="10422050" y="282143"/>
            <a:ext cx="1452705" cy="1447186"/>
            <a:chOff x="5188852" y="1413936"/>
            <a:chExt cx="1405895" cy="1385155"/>
          </a:xfrm>
        </p:grpSpPr>
        <p:pic>
          <p:nvPicPr>
            <p:cNvPr id="39" name="Picture 7"/>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rot="5400000">
              <a:off x="5196516" y="1406272"/>
              <a:ext cx="1378638" cy="13939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0" name="TextBox 39"/>
            <p:cNvSpPr txBox="1"/>
            <p:nvPr/>
          </p:nvSpPr>
          <p:spPr>
            <a:xfrm rot="5400000">
              <a:off x="6048732" y="2253075"/>
              <a:ext cx="764386" cy="327645"/>
            </a:xfrm>
            <a:prstGeom prst="rect">
              <a:avLst/>
            </a:prstGeom>
            <a:noFill/>
          </p:spPr>
          <p:txBody>
            <a:bodyPr wrap="none" rtlCol="0">
              <a:spAutoFit/>
            </a:bodyPr>
            <a:lstStyle/>
            <a:p>
              <a:pPr fontAlgn="base">
                <a:spcBef>
                  <a:spcPct val="0"/>
                </a:spcBef>
                <a:spcAft>
                  <a:spcPct val="0"/>
                </a:spcAft>
              </a:pPr>
              <a:r>
                <a:rPr lang="en-US" sz="800" i="1">
                  <a:solidFill>
                    <a:srgbClr val="FFFFFF"/>
                  </a:solidFill>
                  <a:effectLst>
                    <a:outerShdw blurRad="38100" dist="38100" dir="2700000" algn="tl">
                      <a:srgbClr val="000000">
                        <a:alpha val="43137"/>
                      </a:srgbClr>
                    </a:outerShdw>
                  </a:effectLst>
                  <a:latin typeface="Calibri" panose="020F0502020204030204" pitchFamily="34" charset="0"/>
                  <a:cs typeface="Arial" charset="0"/>
                </a:rPr>
                <a:t>B. Jacobsen</a:t>
              </a:r>
            </a:p>
            <a:p>
              <a:pPr fontAlgn="base">
                <a:spcBef>
                  <a:spcPct val="0"/>
                </a:spcBef>
                <a:spcAft>
                  <a:spcPct val="0"/>
                </a:spcAft>
              </a:pPr>
              <a:r>
                <a:rPr lang="en-US" sz="800" i="1">
                  <a:solidFill>
                    <a:srgbClr val="FFFFFF"/>
                  </a:solidFill>
                  <a:effectLst>
                    <a:outerShdw blurRad="38100" dist="38100" dir="2700000" algn="tl">
                      <a:srgbClr val="000000">
                        <a:alpha val="43137"/>
                      </a:srgbClr>
                    </a:outerShdw>
                  </a:effectLst>
                  <a:latin typeface="Calibri" panose="020F0502020204030204" pitchFamily="34" charset="0"/>
                  <a:cs typeface="Arial" charset="0"/>
                </a:rPr>
                <a:t>MT State Univ.</a:t>
              </a: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447" y="1112142"/>
            <a:ext cx="2600943" cy="939996"/>
          </a:xfrm>
          <a:prstGeom prst="rect">
            <a:avLst/>
          </a:prstGeom>
        </p:spPr>
      </p:pic>
      <p:sp>
        <p:nvSpPr>
          <p:cNvPr id="43" name="TextBox 42"/>
          <p:cNvSpPr txBox="1"/>
          <p:nvPr/>
        </p:nvSpPr>
        <p:spPr>
          <a:xfrm>
            <a:off x="6900843" y="2292707"/>
            <a:ext cx="4971153" cy="4093428"/>
          </a:xfrm>
          <a:prstGeom prst="rect">
            <a:avLst/>
          </a:prstGeom>
          <a:noFill/>
          <a:ln>
            <a:noFill/>
          </a:ln>
        </p:spPr>
        <p:txBody>
          <a:bodyPr wrap="square" rtlCol="0">
            <a:spAutoFit/>
          </a:bodyPr>
          <a:lstStyle/>
          <a:p>
            <a:pPr marR="0" lvl="0" defTabSz="510926" eaLnBrk="1" fontAlgn="auto" latinLnBrk="0" hangingPunct="1">
              <a:lnSpc>
                <a:spcPct val="100000"/>
              </a:lnSpc>
              <a:spcBef>
                <a:spcPts val="0"/>
              </a:spcBef>
              <a:spcAft>
                <a:spcPts val="0"/>
              </a:spcAft>
              <a:buClrTx/>
              <a:buSzTx/>
              <a:tabLst/>
              <a:defRPr/>
            </a:pPr>
            <a:r>
              <a:rPr kumimoji="0" lang="en-US" sz="2400" b="0" i="0" u="sng" strike="noStrike" kern="0" cap="none" spc="0" normalizeH="0" baseline="0" noProof="0" dirty="0">
                <a:ln>
                  <a:noFill/>
                </a:ln>
                <a:solidFill>
                  <a:prstClr val="black"/>
                </a:solidFill>
                <a:effectLst/>
                <a:uLnTx/>
                <a:uFillTx/>
              </a:rPr>
              <a:t>Mode of action</a:t>
            </a:r>
            <a:r>
              <a:rPr kumimoji="0" lang="en-US" sz="2800" b="0" i="0" u="none" strike="noStrike" kern="0" cap="none" spc="0" normalizeH="0" baseline="0" noProof="0" dirty="0">
                <a:ln>
                  <a:noFill/>
                </a:ln>
                <a:solidFill>
                  <a:prstClr val="black"/>
                </a:solidFill>
                <a:effectLst/>
                <a:uLnTx/>
                <a:uFillTx/>
              </a:rPr>
              <a:t>: </a:t>
            </a:r>
          </a:p>
          <a:p>
            <a:pPr marR="0" lvl="0" defTabSz="510926" eaLnBrk="1" fontAlgn="auto" latinLnBrk="0" hangingPunct="1">
              <a:lnSpc>
                <a:spcPct val="100000"/>
              </a:lnSpc>
              <a:spcBef>
                <a:spcPts val="0"/>
              </a:spcBef>
              <a:spcAft>
                <a:spcPts val="0"/>
              </a:spcAft>
              <a:buClrTx/>
              <a:buSzTx/>
              <a:tabLst/>
              <a:defRPr/>
            </a:pPr>
            <a:r>
              <a:rPr lang="en-US" sz="2400" kern="0" dirty="0">
                <a:solidFill>
                  <a:prstClr val="black"/>
                </a:solidFill>
              </a:rPr>
              <a:t>Induced resistance (SAR)</a:t>
            </a:r>
            <a:endParaRPr lang="en-US" sz="2000" kern="0" dirty="0">
              <a:solidFill>
                <a:prstClr val="black"/>
              </a:solidFill>
            </a:endParaRPr>
          </a:p>
          <a:p>
            <a:pPr marL="342900" marR="0" lvl="0" indent="-342900" defTabSz="510926"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Live BmJ activates</a:t>
            </a:r>
            <a:r>
              <a:rPr kumimoji="0" lang="en-US" sz="2000" b="0" i="0" u="none" strike="noStrike" kern="0" cap="none" spc="0" normalizeH="0" noProof="0" dirty="0">
                <a:ln>
                  <a:noFill/>
                </a:ln>
                <a:solidFill>
                  <a:prstClr val="black"/>
                </a:solidFill>
                <a:effectLst/>
                <a:uLnTx/>
                <a:uFillTx/>
              </a:rPr>
              <a:t> </a:t>
            </a:r>
            <a:r>
              <a:rPr kumimoji="0" lang="en-US" sz="2000" b="0" i="0" u="none" strike="noStrike" kern="0" cap="none" spc="0" normalizeH="0" baseline="0" noProof="0" dirty="0">
                <a:ln>
                  <a:noFill/>
                </a:ln>
                <a:solidFill>
                  <a:prstClr val="black"/>
                </a:solidFill>
                <a:effectLst/>
                <a:uLnTx/>
                <a:uFillTx/>
              </a:rPr>
              <a:t>plant defense against bacteria,</a:t>
            </a:r>
            <a:r>
              <a:rPr kumimoji="0" lang="en-US" sz="2000" b="0" i="0" u="none" strike="noStrike" kern="0" cap="none" spc="0" normalizeH="0" noProof="0" dirty="0">
                <a:ln>
                  <a:noFill/>
                </a:ln>
                <a:solidFill>
                  <a:prstClr val="black"/>
                </a:solidFill>
                <a:effectLst/>
                <a:uLnTx/>
                <a:uFillTx/>
              </a:rPr>
              <a:t> fungi, and some viruses.</a:t>
            </a:r>
          </a:p>
          <a:p>
            <a:pPr marL="342900" marR="0" lvl="0" indent="-342900" defTabSz="510926"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000" kern="0" baseline="0" dirty="0">
                <a:solidFill>
                  <a:prstClr val="black"/>
                </a:solidFill>
              </a:rPr>
              <a:t>Primes the plant to respond more rapidly to later infection.</a:t>
            </a:r>
            <a:endParaRPr kumimoji="0" lang="en-US" sz="2000" b="0" i="0" u="none" strike="noStrike" kern="0" cap="none" spc="0" normalizeH="0" baseline="0" noProof="0" dirty="0">
              <a:ln>
                <a:noFill/>
              </a:ln>
              <a:solidFill>
                <a:prstClr val="black"/>
              </a:solidFill>
              <a:effectLst/>
              <a:uLnTx/>
              <a:uFillTx/>
            </a:endParaRPr>
          </a:p>
          <a:p>
            <a:pPr marL="342900" lvl="0" indent="-342900" defTabSz="510926">
              <a:spcBef>
                <a:spcPts val="600"/>
              </a:spcBef>
              <a:buFont typeface="Arial" panose="020B0604020202020204" pitchFamily="34" charset="0"/>
              <a:buChar char="•"/>
              <a:defRPr/>
            </a:pPr>
            <a:r>
              <a:rPr lang="en-US" sz="2000" kern="0" dirty="0">
                <a:solidFill>
                  <a:prstClr val="black"/>
                </a:solidFill>
              </a:rPr>
              <a:t>Mode of action similar to acibenzolar-S-methyl (Actigard</a:t>
            </a:r>
            <a:r>
              <a:rPr lang="en-US" sz="2000" kern="0" baseline="30000" dirty="0">
                <a:solidFill>
                  <a:prstClr val="black"/>
                </a:solidFill>
                <a:cs typeface="Arial" panose="020B0604020202020204" pitchFamily="34" charset="0"/>
              </a:rPr>
              <a:t> </a:t>
            </a:r>
            <a:r>
              <a:rPr lang="en-US" sz="2000" kern="0" dirty="0">
                <a:solidFill>
                  <a:prstClr val="black"/>
                </a:solidFill>
                <a:cs typeface="Arial" panose="020B0604020202020204" pitchFamily="34" charset="0"/>
              </a:rPr>
              <a:t>or Bion</a:t>
            </a:r>
            <a:r>
              <a:rPr lang="en-US" sz="2000" kern="0" dirty="0">
                <a:solidFill>
                  <a:prstClr val="black"/>
                </a:solidFill>
              </a:rPr>
              <a:t>)</a:t>
            </a:r>
            <a:endParaRPr lang="en-US" sz="2000" kern="0" dirty="0">
              <a:solidFill>
                <a:prstClr val="black"/>
              </a:solidFill>
              <a:cs typeface="Arial" panose="020B0604020202020204" pitchFamily="34" charset="0"/>
            </a:endParaRPr>
          </a:p>
          <a:p>
            <a:pPr marL="342900" indent="-342900" defTabSz="510926">
              <a:spcBef>
                <a:spcPts val="600"/>
              </a:spcBef>
              <a:buFont typeface="Arial" panose="020B0604020202020204" pitchFamily="34" charset="0"/>
              <a:buChar char="•"/>
              <a:defRPr/>
            </a:pPr>
            <a:r>
              <a:rPr lang="en-US" sz="2000" dirty="0">
                <a:solidFill>
                  <a:srgbClr val="000000"/>
                </a:solidFill>
                <a:latin typeface="Calibri" panose="020F0502020204030204" pitchFamily="34" charset="0"/>
                <a:cs typeface="Arial" charset="0"/>
              </a:rPr>
              <a:t>No direct antagonistic effects on plant pathogens.</a:t>
            </a:r>
            <a:r>
              <a:rPr kumimoji="0" lang="en-US"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342900" indent="-342900" defTabSz="510926">
              <a:spcBef>
                <a:spcPts val="600"/>
              </a:spcBef>
              <a:buFont typeface="Arial" panose="020B0604020202020204" pitchFamily="34" charset="0"/>
              <a:buChar char="•"/>
              <a:defRPr/>
            </a:pPr>
            <a:r>
              <a:rPr lang="en-US" kern="0" dirty="0">
                <a:solidFill>
                  <a:prstClr val="black"/>
                </a:solidFill>
                <a:latin typeface="Arial" panose="020B0604020202020204" pitchFamily="34" charset="0"/>
                <a:cs typeface="Arial" panose="020B0604020202020204" pitchFamily="34" charset="0"/>
              </a:rPr>
              <a:t>WG and LC formulations registered in USA.</a:t>
            </a:r>
            <a:endParaRPr kumimoji="0" lang="en-US" sz="2000" b="0" i="0" u="none" strike="noStrike" kern="0" cap="none" spc="0" normalizeH="0" baseline="0" noProof="0" dirty="0">
              <a:ln>
                <a:noFill/>
              </a:ln>
              <a:solidFill>
                <a:prstClr val="black"/>
              </a:solidFill>
              <a:effectLst/>
              <a:uLnTx/>
              <a:uFillTx/>
            </a:endParaRPr>
          </a:p>
        </p:txBody>
      </p:sp>
      <p:pic>
        <p:nvPicPr>
          <p:cNvPr id="44" name="Picture 43" descr="Kids’ Valley Garden - A Gardening Resource for Kid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796" y="1420661"/>
            <a:ext cx="1599868" cy="2087327"/>
          </a:xfrm>
          <a:prstGeom prst="rect">
            <a:avLst/>
          </a:prstGeom>
        </p:spPr>
      </p:pic>
      <p:grpSp>
        <p:nvGrpSpPr>
          <p:cNvPr id="15" name="Group 14"/>
          <p:cNvGrpSpPr/>
          <p:nvPr/>
        </p:nvGrpSpPr>
        <p:grpSpPr>
          <a:xfrm>
            <a:off x="563602" y="1165269"/>
            <a:ext cx="4109402" cy="2771871"/>
            <a:chOff x="645866" y="3034287"/>
            <a:chExt cx="4109402" cy="2771871"/>
          </a:xfrm>
        </p:grpSpPr>
        <p:grpSp>
          <p:nvGrpSpPr>
            <p:cNvPr id="3" name="Group 2"/>
            <p:cNvGrpSpPr/>
            <p:nvPr/>
          </p:nvGrpSpPr>
          <p:grpSpPr>
            <a:xfrm>
              <a:off x="645866" y="3034287"/>
              <a:ext cx="3309674" cy="2450458"/>
              <a:chOff x="645866" y="3034287"/>
              <a:chExt cx="3309674" cy="2450458"/>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263" y="3034287"/>
                <a:ext cx="3267277" cy="2450458"/>
              </a:xfrm>
              <a:prstGeom prst="rect">
                <a:avLst/>
              </a:prstGeom>
              <a:ln>
                <a:solidFill>
                  <a:schemeClr val="bg1"/>
                </a:solidFill>
              </a:ln>
              <a:effectLst/>
            </p:spPr>
          </p:pic>
          <p:sp>
            <p:nvSpPr>
              <p:cNvPr id="31" name="TextBox 30"/>
              <p:cNvSpPr txBox="1"/>
              <p:nvPr/>
            </p:nvSpPr>
            <p:spPr>
              <a:xfrm>
                <a:off x="1944062" y="4728983"/>
                <a:ext cx="1935344" cy="338554"/>
              </a:xfrm>
              <a:prstGeom prst="rect">
                <a:avLst/>
              </a:prstGeom>
              <a:noFill/>
              <a:ln>
                <a:noFill/>
              </a:ln>
            </p:spPr>
            <p:txBody>
              <a:bodyPr wrap="square" rtlCol="0">
                <a:spAutoFit/>
              </a:bodyPr>
              <a:lstStyle/>
              <a:p>
                <a:pPr algn="r" fontAlgn="base">
                  <a:spcBef>
                    <a:spcPct val="0"/>
                  </a:spcBef>
                  <a:spcAft>
                    <a:spcPct val="0"/>
                  </a:spcAft>
                </a:pPr>
                <a:r>
                  <a:rPr lang="en-US" sz="1600" b="1">
                    <a:solidFill>
                      <a:srgbClr val="FFFFFF"/>
                    </a:solidFill>
                    <a:effectLst>
                      <a:outerShdw blurRad="38100" dist="38100" dir="2700000" algn="tl">
                        <a:srgbClr val="000000">
                          <a:alpha val="43137"/>
                        </a:srgbClr>
                      </a:outerShdw>
                    </a:effectLst>
                    <a:cs typeface="Arial" charset="0"/>
                  </a:rPr>
                  <a:t>Untreated check</a:t>
                </a:r>
              </a:p>
            </p:txBody>
          </p:sp>
          <p:sp>
            <p:nvSpPr>
              <p:cNvPr id="32" name="TextBox 31"/>
              <p:cNvSpPr txBox="1"/>
              <p:nvPr/>
            </p:nvSpPr>
            <p:spPr>
              <a:xfrm>
                <a:off x="645866" y="4456562"/>
                <a:ext cx="1313160" cy="338554"/>
              </a:xfrm>
              <a:prstGeom prst="rect">
                <a:avLst/>
              </a:prstGeom>
              <a:noFill/>
              <a:ln>
                <a:noFill/>
              </a:ln>
            </p:spPr>
            <p:txBody>
              <a:bodyPr wrap="square" rtlCol="0">
                <a:spAutoFit/>
              </a:bodyPr>
              <a:lstStyle/>
              <a:p>
                <a:pPr fontAlgn="base">
                  <a:spcBef>
                    <a:spcPct val="0"/>
                  </a:spcBef>
                  <a:spcAft>
                    <a:spcPct val="0"/>
                  </a:spcAft>
                </a:pPr>
                <a:r>
                  <a:rPr lang="en-US" sz="1600" b="1">
                    <a:solidFill>
                      <a:srgbClr val="FFFFFF"/>
                    </a:solidFill>
                    <a:effectLst>
                      <a:outerShdw blurRad="38100" dist="38100" dir="2700000" algn="tl">
                        <a:srgbClr val="000000">
                          <a:alpha val="43137"/>
                        </a:srgbClr>
                      </a:outerShdw>
                    </a:effectLst>
                    <a:cs typeface="Arial" charset="0"/>
                  </a:rPr>
                  <a:t>LifeGard WG</a:t>
                </a:r>
              </a:p>
            </p:txBody>
          </p:sp>
        </p:grpSp>
        <p:sp>
          <p:nvSpPr>
            <p:cNvPr id="13" name="TextBox 12"/>
            <p:cNvSpPr txBox="1"/>
            <p:nvPr/>
          </p:nvSpPr>
          <p:spPr>
            <a:xfrm>
              <a:off x="660535" y="5498381"/>
              <a:ext cx="4094733" cy="307777"/>
            </a:xfrm>
            <a:prstGeom prst="rect">
              <a:avLst/>
            </a:prstGeom>
            <a:noFill/>
          </p:spPr>
          <p:txBody>
            <a:bodyPr wrap="square" rtlCol="0">
              <a:spAutoFit/>
            </a:bodyPr>
            <a:lstStyle/>
            <a:p>
              <a:r>
                <a:rPr lang="en-US" sz="1400" b="1" i="1"/>
                <a:t>Above</a:t>
              </a:r>
              <a:r>
                <a:rPr lang="en-US" sz="1400"/>
                <a:t>: Control of downy mildew in wine grapes (NY).</a:t>
              </a:r>
            </a:p>
          </p:txBody>
        </p:sp>
      </p:grpSp>
      <p:grpSp>
        <p:nvGrpSpPr>
          <p:cNvPr id="8" name="Group 7">
            <a:extLst>
              <a:ext uri="{FF2B5EF4-FFF2-40B4-BE49-F238E27FC236}">
                <a16:creationId xmlns:a16="http://schemas.microsoft.com/office/drawing/2014/main" id="{420EF004-174C-487D-949F-0F6ECE45D2C1}"/>
              </a:ext>
            </a:extLst>
          </p:cNvPr>
          <p:cNvGrpSpPr/>
          <p:nvPr/>
        </p:nvGrpSpPr>
        <p:grpSpPr>
          <a:xfrm>
            <a:off x="563602" y="3855013"/>
            <a:ext cx="6114396" cy="2863290"/>
            <a:chOff x="563602" y="3855013"/>
            <a:chExt cx="6114396" cy="2863290"/>
          </a:xfrm>
        </p:grpSpPr>
        <p:grpSp>
          <p:nvGrpSpPr>
            <p:cNvPr id="27" name="Group 26">
              <a:extLst>
                <a:ext uri="{FF2B5EF4-FFF2-40B4-BE49-F238E27FC236}">
                  <a16:creationId xmlns:a16="http://schemas.microsoft.com/office/drawing/2014/main" id="{040CC974-C243-4D75-A37E-AD5421C1604D}"/>
                </a:ext>
              </a:extLst>
            </p:cNvPr>
            <p:cNvGrpSpPr/>
            <p:nvPr/>
          </p:nvGrpSpPr>
          <p:grpSpPr>
            <a:xfrm>
              <a:off x="614257" y="4157473"/>
              <a:ext cx="6063741" cy="2560830"/>
              <a:chOff x="872246" y="2252510"/>
              <a:chExt cx="7454054" cy="3131297"/>
            </a:xfrm>
          </p:grpSpPr>
          <p:grpSp>
            <p:nvGrpSpPr>
              <p:cNvPr id="29" name="Group 28">
                <a:extLst>
                  <a:ext uri="{FF2B5EF4-FFF2-40B4-BE49-F238E27FC236}">
                    <a16:creationId xmlns:a16="http://schemas.microsoft.com/office/drawing/2014/main" id="{31DEC15A-83F7-4101-A244-18E9A50376C4}"/>
                  </a:ext>
                </a:extLst>
              </p:cNvPr>
              <p:cNvGrpSpPr/>
              <p:nvPr/>
            </p:nvGrpSpPr>
            <p:grpSpPr>
              <a:xfrm>
                <a:off x="872246" y="2252510"/>
                <a:ext cx="7454054" cy="2725133"/>
                <a:chOff x="872246" y="2252510"/>
                <a:chExt cx="7454054" cy="2725133"/>
              </a:xfrm>
            </p:grpSpPr>
            <p:pic>
              <p:nvPicPr>
                <p:cNvPr id="37" name="Picture 36" descr="CX BLS UTC 100_1449.JPG">
                  <a:extLst>
                    <a:ext uri="{FF2B5EF4-FFF2-40B4-BE49-F238E27FC236}">
                      <a16:creationId xmlns:a16="http://schemas.microsoft.com/office/drawing/2014/main" id="{FAA5448B-B1BD-4249-9C97-8DA0DA3567D7}"/>
                    </a:ext>
                  </a:extLst>
                </p:cNvPr>
                <p:cNvPicPr>
                  <a:picLocks noChangeAspect="1"/>
                </p:cNvPicPr>
                <p:nvPr/>
              </p:nvPicPr>
              <p:blipFill rotWithShape="1">
                <a:blip r:embed="rId8" cstate="print"/>
                <a:srcRect b="4148"/>
                <a:stretch/>
              </p:blipFill>
              <p:spPr>
                <a:xfrm>
                  <a:off x="872246" y="2252510"/>
                  <a:ext cx="1597794" cy="2725133"/>
                </a:xfrm>
                <a:prstGeom prst="rect">
                  <a:avLst/>
                </a:prstGeom>
                <a:ln>
                  <a:solidFill>
                    <a:schemeClr val="bg1"/>
                  </a:solidFill>
                </a:ln>
              </p:spPr>
            </p:pic>
            <p:pic>
              <p:nvPicPr>
                <p:cNvPr id="41" name="Picture 40" descr="CX BLS Standard 100_1460.JPG">
                  <a:extLst>
                    <a:ext uri="{FF2B5EF4-FFF2-40B4-BE49-F238E27FC236}">
                      <a16:creationId xmlns:a16="http://schemas.microsoft.com/office/drawing/2014/main" id="{B5E94379-A9A3-4480-8428-C7408F670A51}"/>
                    </a:ext>
                  </a:extLst>
                </p:cNvPr>
                <p:cNvPicPr>
                  <a:picLocks noChangeAspect="1"/>
                </p:cNvPicPr>
                <p:nvPr/>
              </p:nvPicPr>
              <p:blipFill rotWithShape="1">
                <a:blip r:embed="rId9" cstate="print"/>
                <a:srcRect b="4378"/>
                <a:stretch/>
              </p:blipFill>
              <p:spPr>
                <a:xfrm>
                  <a:off x="2553371" y="2252510"/>
                  <a:ext cx="1617044" cy="2725133"/>
                </a:xfrm>
                <a:prstGeom prst="rect">
                  <a:avLst/>
                </a:prstGeom>
                <a:ln>
                  <a:noFill/>
                </a:ln>
              </p:spPr>
            </p:pic>
            <p:pic>
              <p:nvPicPr>
                <p:cNvPr id="42" name="Picture 41" descr="CX BLS AG 100_1462.JPG">
                  <a:extLst>
                    <a:ext uri="{FF2B5EF4-FFF2-40B4-BE49-F238E27FC236}">
                      <a16:creationId xmlns:a16="http://schemas.microsoft.com/office/drawing/2014/main" id="{62A07FD9-DDB0-4ACD-BBC3-742B573DE8E9}"/>
                    </a:ext>
                  </a:extLst>
                </p:cNvPr>
                <p:cNvPicPr>
                  <a:picLocks noChangeAspect="1"/>
                </p:cNvPicPr>
                <p:nvPr/>
              </p:nvPicPr>
              <p:blipFill rotWithShape="1">
                <a:blip r:embed="rId10" cstate="print"/>
                <a:srcRect b="5019"/>
                <a:stretch/>
              </p:blipFill>
              <p:spPr>
                <a:xfrm>
                  <a:off x="6401248" y="2252511"/>
                  <a:ext cx="1925052" cy="2725132"/>
                </a:xfrm>
                <a:prstGeom prst="rect">
                  <a:avLst/>
                </a:prstGeom>
                <a:ln>
                  <a:noFill/>
                </a:ln>
              </p:spPr>
            </p:pic>
            <p:pic>
              <p:nvPicPr>
                <p:cNvPr id="45" name="Picture 44" descr="CX BLS CX 100_1461.JPG">
                  <a:extLst>
                    <a:ext uri="{FF2B5EF4-FFF2-40B4-BE49-F238E27FC236}">
                      <a16:creationId xmlns:a16="http://schemas.microsoft.com/office/drawing/2014/main" id="{4ECCF9D3-C29E-4B84-AB03-77CF4E629C3C}"/>
                    </a:ext>
                  </a:extLst>
                </p:cNvPr>
                <p:cNvPicPr>
                  <a:picLocks noChangeAspect="1"/>
                </p:cNvPicPr>
                <p:nvPr/>
              </p:nvPicPr>
              <p:blipFill rotWithShape="1">
                <a:blip r:embed="rId11" cstate="print"/>
                <a:srcRect b="5019"/>
                <a:stretch/>
              </p:blipFill>
              <p:spPr>
                <a:xfrm>
                  <a:off x="4260785" y="2252510"/>
                  <a:ext cx="2054766" cy="2725133"/>
                </a:xfrm>
                <a:prstGeom prst="rect">
                  <a:avLst/>
                </a:prstGeom>
                <a:ln>
                  <a:noFill/>
                </a:ln>
              </p:spPr>
            </p:pic>
          </p:grpSp>
          <p:sp>
            <p:nvSpPr>
              <p:cNvPr id="33" name="TextBox 32">
                <a:extLst>
                  <a:ext uri="{FF2B5EF4-FFF2-40B4-BE49-F238E27FC236}">
                    <a16:creationId xmlns:a16="http://schemas.microsoft.com/office/drawing/2014/main" id="{BE6C57D8-597B-4216-ADEF-B822DE2B4C29}"/>
                  </a:ext>
                </a:extLst>
              </p:cNvPr>
              <p:cNvSpPr txBox="1"/>
              <p:nvPr/>
            </p:nvSpPr>
            <p:spPr>
              <a:xfrm>
                <a:off x="872246" y="5007468"/>
                <a:ext cx="1597794" cy="376339"/>
              </a:xfrm>
              <a:prstGeom prst="rect">
                <a:avLst/>
              </a:prstGeom>
              <a:noFill/>
            </p:spPr>
            <p:txBody>
              <a:bodyPr wrap="square" rtlCol="0">
                <a:spAutoFit/>
              </a:bodyPr>
              <a:lstStyle/>
              <a:p>
                <a:pPr algn="ctr"/>
                <a:r>
                  <a:rPr lang="en-US" sz="1400" b="1"/>
                  <a:t>Untreated</a:t>
                </a:r>
              </a:p>
            </p:txBody>
          </p:sp>
          <p:sp>
            <p:nvSpPr>
              <p:cNvPr id="34" name="TextBox 33">
                <a:extLst>
                  <a:ext uri="{FF2B5EF4-FFF2-40B4-BE49-F238E27FC236}">
                    <a16:creationId xmlns:a16="http://schemas.microsoft.com/office/drawing/2014/main" id="{9960E5B5-A462-4A55-9CEC-A9B32C0AFA8E}"/>
                  </a:ext>
                </a:extLst>
              </p:cNvPr>
              <p:cNvSpPr txBox="1"/>
              <p:nvPr/>
            </p:nvSpPr>
            <p:spPr>
              <a:xfrm>
                <a:off x="2379890" y="5007467"/>
                <a:ext cx="1944755" cy="376339"/>
              </a:xfrm>
              <a:prstGeom prst="rect">
                <a:avLst/>
              </a:prstGeom>
              <a:noFill/>
            </p:spPr>
            <p:txBody>
              <a:bodyPr wrap="square" rtlCol="0">
                <a:spAutoFit/>
              </a:bodyPr>
              <a:lstStyle/>
              <a:p>
                <a:pPr algn="ctr"/>
                <a:r>
                  <a:rPr lang="en-US" sz="1400" b="1"/>
                  <a:t>Grower standard</a:t>
                </a:r>
              </a:p>
            </p:txBody>
          </p:sp>
          <p:sp>
            <p:nvSpPr>
              <p:cNvPr id="35" name="TextBox 34">
                <a:extLst>
                  <a:ext uri="{FF2B5EF4-FFF2-40B4-BE49-F238E27FC236}">
                    <a16:creationId xmlns:a16="http://schemas.microsoft.com/office/drawing/2014/main" id="{0148FE4B-7234-4752-9008-00C97BDDF37A}"/>
                  </a:ext>
                </a:extLst>
              </p:cNvPr>
              <p:cNvSpPr txBox="1"/>
              <p:nvPr/>
            </p:nvSpPr>
            <p:spPr>
              <a:xfrm>
                <a:off x="4260786" y="5007467"/>
                <a:ext cx="2054766" cy="376339"/>
              </a:xfrm>
              <a:prstGeom prst="rect">
                <a:avLst/>
              </a:prstGeom>
              <a:noFill/>
            </p:spPr>
            <p:txBody>
              <a:bodyPr wrap="square" rtlCol="0">
                <a:spAutoFit/>
              </a:bodyPr>
              <a:lstStyle/>
              <a:p>
                <a:pPr algn="ctr"/>
                <a:r>
                  <a:rPr lang="en-US" sz="1400" b="1"/>
                  <a:t>LifeGard program</a:t>
                </a:r>
              </a:p>
            </p:txBody>
          </p:sp>
          <p:sp>
            <p:nvSpPr>
              <p:cNvPr id="36" name="TextBox 35">
                <a:extLst>
                  <a:ext uri="{FF2B5EF4-FFF2-40B4-BE49-F238E27FC236}">
                    <a16:creationId xmlns:a16="http://schemas.microsoft.com/office/drawing/2014/main" id="{866E3C05-7681-4A75-9352-B5F1AF600A58}"/>
                  </a:ext>
                </a:extLst>
              </p:cNvPr>
              <p:cNvSpPr txBox="1"/>
              <p:nvPr/>
            </p:nvSpPr>
            <p:spPr>
              <a:xfrm>
                <a:off x="6401248" y="5007467"/>
                <a:ext cx="1925052" cy="376339"/>
              </a:xfrm>
              <a:prstGeom prst="rect">
                <a:avLst/>
              </a:prstGeom>
              <a:noFill/>
            </p:spPr>
            <p:txBody>
              <a:bodyPr wrap="square" rtlCol="0">
                <a:spAutoFit/>
              </a:bodyPr>
              <a:lstStyle/>
              <a:p>
                <a:pPr algn="ctr"/>
                <a:r>
                  <a:rPr lang="en-US" sz="1400" b="1" dirty="0"/>
                  <a:t>Actigard program</a:t>
                </a:r>
              </a:p>
            </p:txBody>
          </p:sp>
        </p:grpSp>
        <p:sp>
          <p:nvSpPr>
            <p:cNvPr id="47" name="TextBox 46">
              <a:extLst>
                <a:ext uri="{FF2B5EF4-FFF2-40B4-BE49-F238E27FC236}">
                  <a16:creationId xmlns:a16="http://schemas.microsoft.com/office/drawing/2014/main" id="{6C461E5A-3D85-490F-BDB3-F000B211295F}"/>
                </a:ext>
              </a:extLst>
            </p:cNvPr>
            <p:cNvSpPr txBox="1"/>
            <p:nvPr/>
          </p:nvSpPr>
          <p:spPr>
            <a:xfrm>
              <a:off x="563602" y="3855013"/>
              <a:ext cx="60951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Below</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Control of bacterial spot in tomatoes (NC) </a:t>
              </a:r>
            </a:p>
          </p:txBody>
        </p:sp>
      </p:grpSp>
      <p:grpSp>
        <p:nvGrpSpPr>
          <p:cNvPr id="46" name="Group 45">
            <a:extLst>
              <a:ext uri="{FF2B5EF4-FFF2-40B4-BE49-F238E27FC236}">
                <a16:creationId xmlns:a16="http://schemas.microsoft.com/office/drawing/2014/main" id="{DB6FD0CF-E5AD-4A09-95A2-07BBA4CA2E92}"/>
              </a:ext>
            </a:extLst>
          </p:cNvPr>
          <p:cNvGrpSpPr/>
          <p:nvPr/>
        </p:nvGrpSpPr>
        <p:grpSpPr>
          <a:xfrm>
            <a:off x="188536" y="265518"/>
            <a:ext cx="2733773" cy="723280"/>
            <a:chOff x="188536" y="265518"/>
            <a:chExt cx="2733773" cy="723280"/>
          </a:xfrm>
        </p:grpSpPr>
        <p:sp>
          <p:nvSpPr>
            <p:cNvPr id="48" name="Rectangle 47">
              <a:extLst>
                <a:ext uri="{FF2B5EF4-FFF2-40B4-BE49-F238E27FC236}">
                  <a16:creationId xmlns:a16="http://schemas.microsoft.com/office/drawing/2014/main" id="{39C35E20-B1E3-4BB8-92CB-B8279CB61463}"/>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DBEDF3C3-4F4E-4C4E-8312-3DC442E26778}"/>
                </a:ext>
              </a:extLst>
            </p:cNvPr>
            <p:cNvPicPr>
              <a:picLocks noChangeAspect="1"/>
            </p:cNvPicPr>
            <p:nvPr/>
          </p:nvPicPr>
          <p:blipFill>
            <a:blip r:embed="rId12"/>
            <a:stretch>
              <a:fillRect/>
            </a:stretch>
          </p:blipFill>
          <p:spPr>
            <a:xfrm>
              <a:off x="188537" y="265518"/>
              <a:ext cx="1753386" cy="599927"/>
            </a:xfrm>
            <a:prstGeom prst="rect">
              <a:avLst/>
            </a:prstGeom>
          </p:spPr>
        </p:pic>
      </p:grpSp>
    </p:spTree>
    <p:extLst>
      <p:ext uri="{BB962C8B-B14F-4D97-AF65-F5344CB8AC3E}">
        <p14:creationId xmlns:p14="http://schemas.microsoft.com/office/powerpoint/2010/main" val="206566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C0A8A7-8426-BA35-EB31-571E6E4BB47C}"/>
              </a:ext>
            </a:extLst>
          </p:cNvPr>
          <p:cNvGrpSpPr/>
          <p:nvPr/>
        </p:nvGrpSpPr>
        <p:grpSpPr>
          <a:xfrm>
            <a:off x="3942827" y="1636952"/>
            <a:ext cx="8044214" cy="4260507"/>
            <a:chOff x="1752600" y="1828800"/>
            <a:chExt cx="8610600" cy="3505200"/>
          </a:xfrm>
        </p:grpSpPr>
        <p:sp>
          <p:nvSpPr>
            <p:cNvPr id="9" name="Rectangle 2"/>
            <p:cNvSpPr>
              <a:spLocks noChangeArrowheads="1"/>
            </p:cNvSpPr>
            <p:nvPr/>
          </p:nvSpPr>
          <p:spPr bwMode="auto">
            <a:xfrm>
              <a:off x="1752600" y="1828800"/>
              <a:ext cx="8610600" cy="3505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nchor="ctr"/>
            <a:lstStyle>
              <a:lvl1pPr>
                <a:defRPr sz="2400">
                  <a:solidFill>
                    <a:schemeClr val="tx1"/>
                  </a:solidFill>
                  <a:latin typeface="Trebuchet MS" pitchFamily="34" charset="0"/>
                </a:defRPr>
              </a:lvl1pPr>
              <a:lvl2pPr marL="742950" indent="-285750">
                <a:defRPr sz="2400">
                  <a:solidFill>
                    <a:schemeClr val="tx1"/>
                  </a:solidFill>
                  <a:latin typeface="Trebuchet MS" pitchFamily="34" charset="0"/>
                </a:defRPr>
              </a:lvl2pPr>
              <a:lvl3pPr marL="1143000" indent="-228600">
                <a:defRPr sz="2400">
                  <a:solidFill>
                    <a:schemeClr val="tx1"/>
                  </a:solidFill>
                  <a:latin typeface="Trebuchet MS" pitchFamily="34" charset="0"/>
                </a:defRPr>
              </a:lvl3pPr>
              <a:lvl4pPr marL="1600200" indent="-228600">
                <a:defRPr sz="2400">
                  <a:solidFill>
                    <a:schemeClr val="tx1"/>
                  </a:solidFill>
                  <a:latin typeface="Trebuchet MS" pitchFamily="34" charset="0"/>
                </a:defRPr>
              </a:lvl4pPr>
              <a:lvl5pPr marL="2057400" indent="-228600">
                <a:defRPr sz="2400">
                  <a:solidFill>
                    <a:schemeClr val="tx1"/>
                  </a:solidFill>
                  <a:latin typeface="Trebuchet MS" pitchFamily="34" charset="0"/>
                </a:defRPr>
              </a:lvl5pPr>
              <a:lvl6pPr marL="2514600" indent="-228600" eaLnBrk="0" fontAlgn="base" hangingPunct="0">
                <a:spcBef>
                  <a:spcPct val="0"/>
                </a:spcBef>
                <a:spcAft>
                  <a:spcPct val="0"/>
                </a:spcAft>
                <a:defRPr sz="2400">
                  <a:solidFill>
                    <a:schemeClr val="tx1"/>
                  </a:solidFill>
                  <a:latin typeface="Trebuchet MS" pitchFamily="34" charset="0"/>
                </a:defRPr>
              </a:lvl6pPr>
              <a:lvl7pPr marL="2971800" indent="-228600" eaLnBrk="0" fontAlgn="base" hangingPunct="0">
                <a:spcBef>
                  <a:spcPct val="0"/>
                </a:spcBef>
                <a:spcAft>
                  <a:spcPct val="0"/>
                </a:spcAft>
                <a:defRPr sz="2400">
                  <a:solidFill>
                    <a:schemeClr val="tx1"/>
                  </a:solidFill>
                  <a:latin typeface="Trebuchet MS" pitchFamily="34" charset="0"/>
                </a:defRPr>
              </a:lvl7pPr>
              <a:lvl8pPr marL="3429000" indent="-228600" eaLnBrk="0" fontAlgn="base" hangingPunct="0">
                <a:spcBef>
                  <a:spcPct val="0"/>
                </a:spcBef>
                <a:spcAft>
                  <a:spcPct val="0"/>
                </a:spcAft>
                <a:defRPr sz="2400">
                  <a:solidFill>
                    <a:schemeClr val="tx1"/>
                  </a:solidFill>
                  <a:latin typeface="Trebuchet MS" pitchFamily="34" charset="0"/>
                </a:defRPr>
              </a:lvl8pPr>
              <a:lvl9pPr marL="3886200" indent="-228600" eaLnBrk="0" fontAlgn="base" hangingPunct="0">
                <a:spcBef>
                  <a:spcPct val="0"/>
                </a:spcBef>
                <a:spcAft>
                  <a:spcPct val="0"/>
                </a:spcAft>
                <a:defRPr sz="2400">
                  <a:solidFill>
                    <a:schemeClr val="tx1"/>
                  </a:solidFill>
                  <a:latin typeface="Trebuchet MS" pitchFamily="34" charset="0"/>
                </a:defRPr>
              </a:lvl9pPr>
            </a:lstStyle>
            <a:p>
              <a:pPr algn="ctr" fontAlgn="base">
                <a:spcBef>
                  <a:spcPct val="0"/>
                </a:spcBef>
                <a:spcAft>
                  <a:spcPct val="0"/>
                </a:spcAft>
              </a:pPr>
              <a:endParaRPr lang="en-US" altLang="en-US" dirty="0">
                <a:solidFill>
                  <a:prstClr val="black"/>
                </a:solidFill>
                <a:latin typeface="Times New Roman" pitchFamily="18" charset="0"/>
                <a:cs typeface="Arial" pitchFamily="34" charset="0"/>
              </a:endParaRPr>
            </a:p>
          </p:txBody>
        </p:sp>
        <p:grpSp>
          <p:nvGrpSpPr>
            <p:cNvPr id="10" name="Group 5"/>
            <p:cNvGrpSpPr>
              <a:grpSpLocks/>
            </p:cNvGrpSpPr>
            <p:nvPr/>
          </p:nvGrpSpPr>
          <p:grpSpPr bwMode="auto">
            <a:xfrm>
              <a:off x="1925216" y="1948546"/>
              <a:ext cx="2608263" cy="3200400"/>
              <a:chOff x="3906" y="1776"/>
              <a:chExt cx="1806" cy="2216"/>
            </a:xfrm>
          </p:grpSpPr>
          <p:pic>
            <p:nvPicPr>
              <p:cNvPr id="11" name="Picture 6" descr="folha li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4" y="1776"/>
                <a:ext cx="1678" cy="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ispersan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6" y="1960"/>
                <a:ext cx="180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9"/>
            <p:cNvSpPr txBox="1">
              <a:spLocks noChangeArrowheads="1"/>
            </p:cNvSpPr>
            <p:nvPr/>
          </p:nvSpPr>
          <p:spPr bwMode="auto">
            <a:xfrm>
              <a:off x="4800600" y="2209800"/>
              <a:ext cx="5257800" cy="289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a:defRPr sz="2400">
                  <a:solidFill>
                    <a:schemeClr val="tx1"/>
                  </a:solidFill>
                  <a:latin typeface="Trebuchet MS" pitchFamily="34" charset="0"/>
                </a:defRPr>
              </a:lvl1pPr>
              <a:lvl2pPr marL="742950" indent="-285750">
                <a:defRPr sz="2400">
                  <a:solidFill>
                    <a:schemeClr val="tx1"/>
                  </a:solidFill>
                  <a:latin typeface="Trebuchet MS" pitchFamily="34" charset="0"/>
                </a:defRPr>
              </a:lvl2pPr>
              <a:lvl3pPr marL="1143000" indent="-228600">
                <a:defRPr sz="2400">
                  <a:solidFill>
                    <a:schemeClr val="tx1"/>
                  </a:solidFill>
                  <a:latin typeface="Trebuchet MS" pitchFamily="34" charset="0"/>
                </a:defRPr>
              </a:lvl3pPr>
              <a:lvl4pPr marL="1600200" indent="-228600">
                <a:defRPr sz="2400">
                  <a:solidFill>
                    <a:schemeClr val="tx1"/>
                  </a:solidFill>
                  <a:latin typeface="Trebuchet MS" pitchFamily="34" charset="0"/>
                </a:defRPr>
              </a:lvl4pPr>
              <a:lvl5pPr marL="2057400" indent="-228600">
                <a:defRPr sz="2400">
                  <a:solidFill>
                    <a:schemeClr val="tx1"/>
                  </a:solidFill>
                  <a:latin typeface="Trebuchet MS" pitchFamily="34" charset="0"/>
                </a:defRPr>
              </a:lvl5pPr>
              <a:lvl6pPr marL="2514600" indent="-228600" eaLnBrk="0" fontAlgn="base" hangingPunct="0">
                <a:spcBef>
                  <a:spcPct val="0"/>
                </a:spcBef>
                <a:spcAft>
                  <a:spcPct val="0"/>
                </a:spcAft>
                <a:defRPr sz="2400">
                  <a:solidFill>
                    <a:schemeClr val="tx1"/>
                  </a:solidFill>
                  <a:latin typeface="Trebuchet MS" pitchFamily="34" charset="0"/>
                </a:defRPr>
              </a:lvl6pPr>
              <a:lvl7pPr marL="2971800" indent="-228600" eaLnBrk="0" fontAlgn="base" hangingPunct="0">
                <a:spcBef>
                  <a:spcPct val="0"/>
                </a:spcBef>
                <a:spcAft>
                  <a:spcPct val="0"/>
                </a:spcAft>
                <a:defRPr sz="2400">
                  <a:solidFill>
                    <a:schemeClr val="tx1"/>
                  </a:solidFill>
                  <a:latin typeface="Trebuchet MS" pitchFamily="34" charset="0"/>
                </a:defRPr>
              </a:lvl7pPr>
              <a:lvl8pPr marL="3429000" indent="-228600" eaLnBrk="0" fontAlgn="base" hangingPunct="0">
                <a:spcBef>
                  <a:spcPct val="0"/>
                </a:spcBef>
                <a:spcAft>
                  <a:spcPct val="0"/>
                </a:spcAft>
                <a:defRPr sz="2400">
                  <a:solidFill>
                    <a:schemeClr val="tx1"/>
                  </a:solidFill>
                  <a:latin typeface="Trebuchet MS" pitchFamily="34" charset="0"/>
                </a:defRPr>
              </a:lvl8pPr>
              <a:lvl9pPr marL="3886200" indent="-228600" eaLnBrk="0" fontAlgn="base" hangingPunct="0">
                <a:spcBef>
                  <a:spcPct val="0"/>
                </a:spcBef>
                <a:spcAft>
                  <a:spcPct val="0"/>
                </a:spcAft>
                <a:defRPr sz="2400">
                  <a:solidFill>
                    <a:schemeClr val="tx1"/>
                  </a:solidFill>
                  <a:latin typeface="Trebuchet MS" pitchFamily="34" charset="0"/>
                </a:defRPr>
              </a:lvl9pPr>
            </a:lstStyle>
            <a:p>
              <a:pPr fontAlgn="base">
                <a:spcBef>
                  <a:spcPct val="0"/>
                </a:spcBef>
                <a:spcAft>
                  <a:spcPct val="0"/>
                </a:spcAft>
              </a:pPr>
              <a:r>
                <a:rPr lang="en-US" altLang="en-US" sz="2600" b="1" dirty="0">
                  <a:solidFill>
                    <a:prstClr val="black"/>
                  </a:solidFill>
                  <a:latin typeface="Arial Narrow" pitchFamily="34" charset="0"/>
                  <a:cs typeface="Arial" pitchFamily="34" charset="0"/>
                </a:rPr>
                <a:t>Crystalline particles adhere to the</a:t>
              </a:r>
            </a:p>
            <a:p>
              <a:pPr fontAlgn="base">
                <a:spcBef>
                  <a:spcPct val="0"/>
                </a:spcBef>
                <a:spcAft>
                  <a:spcPct val="0"/>
                </a:spcAft>
              </a:pPr>
              <a:r>
                <a:rPr lang="en-US" altLang="en-US" sz="2600" b="1" dirty="0">
                  <a:solidFill>
                    <a:prstClr val="black"/>
                  </a:solidFill>
                  <a:latin typeface="Arial Narrow" pitchFamily="34" charset="0"/>
                  <a:cs typeface="Arial" pitchFamily="34" charset="0"/>
                </a:rPr>
                <a:t>surface of leaves to provide a</a:t>
              </a:r>
            </a:p>
            <a:p>
              <a:pPr fontAlgn="base">
                <a:spcBef>
                  <a:spcPct val="0"/>
                </a:spcBef>
                <a:spcAft>
                  <a:spcPct val="0"/>
                </a:spcAft>
              </a:pPr>
              <a:r>
                <a:rPr lang="en-US" altLang="en-US" sz="2600" b="1" dirty="0">
                  <a:solidFill>
                    <a:prstClr val="black"/>
                  </a:solidFill>
                  <a:latin typeface="Arial Narrow" pitchFamily="34" charset="0"/>
                  <a:cs typeface="Arial" pitchFamily="34" charset="0"/>
                </a:rPr>
                <a:t>protective barrier and act as a reservoir.</a:t>
              </a:r>
            </a:p>
            <a:p>
              <a:pPr fontAlgn="base">
                <a:spcBef>
                  <a:spcPct val="0"/>
                </a:spcBef>
                <a:spcAft>
                  <a:spcPct val="0"/>
                </a:spcAft>
              </a:pPr>
              <a:r>
                <a:rPr lang="en-US" altLang="en-US" sz="2600" b="1" dirty="0">
                  <a:solidFill>
                    <a:prstClr val="black"/>
                  </a:solidFill>
                  <a:latin typeface="Arial Narrow" pitchFamily="34" charset="0"/>
                  <a:cs typeface="Arial" pitchFamily="34" charset="0"/>
                </a:rPr>
                <a:t>Upon contact with water, ppm levels of</a:t>
              </a:r>
            </a:p>
            <a:p>
              <a:pPr fontAlgn="base">
                <a:spcBef>
                  <a:spcPct val="0"/>
                </a:spcBef>
                <a:spcAft>
                  <a:spcPct val="0"/>
                </a:spcAft>
              </a:pPr>
              <a:r>
                <a:rPr lang="en-US" altLang="en-US" sz="2600" b="1" dirty="0">
                  <a:solidFill>
                    <a:prstClr val="black"/>
                  </a:solidFill>
                  <a:latin typeface="Arial Narrow" pitchFamily="34" charset="0"/>
                  <a:cs typeface="Arial" pitchFamily="34" charset="0"/>
                </a:rPr>
                <a:t>bioavailable Cu</a:t>
              </a:r>
              <a:r>
                <a:rPr lang="en-US" altLang="en-US" sz="2600" b="1" baseline="30000" dirty="0">
                  <a:solidFill>
                    <a:prstClr val="black"/>
                  </a:solidFill>
                  <a:latin typeface="Arial Narrow" pitchFamily="34" charset="0"/>
                  <a:cs typeface="Arial" pitchFamily="34" charset="0"/>
                </a:rPr>
                <a:t>++ </a:t>
              </a:r>
              <a:r>
                <a:rPr lang="en-US" altLang="en-US" sz="2600" b="1" dirty="0">
                  <a:solidFill>
                    <a:prstClr val="black"/>
                  </a:solidFill>
                  <a:latin typeface="Arial Narrow" pitchFamily="34" charset="0"/>
                  <a:cs typeface="Arial" pitchFamily="34" charset="0"/>
                </a:rPr>
                <a:t>ions are released</a:t>
              </a:r>
            </a:p>
            <a:p>
              <a:pPr fontAlgn="base">
                <a:spcBef>
                  <a:spcPct val="0"/>
                </a:spcBef>
                <a:spcAft>
                  <a:spcPct val="0"/>
                </a:spcAft>
              </a:pPr>
              <a:r>
                <a:rPr lang="en-US" altLang="en-US" sz="2600" b="1" dirty="0">
                  <a:solidFill>
                    <a:prstClr val="black"/>
                  </a:solidFill>
                  <a:latin typeface="Arial Narrow" pitchFamily="34" charset="0"/>
                  <a:cs typeface="Arial" pitchFamily="34" charset="0"/>
                </a:rPr>
                <a:t>providing:</a:t>
              </a:r>
            </a:p>
          </p:txBody>
        </p:sp>
      </p:grpSp>
      <p:grpSp>
        <p:nvGrpSpPr>
          <p:cNvPr id="14" name="Group 13">
            <a:extLst>
              <a:ext uri="{FF2B5EF4-FFF2-40B4-BE49-F238E27FC236}">
                <a16:creationId xmlns:a16="http://schemas.microsoft.com/office/drawing/2014/main" id="{F3E21DED-39D2-19C3-AC67-B6E094404647}"/>
              </a:ext>
            </a:extLst>
          </p:cNvPr>
          <p:cNvGrpSpPr/>
          <p:nvPr/>
        </p:nvGrpSpPr>
        <p:grpSpPr>
          <a:xfrm>
            <a:off x="188536" y="265518"/>
            <a:ext cx="2733773" cy="723280"/>
            <a:chOff x="188536" y="265518"/>
            <a:chExt cx="2733773" cy="723280"/>
          </a:xfrm>
        </p:grpSpPr>
        <p:sp>
          <p:nvSpPr>
            <p:cNvPr id="16" name="Rectangle 15">
              <a:extLst>
                <a:ext uri="{FF2B5EF4-FFF2-40B4-BE49-F238E27FC236}">
                  <a16:creationId xmlns:a16="http://schemas.microsoft.com/office/drawing/2014/main" id="{C603BD83-70C6-ACEF-30A7-1EA3E48653EF}"/>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A827F9D-C149-7935-1E84-8FADCF093DAC}"/>
                </a:ext>
              </a:extLst>
            </p:cNvPr>
            <p:cNvPicPr>
              <a:picLocks noChangeAspect="1"/>
            </p:cNvPicPr>
            <p:nvPr/>
          </p:nvPicPr>
          <p:blipFill>
            <a:blip r:embed="rId4"/>
            <a:stretch>
              <a:fillRect/>
            </a:stretch>
          </p:blipFill>
          <p:spPr>
            <a:xfrm>
              <a:off x="188537" y="265518"/>
              <a:ext cx="1753386" cy="599927"/>
            </a:xfrm>
            <a:prstGeom prst="rect">
              <a:avLst/>
            </a:prstGeom>
          </p:spPr>
        </p:pic>
      </p:grpSp>
      <p:sp>
        <p:nvSpPr>
          <p:cNvPr id="18" name="Title 1">
            <a:extLst>
              <a:ext uri="{FF2B5EF4-FFF2-40B4-BE49-F238E27FC236}">
                <a16:creationId xmlns:a16="http://schemas.microsoft.com/office/drawing/2014/main" id="{E2D0D851-5C20-999E-5312-4C11147820DC}"/>
              </a:ext>
            </a:extLst>
          </p:cNvPr>
          <p:cNvSpPr txBox="1">
            <a:spLocks/>
          </p:cNvSpPr>
          <p:nvPr/>
        </p:nvSpPr>
        <p:spPr>
          <a:xfrm>
            <a:off x="3618323" y="420484"/>
            <a:ext cx="6934200" cy="8397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rPr>
              <a:t>Copper the Great Protector </a:t>
            </a:r>
          </a:p>
        </p:txBody>
      </p:sp>
      <p:sp>
        <p:nvSpPr>
          <p:cNvPr id="19" name="Rectangle 4">
            <a:extLst>
              <a:ext uri="{FF2B5EF4-FFF2-40B4-BE49-F238E27FC236}">
                <a16:creationId xmlns:a16="http://schemas.microsoft.com/office/drawing/2014/main" id="{13290E3B-908C-40BE-FA86-3020EBEF1472}"/>
              </a:ext>
            </a:extLst>
          </p:cNvPr>
          <p:cNvSpPr>
            <a:spLocks noChangeArrowheads="1"/>
          </p:cNvSpPr>
          <p:nvPr/>
        </p:nvSpPr>
        <p:spPr bwMode="auto">
          <a:xfrm>
            <a:off x="70742" y="2476214"/>
            <a:ext cx="3967294" cy="354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27013" indent="-227013">
              <a:defRPr sz="2400">
                <a:solidFill>
                  <a:schemeClr val="tx1"/>
                </a:solidFill>
                <a:latin typeface="Trebuchet MS" pitchFamily="34" charset="0"/>
              </a:defRPr>
            </a:lvl1pPr>
            <a:lvl2pPr marL="568325" indent="-227013">
              <a:defRPr sz="2400">
                <a:solidFill>
                  <a:schemeClr val="tx1"/>
                </a:solidFill>
                <a:latin typeface="Trebuchet MS" pitchFamily="34" charset="0"/>
              </a:defRPr>
            </a:lvl2pPr>
            <a:lvl3pPr marL="1143000" indent="-228600">
              <a:defRPr sz="2400">
                <a:solidFill>
                  <a:schemeClr val="tx1"/>
                </a:solidFill>
                <a:latin typeface="Trebuchet MS" pitchFamily="34" charset="0"/>
              </a:defRPr>
            </a:lvl3pPr>
            <a:lvl4pPr marL="1600200" indent="-228600">
              <a:defRPr sz="2400">
                <a:solidFill>
                  <a:schemeClr val="tx1"/>
                </a:solidFill>
                <a:latin typeface="Trebuchet MS" pitchFamily="34" charset="0"/>
              </a:defRPr>
            </a:lvl4pPr>
            <a:lvl5pPr marL="2057400" indent="-228600">
              <a:defRPr sz="2400">
                <a:solidFill>
                  <a:schemeClr val="tx1"/>
                </a:solidFill>
                <a:latin typeface="Trebuchet MS" pitchFamily="34" charset="0"/>
              </a:defRPr>
            </a:lvl5pPr>
            <a:lvl6pPr marL="2514600" indent="-228600" eaLnBrk="0" fontAlgn="base" hangingPunct="0">
              <a:spcBef>
                <a:spcPct val="0"/>
              </a:spcBef>
              <a:spcAft>
                <a:spcPct val="0"/>
              </a:spcAft>
              <a:defRPr sz="2400">
                <a:solidFill>
                  <a:schemeClr val="tx1"/>
                </a:solidFill>
                <a:latin typeface="Trebuchet MS" pitchFamily="34" charset="0"/>
              </a:defRPr>
            </a:lvl6pPr>
            <a:lvl7pPr marL="2971800" indent="-228600" eaLnBrk="0" fontAlgn="base" hangingPunct="0">
              <a:spcBef>
                <a:spcPct val="0"/>
              </a:spcBef>
              <a:spcAft>
                <a:spcPct val="0"/>
              </a:spcAft>
              <a:defRPr sz="2400">
                <a:solidFill>
                  <a:schemeClr val="tx1"/>
                </a:solidFill>
                <a:latin typeface="Trebuchet MS" pitchFamily="34" charset="0"/>
              </a:defRPr>
            </a:lvl7pPr>
            <a:lvl8pPr marL="3429000" indent="-228600" eaLnBrk="0" fontAlgn="base" hangingPunct="0">
              <a:spcBef>
                <a:spcPct val="0"/>
              </a:spcBef>
              <a:spcAft>
                <a:spcPct val="0"/>
              </a:spcAft>
              <a:defRPr sz="2400">
                <a:solidFill>
                  <a:schemeClr val="tx1"/>
                </a:solidFill>
                <a:latin typeface="Trebuchet MS" pitchFamily="34" charset="0"/>
              </a:defRPr>
            </a:lvl8pPr>
            <a:lvl9pPr marL="3886200" indent="-228600" eaLnBrk="0" fontAlgn="base" hangingPunct="0">
              <a:spcBef>
                <a:spcPct val="0"/>
              </a:spcBef>
              <a:spcAft>
                <a:spcPct val="0"/>
              </a:spcAft>
              <a:defRPr sz="2400">
                <a:solidFill>
                  <a:schemeClr val="tx1"/>
                </a:solidFill>
                <a:latin typeface="Trebuchet MS" pitchFamily="34" charset="0"/>
              </a:defRPr>
            </a:lvl9pPr>
          </a:lstStyle>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Speed &amp; strength of disease control</a:t>
            </a: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Dose</a:t>
            </a: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Cu ++ ion bioactivity</a:t>
            </a: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Residual</a:t>
            </a: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Formulation versatility</a:t>
            </a: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Applicator and crop safety</a:t>
            </a:r>
            <a:endParaRPr lang="en-US" altLang="en-US" sz="800" dirty="0">
              <a:solidFill>
                <a:prstClr val="black"/>
              </a:solidFill>
              <a:latin typeface="Arial Narrow" pitchFamily="34" charset="0"/>
              <a:cs typeface="Arial" pitchFamily="34" charset="0"/>
            </a:endParaRPr>
          </a:p>
          <a:p>
            <a:pPr marL="342900" indent="-342900" fontAlgn="base">
              <a:spcBef>
                <a:spcPct val="20000"/>
              </a:spcBef>
              <a:spcAft>
                <a:spcPct val="0"/>
              </a:spcAft>
              <a:buClr>
                <a:srgbClr val="1F497D"/>
              </a:buClr>
              <a:buFont typeface="Arial" panose="020B0604020202020204" pitchFamily="34" charset="0"/>
              <a:buChar char="•"/>
            </a:pPr>
            <a:r>
              <a:rPr lang="en-US" altLang="en-US" b="1" dirty="0">
                <a:solidFill>
                  <a:prstClr val="black"/>
                </a:solidFill>
                <a:latin typeface="Arial Narrow" pitchFamily="34" charset="0"/>
                <a:cs typeface="Arial" pitchFamily="34" charset="0"/>
              </a:rPr>
              <a:t>Environmental impact</a:t>
            </a:r>
          </a:p>
          <a:p>
            <a:pPr marL="341312" lvl="1" indent="0" fontAlgn="base">
              <a:spcBef>
                <a:spcPct val="20000"/>
              </a:spcBef>
              <a:spcAft>
                <a:spcPct val="0"/>
              </a:spcAft>
              <a:buClr>
                <a:srgbClr val="1F497D"/>
              </a:buClr>
            </a:pPr>
            <a:r>
              <a:rPr lang="en-US" altLang="en-US" sz="2000" dirty="0">
                <a:solidFill>
                  <a:prstClr val="black"/>
                </a:solidFill>
                <a:latin typeface="Arial Narrow" pitchFamily="34" charset="0"/>
                <a:cs typeface="Arial" pitchFamily="34" charset="0"/>
              </a:rPr>
              <a:t>.</a:t>
            </a:r>
          </a:p>
          <a:p>
            <a:pPr marL="341312" lvl="1" indent="0" fontAlgn="base">
              <a:spcBef>
                <a:spcPct val="20000"/>
              </a:spcBef>
              <a:spcAft>
                <a:spcPct val="0"/>
              </a:spcAft>
              <a:buClr>
                <a:srgbClr val="1F497D"/>
              </a:buClr>
            </a:pPr>
            <a:endParaRPr lang="en-US" altLang="en-US" dirty="0">
              <a:solidFill>
                <a:prstClr val="black"/>
              </a:solidFill>
              <a:latin typeface="Arial Narrow" pitchFamily="34" charset="0"/>
              <a:cs typeface="Arial" pitchFamily="34" charset="0"/>
            </a:endParaRPr>
          </a:p>
        </p:txBody>
      </p:sp>
    </p:spTree>
    <p:extLst>
      <p:ext uri="{BB962C8B-B14F-4D97-AF65-F5344CB8AC3E}">
        <p14:creationId xmlns:p14="http://schemas.microsoft.com/office/powerpoint/2010/main" val="64054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A picture containing tree, outdoor, green, plant&#10;&#10;Description automatically generated">
            <a:extLst>
              <a:ext uri="{FF2B5EF4-FFF2-40B4-BE49-F238E27FC236}">
                <a16:creationId xmlns:a16="http://schemas.microsoft.com/office/drawing/2014/main" id="{1158D5E2-490C-A23C-9E26-7375F28F9CC1}"/>
              </a:ext>
            </a:extLst>
          </p:cNvPr>
          <p:cNvPicPr>
            <a:picLocks noChangeAspect="1"/>
          </p:cNvPicPr>
          <p:nvPr/>
        </p:nvPicPr>
        <p:blipFill rotWithShape="1">
          <a:blip r:embed="rId2">
            <a:alphaModFix amt="60000"/>
          </a:blip>
          <a:srcRect t="14118" r="-1" b="1590"/>
          <a:stretch/>
        </p:blipFill>
        <p:spPr>
          <a:xfrm>
            <a:off x="20" y="10"/>
            <a:ext cx="12188932" cy="6857990"/>
          </a:xfrm>
          <a:prstGeom prst="rect">
            <a:avLst/>
          </a:prstGeom>
        </p:spPr>
      </p:pic>
      <p:sp>
        <p:nvSpPr>
          <p:cNvPr id="2" name="Title 1">
            <a:extLst>
              <a:ext uri="{FF2B5EF4-FFF2-40B4-BE49-F238E27FC236}">
                <a16:creationId xmlns:a16="http://schemas.microsoft.com/office/drawing/2014/main" id="{4F91342F-A314-47A6-9D5D-0D06C2A516C7}"/>
              </a:ext>
            </a:extLst>
          </p:cNvPr>
          <p:cNvSpPr>
            <a:spLocks noGrp="1"/>
          </p:cNvSpPr>
          <p:nvPr>
            <p:ph type="title"/>
          </p:nvPr>
        </p:nvSpPr>
        <p:spPr>
          <a:xfrm>
            <a:off x="457200" y="668049"/>
            <a:ext cx="7685037" cy="1325563"/>
          </a:xfrm>
        </p:spPr>
        <p:txBody>
          <a:bodyPr>
            <a:normAutofit/>
          </a:bodyPr>
          <a:lstStyle/>
          <a:p>
            <a:r>
              <a:rPr lang="en-US">
                <a:solidFill>
                  <a:srgbClr val="FFFFFF"/>
                </a:solidFill>
              </a:rPr>
              <a:t>Pecan Insects</a:t>
            </a:r>
          </a:p>
        </p:txBody>
      </p:sp>
      <p:sp>
        <p:nvSpPr>
          <p:cNvPr id="3" name="Content Placeholder 2">
            <a:extLst>
              <a:ext uri="{FF2B5EF4-FFF2-40B4-BE49-F238E27FC236}">
                <a16:creationId xmlns:a16="http://schemas.microsoft.com/office/drawing/2014/main" id="{2A288B3A-C0FD-431F-91D6-CA446941F3D5}"/>
              </a:ext>
            </a:extLst>
          </p:cNvPr>
          <p:cNvSpPr>
            <a:spLocks noGrp="1"/>
          </p:cNvSpPr>
          <p:nvPr>
            <p:ph idx="1"/>
          </p:nvPr>
        </p:nvSpPr>
        <p:spPr>
          <a:xfrm>
            <a:off x="457200" y="2096713"/>
            <a:ext cx="7685037" cy="4080250"/>
          </a:xfrm>
        </p:spPr>
        <p:txBody>
          <a:bodyPr>
            <a:normAutofit/>
          </a:bodyPr>
          <a:lstStyle/>
          <a:p>
            <a:r>
              <a:rPr lang="en-US">
                <a:solidFill>
                  <a:srgbClr val="FFFFFF"/>
                </a:solidFill>
              </a:rPr>
              <a:t>Pecan Nut Casebearer – you have many low impact conventional products.  Intrepid, Intrepid Edge, FMC Altacor</a:t>
            </a:r>
          </a:p>
          <a:p>
            <a:pPr lvl="1"/>
            <a:r>
              <a:rPr lang="en-US">
                <a:solidFill>
                  <a:srgbClr val="FFFFFF"/>
                </a:solidFill>
              </a:rPr>
              <a:t>Organic – Bt, Venerate, Pyganic, Entrust, Grandevo</a:t>
            </a:r>
          </a:p>
          <a:p>
            <a:r>
              <a:rPr lang="en-US">
                <a:solidFill>
                  <a:srgbClr val="FFFFFF"/>
                </a:solidFill>
              </a:rPr>
              <a:t>Aphids – several low impact conventional products, several organic products that work in the plant PFR-97, boteGHA, DES-X, Venerate, Majestene, Grandevo</a:t>
            </a:r>
          </a:p>
          <a:p>
            <a:r>
              <a:rPr lang="en-US">
                <a:solidFill>
                  <a:srgbClr val="FFFFFF"/>
                </a:solidFill>
              </a:rPr>
              <a:t>Stink bugs – Venerate, </a:t>
            </a:r>
          </a:p>
          <a:p>
            <a:r>
              <a:rPr lang="en-US">
                <a:solidFill>
                  <a:srgbClr val="FFFFFF"/>
                </a:solidFill>
              </a:rPr>
              <a:t>Hickory Shuckworm – see above</a:t>
            </a:r>
          </a:p>
          <a:p>
            <a:r>
              <a:rPr lang="en-US">
                <a:solidFill>
                  <a:srgbClr val="FFFFFF"/>
                </a:solidFill>
              </a:rPr>
              <a:t>Pecan Weevil - Grandevo</a:t>
            </a:r>
          </a:p>
        </p:txBody>
      </p:sp>
      <p:grpSp>
        <p:nvGrpSpPr>
          <p:cNvPr id="12" name="Group 11">
            <a:extLst>
              <a:ext uri="{FF2B5EF4-FFF2-40B4-BE49-F238E27FC236}">
                <a16:creationId xmlns:a16="http://schemas.microsoft.com/office/drawing/2014/main" id="{7CECCFA5-40A0-4B37-8B7B-D912C28A1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3" name="Oval 12">
              <a:extLst>
                <a:ext uri="{FF2B5EF4-FFF2-40B4-BE49-F238E27FC236}">
                  <a16:creationId xmlns:a16="http://schemas.microsoft.com/office/drawing/2014/main" id="{A769C0F1-62DE-46AE-9526-CBD795D1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Graphic 9">
              <a:extLst>
                <a:ext uri="{FF2B5EF4-FFF2-40B4-BE49-F238E27FC236}">
                  <a16:creationId xmlns:a16="http://schemas.microsoft.com/office/drawing/2014/main" id="{340BA6BB-87A1-4F4A-8B9B-D7B83FE58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ECC2ADB9-B92C-4252-B47E-B41B61AFF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Freeform: Shape 15">
              <a:extLst>
                <a:ext uri="{FF2B5EF4-FFF2-40B4-BE49-F238E27FC236}">
                  <a16:creationId xmlns:a16="http://schemas.microsoft.com/office/drawing/2014/main" id="{CC02BB26-7CE5-4FAE-A255-5DEF1B3F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Graphic 9">
              <a:extLst>
                <a:ext uri="{FF2B5EF4-FFF2-40B4-BE49-F238E27FC236}">
                  <a16:creationId xmlns:a16="http://schemas.microsoft.com/office/drawing/2014/main" id="{B65C1BB9-F5F2-4728-B47D-3B2F995E9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Graphic 9">
              <a:extLst>
                <a:ext uri="{FF2B5EF4-FFF2-40B4-BE49-F238E27FC236}">
                  <a16:creationId xmlns:a16="http://schemas.microsoft.com/office/drawing/2014/main" id="{A26117A4-4B2F-495A-87A5-63E265B5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15566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ctr"/>
            <a:r>
              <a:rPr lang="en-US" sz="3600" b="1" dirty="0">
                <a:solidFill>
                  <a:srgbClr val="418ECC"/>
                </a:solidFill>
                <a:latin typeface="+mn-lt"/>
              </a:rPr>
              <a:t>Considerations for Biologicals</a:t>
            </a:r>
          </a:p>
        </p:txBody>
      </p:sp>
      <p:sp>
        <p:nvSpPr>
          <p:cNvPr id="3" name="Content Placeholder 2">
            <a:extLst>
              <a:ext uri="{FF2B5EF4-FFF2-40B4-BE49-F238E27FC236}">
                <a16:creationId xmlns:a16="http://schemas.microsoft.com/office/drawing/2014/main" id="{67D4ABA0-404E-7992-1245-DA2C03120521}"/>
              </a:ext>
            </a:extLst>
          </p:cNvPr>
          <p:cNvSpPr>
            <a:spLocks noGrp="1"/>
          </p:cNvSpPr>
          <p:nvPr>
            <p:ph idx="1"/>
          </p:nvPr>
        </p:nvSpPr>
        <p:spPr>
          <a:xfrm>
            <a:off x="838200" y="1825625"/>
            <a:ext cx="10830886" cy="4627022"/>
          </a:xfrm>
        </p:spPr>
        <p:txBody>
          <a:bodyPr>
            <a:normAutofit fontScale="92500" lnSpcReduction="20000"/>
          </a:bodyPr>
          <a:lstStyle/>
          <a:p>
            <a:r>
              <a:rPr lang="en-US" dirty="0"/>
              <a:t>Highly specific</a:t>
            </a:r>
          </a:p>
          <a:p>
            <a:pPr lvl="1"/>
            <a:r>
              <a:rPr lang="en-US" dirty="0"/>
              <a:t>May not target all pests present</a:t>
            </a:r>
          </a:p>
          <a:p>
            <a:pPr lvl="1"/>
            <a:r>
              <a:rPr lang="en-US" dirty="0"/>
              <a:t>Tank-mix or rotate with conventional pesticides</a:t>
            </a:r>
          </a:p>
          <a:p>
            <a:r>
              <a:rPr lang="en-US" dirty="0"/>
              <a:t>Not a rescue treatment</a:t>
            </a:r>
          </a:p>
          <a:p>
            <a:pPr lvl="1"/>
            <a:r>
              <a:rPr lang="en-US" dirty="0"/>
              <a:t>Best results when applied before disease outbreak, when insects are small</a:t>
            </a:r>
          </a:p>
          <a:p>
            <a:pPr lvl="1"/>
            <a:r>
              <a:rPr lang="en-US" dirty="0"/>
              <a:t>Don’t get knockdown effect – may take 24 hours to a few days to</a:t>
            </a:r>
            <a:r>
              <a:rPr lang="en-US" i="1" dirty="0"/>
              <a:t> see </a:t>
            </a:r>
            <a:r>
              <a:rPr lang="en-US" dirty="0"/>
              <a:t>results</a:t>
            </a:r>
          </a:p>
          <a:p>
            <a:r>
              <a:rPr lang="en-US" dirty="0"/>
              <a:t>No systemic activity – good spray coverage is key</a:t>
            </a:r>
          </a:p>
          <a:p>
            <a:pPr lvl="1"/>
            <a:r>
              <a:rPr lang="en-US" dirty="0"/>
              <a:t>Spreader/stickers can help</a:t>
            </a:r>
          </a:p>
          <a:p>
            <a:pPr lvl="1"/>
            <a:r>
              <a:rPr lang="en-US" dirty="0"/>
              <a:t>New growth is not protected</a:t>
            </a:r>
          </a:p>
          <a:p>
            <a:pPr lvl="1"/>
            <a:r>
              <a:rPr lang="en-US" dirty="0"/>
              <a:t>May be more sensitive to environmental conditions</a:t>
            </a:r>
          </a:p>
          <a:p>
            <a:pPr lvl="2"/>
            <a:r>
              <a:rPr lang="en-US" dirty="0"/>
              <a:t>pH of water</a:t>
            </a:r>
          </a:p>
          <a:p>
            <a:pPr lvl="2"/>
            <a:r>
              <a:rPr lang="en-US" dirty="0" err="1"/>
              <a:t>Rainfastness</a:t>
            </a:r>
            <a:endParaRPr lang="en-US" dirty="0"/>
          </a:p>
          <a:p>
            <a:pPr lvl="2"/>
            <a:r>
              <a:rPr lang="en-US" dirty="0"/>
              <a:t>Solar UV</a:t>
            </a:r>
          </a:p>
          <a:p>
            <a:pPr lvl="2"/>
            <a:r>
              <a:rPr lang="en-US" dirty="0"/>
              <a:t>Temperature (in storage)</a:t>
            </a:r>
          </a:p>
          <a:p>
            <a:endParaRPr lang="en-US" dirty="0"/>
          </a:p>
        </p:txBody>
      </p:sp>
      <p:grpSp>
        <p:nvGrpSpPr>
          <p:cNvPr id="5" name="Group 4">
            <a:extLst>
              <a:ext uri="{FF2B5EF4-FFF2-40B4-BE49-F238E27FC236}">
                <a16:creationId xmlns:a16="http://schemas.microsoft.com/office/drawing/2014/main" id="{37B95CCA-9778-498E-BF2E-FF3DC39B10C1}"/>
              </a:ext>
            </a:extLst>
          </p:cNvPr>
          <p:cNvGrpSpPr/>
          <p:nvPr/>
        </p:nvGrpSpPr>
        <p:grpSpPr>
          <a:xfrm>
            <a:off x="188536" y="265518"/>
            <a:ext cx="2733773" cy="723280"/>
            <a:chOff x="188536" y="265518"/>
            <a:chExt cx="2733773" cy="723280"/>
          </a:xfrm>
        </p:grpSpPr>
        <p:sp>
          <p:nvSpPr>
            <p:cNvPr id="6" name="Rectangle 5">
              <a:extLst>
                <a:ext uri="{FF2B5EF4-FFF2-40B4-BE49-F238E27FC236}">
                  <a16:creationId xmlns:a16="http://schemas.microsoft.com/office/drawing/2014/main" id="{0CDC1460-6B03-4601-A589-B513B5B5DF0F}"/>
                </a:ext>
              </a:extLst>
            </p:cNvPr>
            <p:cNvSpPr/>
            <p:nvPr/>
          </p:nvSpPr>
          <p:spPr>
            <a:xfrm>
              <a:off x="188536" y="405353"/>
              <a:ext cx="2733773" cy="58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90957B-6DF0-4794-9782-8FD8CC7C8774}"/>
                </a:ext>
              </a:extLst>
            </p:cNvPr>
            <p:cNvPicPr>
              <a:picLocks noChangeAspect="1"/>
            </p:cNvPicPr>
            <p:nvPr/>
          </p:nvPicPr>
          <p:blipFill>
            <a:blip r:embed="rId3"/>
            <a:stretch>
              <a:fillRect/>
            </a:stretch>
          </p:blipFill>
          <p:spPr>
            <a:xfrm>
              <a:off x="188537" y="265518"/>
              <a:ext cx="1753386" cy="599927"/>
            </a:xfrm>
            <a:prstGeom prst="rect">
              <a:avLst/>
            </a:prstGeom>
          </p:spPr>
        </p:pic>
      </p:grpSp>
      <p:pic>
        <p:nvPicPr>
          <p:cNvPr id="4" name="Picture 3" descr="A picture containing green&#10;&#10;Description automatically generated">
            <a:extLst>
              <a:ext uri="{FF2B5EF4-FFF2-40B4-BE49-F238E27FC236}">
                <a16:creationId xmlns:a16="http://schemas.microsoft.com/office/drawing/2014/main" id="{6A978E8D-1ACC-844B-6A8C-C326E44BA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191" y="4268646"/>
            <a:ext cx="2888609" cy="2224229"/>
          </a:xfrm>
          <a:prstGeom prst="rect">
            <a:avLst/>
          </a:prstGeom>
        </p:spPr>
      </p:pic>
      <p:pic>
        <p:nvPicPr>
          <p:cNvPr id="7" name="Picture 6" descr="A close-up of a flower&#10;&#10;Description automatically generated with medium confidence">
            <a:extLst>
              <a:ext uri="{FF2B5EF4-FFF2-40B4-BE49-F238E27FC236}">
                <a16:creationId xmlns:a16="http://schemas.microsoft.com/office/drawing/2014/main" id="{814E3D70-D80C-63A9-906B-3FB465709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398" y="532349"/>
            <a:ext cx="2542214" cy="1982927"/>
          </a:xfrm>
          <a:prstGeom prst="rect">
            <a:avLst/>
          </a:prstGeom>
        </p:spPr>
      </p:pic>
      <p:sp>
        <p:nvSpPr>
          <p:cNvPr id="10" name="TextBox 9">
            <a:extLst>
              <a:ext uri="{FF2B5EF4-FFF2-40B4-BE49-F238E27FC236}">
                <a16:creationId xmlns:a16="http://schemas.microsoft.com/office/drawing/2014/main" id="{10ABBDDB-D9F1-6F70-6408-58DBB605ECB9}"/>
              </a:ext>
            </a:extLst>
          </p:cNvPr>
          <p:cNvSpPr txBox="1"/>
          <p:nvPr/>
        </p:nvSpPr>
        <p:spPr>
          <a:xfrm>
            <a:off x="9245399" y="2491521"/>
            <a:ext cx="2542214" cy="400110"/>
          </a:xfrm>
          <a:prstGeom prst="rect">
            <a:avLst/>
          </a:prstGeom>
          <a:noFill/>
        </p:spPr>
        <p:txBody>
          <a:bodyPr wrap="square" rtlCol="0">
            <a:spAutoFit/>
          </a:bodyPr>
          <a:lstStyle/>
          <a:p>
            <a:pPr algn="ctr"/>
            <a:r>
              <a:rPr lang="en-US" sz="1200" dirty="0"/>
              <a:t>Pecan nut casebearer </a:t>
            </a:r>
          </a:p>
          <a:p>
            <a:pPr algn="ctr"/>
            <a:r>
              <a:rPr lang="en-US" sz="800" dirty="0"/>
              <a:t>Oklahoma State University Extension </a:t>
            </a:r>
          </a:p>
        </p:txBody>
      </p:sp>
    </p:spTree>
    <p:extLst>
      <p:ext uri="{BB962C8B-B14F-4D97-AF65-F5344CB8AC3E}">
        <p14:creationId xmlns:p14="http://schemas.microsoft.com/office/powerpoint/2010/main" val="399941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6D40-EAEE-4406-A20B-637A2E7DBA3C}"/>
              </a:ext>
            </a:extLst>
          </p:cNvPr>
          <p:cNvSpPr>
            <a:spLocks noGrp="1"/>
          </p:cNvSpPr>
          <p:nvPr>
            <p:ph type="title"/>
          </p:nvPr>
        </p:nvSpPr>
        <p:spPr>
          <a:xfrm>
            <a:off x="573972" y="382170"/>
            <a:ext cx="6369960" cy="898581"/>
          </a:xfrm>
        </p:spPr>
        <p:txBody>
          <a:bodyPr vert="horz" lIns="91440" tIns="45720" rIns="91440" bIns="45720" rtlCol="0" anchor="ctr">
            <a:normAutofit/>
          </a:bodyPr>
          <a:lstStyle/>
          <a:p>
            <a:r>
              <a:rPr lang="en-US" sz="4000">
                <a:solidFill>
                  <a:srgbClr val="FFFFFF"/>
                </a:solidFill>
              </a:rPr>
              <a:t>Research continues</a:t>
            </a:r>
            <a:endParaRPr lang="en-US" sz="4000" dirty="0">
              <a:solidFill>
                <a:srgbClr val="FFFFFF"/>
              </a:solidFill>
            </a:endParaRPr>
          </a:p>
        </p:txBody>
      </p:sp>
      <p:pic>
        <p:nvPicPr>
          <p:cNvPr id="5" name="Content Placeholder 4" descr="Chart, bar chart, histogram&#10;&#10;Description automatically generated">
            <a:extLst>
              <a:ext uri="{FF2B5EF4-FFF2-40B4-BE49-F238E27FC236}">
                <a16:creationId xmlns:a16="http://schemas.microsoft.com/office/drawing/2014/main" id="{6E433A9F-3ABA-49DE-B7B1-384558445A97}"/>
              </a:ext>
            </a:extLst>
          </p:cNvPr>
          <p:cNvPicPr>
            <a:picLocks noChangeAspect="1"/>
          </p:cNvPicPr>
          <p:nvPr/>
        </p:nvPicPr>
        <p:blipFill>
          <a:blip r:embed="rId2"/>
          <a:stretch>
            <a:fillRect/>
          </a:stretch>
        </p:blipFill>
        <p:spPr>
          <a:xfrm>
            <a:off x="573972" y="1442676"/>
            <a:ext cx="6369960" cy="3089430"/>
          </a:xfrm>
          <a:prstGeom prst="rect">
            <a:avLst/>
          </a:prstGeom>
        </p:spPr>
      </p:pic>
      <p:pic>
        <p:nvPicPr>
          <p:cNvPr id="7" name="Content Placeholder 6" descr="A plant growing in a pot&#10;&#10;Description automatically generated with low confidence">
            <a:extLst>
              <a:ext uri="{FF2B5EF4-FFF2-40B4-BE49-F238E27FC236}">
                <a16:creationId xmlns:a16="http://schemas.microsoft.com/office/drawing/2014/main" id="{1A44D986-162A-4C0B-B216-5A6AAA967C3D}"/>
              </a:ext>
            </a:extLst>
          </p:cNvPr>
          <p:cNvPicPr>
            <a:picLocks noGrp="1" noChangeAspect="1"/>
          </p:cNvPicPr>
          <p:nvPr>
            <p:ph idx="1"/>
          </p:nvPr>
        </p:nvPicPr>
        <p:blipFill>
          <a:blip r:embed="rId3"/>
          <a:stretch>
            <a:fillRect/>
          </a:stretch>
        </p:blipFill>
        <p:spPr>
          <a:xfrm>
            <a:off x="7598356" y="1442675"/>
            <a:ext cx="4019672" cy="3115245"/>
          </a:xfrm>
          <a:prstGeom prst="rect">
            <a:avLst/>
          </a:prstGeom>
        </p:spPr>
      </p:pic>
      <p:sp>
        <p:nvSpPr>
          <p:cNvPr id="4" name="TextBox 3">
            <a:extLst>
              <a:ext uri="{FF2B5EF4-FFF2-40B4-BE49-F238E27FC236}">
                <a16:creationId xmlns:a16="http://schemas.microsoft.com/office/drawing/2014/main" id="{887626FF-72F5-FE38-5A0F-FD4E68416F8D}"/>
              </a:ext>
            </a:extLst>
          </p:cNvPr>
          <p:cNvSpPr txBox="1"/>
          <p:nvPr/>
        </p:nvSpPr>
        <p:spPr>
          <a:xfrm>
            <a:off x="3570136" y="5084096"/>
            <a:ext cx="3197903" cy="830997"/>
          </a:xfrm>
          <a:prstGeom prst="rect">
            <a:avLst/>
          </a:prstGeom>
          <a:noFill/>
        </p:spPr>
        <p:txBody>
          <a:bodyPr wrap="square" rtlCol="0">
            <a:spAutoFit/>
          </a:bodyPr>
          <a:lstStyle/>
          <a:p>
            <a:r>
              <a:rPr lang="en-US" sz="4800" dirty="0"/>
              <a:t>Thank you!</a:t>
            </a:r>
          </a:p>
        </p:txBody>
      </p:sp>
    </p:spTree>
    <p:extLst>
      <p:ext uri="{BB962C8B-B14F-4D97-AF65-F5344CB8AC3E}">
        <p14:creationId xmlns:p14="http://schemas.microsoft.com/office/powerpoint/2010/main" val="137920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16A8-107D-48DB-AFB8-368E16D89CA9}"/>
              </a:ext>
            </a:extLst>
          </p:cNvPr>
          <p:cNvSpPr>
            <a:spLocks noGrp="1"/>
          </p:cNvSpPr>
          <p:nvPr>
            <p:ph type="title"/>
          </p:nvPr>
        </p:nvSpPr>
        <p:spPr>
          <a:xfrm>
            <a:off x="838200" y="365125"/>
            <a:ext cx="10515600" cy="1325563"/>
          </a:xfrm>
        </p:spPr>
        <p:txBody>
          <a:bodyPr>
            <a:normAutofit/>
          </a:bodyPr>
          <a:lstStyle/>
          <a:p>
            <a:r>
              <a:rPr lang="en-US" sz="4200" dirty="0">
                <a:latin typeface="+mn-lt"/>
              </a:rPr>
              <a:t>Environmentally Responsible Agriculture</a:t>
            </a:r>
            <a:br>
              <a:rPr lang="en-US" sz="4200" dirty="0">
                <a:latin typeface="+mn-lt"/>
              </a:rPr>
            </a:br>
            <a:r>
              <a:rPr lang="en-US" sz="4200" dirty="0">
                <a:latin typeface="+mn-lt"/>
              </a:rPr>
              <a:t>	</a:t>
            </a:r>
            <a:r>
              <a:rPr lang="en-US" sz="3200" b="0" i="0" dirty="0">
                <a:effectLst/>
                <a:latin typeface="+mn-lt"/>
              </a:rPr>
              <a:t>IBM Institute for Business Value, 2020</a:t>
            </a:r>
            <a:endParaRPr lang="en-US" sz="4200" dirty="0">
              <a:latin typeface="+mn-lt"/>
            </a:endParaRPr>
          </a:p>
        </p:txBody>
      </p:sp>
      <p:sp>
        <p:nvSpPr>
          <p:cNvPr id="3" name="Content Placeholder 2">
            <a:extLst>
              <a:ext uri="{FF2B5EF4-FFF2-40B4-BE49-F238E27FC236}">
                <a16:creationId xmlns:a16="http://schemas.microsoft.com/office/drawing/2014/main" id="{108F0481-3BD5-4438-B28A-93F87A8D3A80}"/>
              </a:ext>
            </a:extLst>
          </p:cNvPr>
          <p:cNvSpPr>
            <a:spLocks noGrp="1"/>
          </p:cNvSpPr>
          <p:nvPr>
            <p:ph idx="1"/>
          </p:nvPr>
        </p:nvSpPr>
        <p:spPr>
          <a:xfrm>
            <a:off x="838200" y="1866581"/>
            <a:ext cx="10515600" cy="4251960"/>
          </a:xfrm>
        </p:spPr>
        <p:txBody>
          <a:bodyPr>
            <a:normAutofit/>
          </a:bodyPr>
          <a:lstStyle/>
          <a:p>
            <a:r>
              <a:rPr lang="en-US" sz="2200" b="1" i="0" dirty="0">
                <a:effectLst/>
              </a:rPr>
              <a:t>18,980 consumers </a:t>
            </a:r>
            <a:r>
              <a:rPr lang="en-US" sz="2200" b="0" i="0" dirty="0">
                <a:effectLst/>
              </a:rPr>
              <a:t>in 28 different countries</a:t>
            </a:r>
          </a:p>
          <a:p>
            <a:r>
              <a:rPr lang="en-US" sz="2200" b="0" i="0" dirty="0">
                <a:effectLst/>
              </a:rPr>
              <a:t>Since 2014 global sustainability and environmentally responsible investment is up 68 percent and now tops 30 trillion US dollars</a:t>
            </a:r>
            <a:endParaRPr lang="en-US" sz="2200" dirty="0"/>
          </a:p>
          <a:p>
            <a:r>
              <a:rPr lang="en-US" sz="2200" b="0" i="0" dirty="0">
                <a:effectLst/>
              </a:rPr>
              <a:t>78% of consumers say it’s at least moderately important that brands offer “clean” products</a:t>
            </a:r>
          </a:p>
          <a:p>
            <a:r>
              <a:rPr lang="en-US" sz="2200" b="0" i="0" dirty="0">
                <a:effectLst/>
              </a:rPr>
              <a:t>77% sustainable and environmentally responsible</a:t>
            </a:r>
          </a:p>
          <a:p>
            <a:r>
              <a:rPr lang="en-US" sz="2200" dirty="0"/>
              <a:t>76% support recycling</a:t>
            </a:r>
          </a:p>
          <a:p>
            <a:r>
              <a:rPr lang="en-US" sz="2200" b="0" i="0" dirty="0">
                <a:effectLst/>
              </a:rPr>
              <a:t>72% want natural ingredients</a:t>
            </a:r>
          </a:p>
          <a:p>
            <a:r>
              <a:rPr lang="en-US" sz="2200" b="0" i="0" dirty="0">
                <a:effectLst/>
              </a:rPr>
              <a:t>over 70% would pay a premium of </a:t>
            </a:r>
            <a:r>
              <a:rPr lang="en-US" sz="2200" b="1" i="0" dirty="0">
                <a:effectLst/>
              </a:rPr>
              <a:t>35%</a:t>
            </a:r>
            <a:r>
              <a:rPr lang="en-US" sz="2200" b="0" i="0" dirty="0">
                <a:effectLst/>
              </a:rPr>
              <a:t> on average for brands that are sustainable and environmentally sound!</a:t>
            </a:r>
          </a:p>
        </p:txBody>
      </p:sp>
      <p:sp>
        <p:nvSpPr>
          <p:cNvPr id="4" name="TextBox 3">
            <a:extLst>
              <a:ext uri="{FF2B5EF4-FFF2-40B4-BE49-F238E27FC236}">
                <a16:creationId xmlns:a16="http://schemas.microsoft.com/office/drawing/2014/main" id="{1C1DDE22-D7A0-2B64-7A58-B13B32E86ABB}"/>
              </a:ext>
            </a:extLst>
          </p:cNvPr>
          <p:cNvSpPr txBox="1"/>
          <p:nvPr/>
        </p:nvSpPr>
        <p:spPr>
          <a:xfrm>
            <a:off x="933974" y="5832769"/>
            <a:ext cx="8436168" cy="830997"/>
          </a:xfrm>
          <a:prstGeom prst="rect">
            <a:avLst/>
          </a:prstGeom>
          <a:noFill/>
        </p:spPr>
        <p:txBody>
          <a:bodyPr wrap="square" rtlCol="0">
            <a:spAutoFit/>
          </a:bodyPr>
          <a:lstStyle/>
          <a:p>
            <a:r>
              <a:rPr lang="en-US" sz="2400" dirty="0">
                <a:solidFill>
                  <a:srgbClr val="FF0000"/>
                </a:solidFill>
              </a:rPr>
              <a:t>Constant ads on TV, Internet, Radio about pesticide lawsuits! Concerns about health – COVID, Climate change issues, etc.</a:t>
            </a:r>
          </a:p>
        </p:txBody>
      </p:sp>
    </p:spTree>
    <p:extLst>
      <p:ext uri="{BB962C8B-B14F-4D97-AF65-F5344CB8AC3E}">
        <p14:creationId xmlns:p14="http://schemas.microsoft.com/office/powerpoint/2010/main" val="16334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79" y="16681"/>
            <a:ext cx="6905281" cy="682737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29"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004844A-D2EB-F56C-8405-56420CCD8D62}"/>
              </a:ext>
            </a:extLst>
          </p:cNvPr>
          <p:cNvSpPr>
            <a:spLocks noGrp="1"/>
          </p:cNvSpPr>
          <p:nvPr>
            <p:ph type="title"/>
          </p:nvPr>
        </p:nvSpPr>
        <p:spPr>
          <a:xfrm>
            <a:off x="412247" y="2151833"/>
            <a:ext cx="4563482" cy="1871767"/>
          </a:xfrm>
        </p:spPr>
        <p:txBody>
          <a:bodyPr vert="horz" lIns="91440" tIns="45720" rIns="91440" bIns="45720" rtlCol="0" anchor="b">
            <a:normAutofit/>
          </a:bodyPr>
          <a:lstStyle/>
          <a:p>
            <a:r>
              <a:rPr lang="en-US" sz="5400"/>
              <a:t>Natural</a:t>
            </a:r>
            <a:br>
              <a:rPr lang="en-US" sz="5400" dirty="0"/>
            </a:br>
            <a:r>
              <a:rPr lang="en-US" sz="5400" dirty="0"/>
              <a:t>Native Pecans</a:t>
            </a:r>
          </a:p>
        </p:txBody>
      </p:sp>
      <p:pic>
        <p:nvPicPr>
          <p:cNvPr id="5" name="Content Placeholder 4">
            <a:extLst>
              <a:ext uri="{FF2B5EF4-FFF2-40B4-BE49-F238E27FC236}">
                <a16:creationId xmlns:a16="http://schemas.microsoft.com/office/drawing/2014/main" id="{5F0AD88B-2920-EE13-3617-4F880773273A}"/>
              </a:ext>
            </a:extLst>
          </p:cNvPr>
          <p:cNvPicPr>
            <a:picLocks noGrp="1" noChangeAspect="1"/>
          </p:cNvPicPr>
          <p:nvPr>
            <p:ph idx="1"/>
          </p:nvPr>
        </p:nvPicPr>
        <p:blipFill>
          <a:blip r:embed="rId3"/>
          <a:stretch>
            <a:fillRect/>
          </a:stretch>
        </p:blipFill>
        <p:spPr>
          <a:xfrm>
            <a:off x="6096001" y="416221"/>
            <a:ext cx="5026374" cy="6074170"/>
          </a:xfrm>
          <a:prstGeom prst="rect">
            <a:avLst/>
          </a:prstGeom>
        </p:spPr>
      </p:pic>
      <p:sp>
        <p:nvSpPr>
          <p:cNvPr id="6" name="TextBox 5">
            <a:extLst>
              <a:ext uri="{FF2B5EF4-FFF2-40B4-BE49-F238E27FC236}">
                <a16:creationId xmlns:a16="http://schemas.microsoft.com/office/drawing/2014/main" id="{F58F8C29-D976-865E-CD4D-9BB47E4D69AF}"/>
              </a:ext>
            </a:extLst>
          </p:cNvPr>
          <p:cNvSpPr txBox="1"/>
          <p:nvPr/>
        </p:nvSpPr>
        <p:spPr>
          <a:xfrm>
            <a:off x="1069625" y="4404852"/>
            <a:ext cx="3423717" cy="369332"/>
          </a:xfrm>
          <a:prstGeom prst="rect">
            <a:avLst/>
          </a:prstGeom>
          <a:noFill/>
        </p:spPr>
        <p:txBody>
          <a:bodyPr wrap="square" rtlCol="0">
            <a:spAutoFit/>
          </a:bodyPr>
          <a:lstStyle/>
          <a:p>
            <a:r>
              <a:rPr lang="en-US" dirty="0"/>
              <a:t>Paul </a:t>
            </a:r>
            <a:r>
              <a:rPr lang="en-US" dirty="0" err="1"/>
              <a:t>Lollar</a:t>
            </a:r>
            <a:r>
              <a:rPr lang="en-US" dirty="0"/>
              <a:t> and Danny Davis, 2008</a:t>
            </a:r>
          </a:p>
        </p:txBody>
      </p:sp>
    </p:spTree>
    <p:extLst>
      <p:ext uri="{BB962C8B-B14F-4D97-AF65-F5344CB8AC3E}">
        <p14:creationId xmlns:p14="http://schemas.microsoft.com/office/powerpoint/2010/main" val="73982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7"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39"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41" name="Graphic 9">
            <a:extLst>
              <a:ext uri="{FF2B5EF4-FFF2-40B4-BE49-F238E27FC236}">
                <a16:creationId xmlns:a16="http://schemas.microsoft.com/office/drawing/2014/main" id="{9A450B93-9615-4854-BEA5-4A85DF5CD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143"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DEB18BF-14FB-415E-ACCD-420738BED2BF}"/>
              </a:ext>
            </a:extLst>
          </p:cNvPr>
          <p:cNvSpPr>
            <a:spLocks noGrp="1"/>
          </p:cNvSpPr>
          <p:nvPr>
            <p:ph type="title"/>
          </p:nvPr>
        </p:nvSpPr>
        <p:spPr>
          <a:xfrm>
            <a:off x="457200" y="758952"/>
            <a:ext cx="4640729" cy="1325563"/>
          </a:xfrm>
        </p:spPr>
        <p:txBody>
          <a:bodyPr anchor="b">
            <a:normAutofit/>
          </a:bodyPr>
          <a:lstStyle/>
          <a:p>
            <a:r>
              <a:rPr lang="en-US" dirty="0"/>
              <a:t>Integrated Pest Management</a:t>
            </a:r>
          </a:p>
        </p:txBody>
      </p:sp>
      <p:pic>
        <p:nvPicPr>
          <p:cNvPr id="4" name="Picture 3">
            <a:extLst>
              <a:ext uri="{FF2B5EF4-FFF2-40B4-BE49-F238E27FC236}">
                <a16:creationId xmlns:a16="http://schemas.microsoft.com/office/drawing/2014/main" id="{02B553A0-0717-821F-96C7-89E967F4B87D}"/>
              </a:ext>
            </a:extLst>
          </p:cNvPr>
          <p:cNvPicPr>
            <a:picLocks noChangeAspect="1"/>
          </p:cNvPicPr>
          <p:nvPr/>
        </p:nvPicPr>
        <p:blipFill>
          <a:blip r:embed="rId3"/>
          <a:stretch>
            <a:fillRect/>
          </a:stretch>
        </p:blipFill>
        <p:spPr>
          <a:xfrm>
            <a:off x="6007510" y="758952"/>
            <a:ext cx="5982671" cy="4696396"/>
          </a:xfrm>
          <a:prstGeom prst="rect">
            <a:avLst/>
          </a:prstGeom>
        </p:spPr>
      </p:pic>
      <p:graphicFrame>
        <p:nvGraphicFramePr>
          <p:cNvPr id="4100" name="Content Placeholder 2">
            <a:extLst>
              <a:ext uri="{FF2B5EF4-FFF2-40B4-BE49-F238E27FC236}">
                <a16:creationId xmlns:a16="http://schemas.microsoft.com/office/drawing/2014/main" id="{35A60A2D-42BA-4C9A-814A-EF485A2B06E2}"/>
              </a:ext>
            </a:extLst>
          </p:cNvPr>
          <p:cNvGraphicFramePr>
            <a:graphicFrameLocks noGrp="1"/>
          </p:cNvGraphicFramePr>
          <p:nvPr>
            <p:ph idx="1"/>
            <p:extLst>
              <p:ext uri="{D42A27DB-BD31-4B8C-83A1-F6EECF244321}">
                <p14:modId xmlns:p14="http://schemas.microsoft.com/office/powerpoint/2010/main" val="3829104722"/>
              </p:ext>
            </p:extLst>
          </p:nvPr>
        </p:nvGraphicFramePr>
        <p:xfrm>
          <a:off x="457200" y="2286000"/>
          <a:ext cx="4640729" cy="3887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355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2529-EBEF-4303-898C-50F97148F7FB}"/>
              </a:ext>
            </a:extLst>
          </p:cNvPr>
          <p:cNvSpPr>
            <a:spLocks noGrp="1"/>
          </p:cNvSpPr>
          <p:nvPr>
            <p:ph type="title"/>
          </p:nvPr>
        </p:nvSpPr>
        <p:spPr/>
        <p:txBody>
          <a:bodyPr>
            <a:normAutofit/>
          </a:bodyPr>
          <a:lstStyle/>
          <a:p>
            <a:r>
              <a:rPr lang="en-US" dirty="0"/>
              <a:t>Based on a multi-pronged goal, sustainable agriculture seeks to:</a:t>
            </a:r>
          </a:p>
        </p:txBody>
      </p:sp>
      <p:sp>
        <p:nvSpPr>
          <p:cNvPr id="3" name="Content Placeholder 2">
            <a:extLst>
              <a:ext uri="{FF2B5EF4-FFF2-40B4-BE49-F238E27FC236}">
                <a16:creationId xmlns:a16="http://schemas.microsoft.com/office/drawing/2014/main" id="{D27AF85E-5C70-425F-B2E3-5AFA99E90CC3}"/>
              </a:ext>
            </a:extLst>
          </p:cNvPr>
          <p:cNvSpPr>
            <a:spLocks noGrp="1"/>
          </p:cNvSpPr>
          <p:nvPr>
            <p:ph idx="1"/>
          </p:nvPr>
        </p:nvSpPr>
        <p:spPr/>
        <p:txBody>
          <a:bodyPr/>
          <a:lstStyle/>
          <a:p>
            <a:endParaRPr lang="en-US" dirty="0"/>
          </a:p>
          <a:p>
            <a:r>
              <a:rPr lang="en-US" sz="2800" dirty="0"/>
              <a:t>Increase profitable farm income</a:t>
            </a:r>
          </a:p>
          <a:p>
            <a:r>
              <a:rPr lang="en-US" sz="2800" dirty="0"/>
              <a:t>Promote environmental stewardship</a:t>
            </a:r>
          </a:p>
          <a:p>
            <a:r>
              <a:rPr lang="en-US" sz="2800" dirty="0"/>
              <a:t>Enhance quality of life for farm families and communities</a:t>
            </a:r>
          </a:p>
          <a:p>
            <a:r>
              <a:rPr lang="en-US" sz="2800" dirty="0"/>
              <a:t>Increase production for human food and fiber needs</a:t>
            </a:r>
          </a:p>
        </p:txBody>
      </p:sp>
    </p:spTree>
    <p:extLst>
      <p:ext uri="{BB962C8B-B14F-4D97-AF65-F5344CB8AC3E}">
        <p14:creationId xmlns:p14="http://schemas.microsoft.com/office/powerpoint/2010/main" val="156026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2C95-1583-42EE-AE0E-D54F82D9ECC1}"/>
              </a:ext>
            </a:extLst>
          </p:cNvPr>
          <p:cNvSpPr>
            <a:spLocks noGrp="1"/>
          </p:cNvSpPr>
          <p:nvPr>
            <p:ph type="title"/>
          </p:nvPr>
        </p:nvSpPr>
        <p:spPr>
          <a:xfrm>
            <a:off x="258705" y="480692"/>
            <a:ext cx="8175523" cy="669138"/>
          </a:xfrm>
        </p:spPr>
        <p:txBody>
          <a:bodyPr>
            <a:normAutofit fontScale="90000"/>
          </a:bodyPr>
          <a:lstStyle/>
          <a:p>
            <a:r>
              <a:rPr lang="en-US" dirty="0"/>
              <a:t>Sustainable Pecan Production </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3A471380-93B3-4381-B6A0-E34B069ADF57}"/>
              </a:ext>
            </a:extLst>
          </p:cNvPr>
          <p:cNvPicPr>
            <a:picLocks noGrp="1" noChangeAspect="1"/>
          </p:cNvPicPr>
          <p:nvPr>
            <p:ph idx="1"/>
          </p:nvPr>
        </p:nvPicPr>
        <p:blipFill>
          <a:blip r:embed="rId2"/>
          <a:stretch>
            <a:fillRect/>
          </a:stretch>
        </p:blipFill>
        <p:spPr>
          <a:xfrm>
            <a:off x="258705" y="2500211"/>
            <a:ext cx="6685895" cy="4079875"/>
          </a:xfrm>
        </p:spPr>
      </p:pic>
      <p:pic>
        <p:nvPicPr>
          <p:cNvPr id="4" name="Content Placeholder 4" descr="Graphical user interface, application&#10;&#10;Description automatically generated">
            <a:extLst>
              <a:ext uri="{FF2B5EF4-FFF2-40B4-BE49-F238E27FC236}">
                <a16:creationId xmlns:a16="http://schemas.microsoft.com/office/drawing/2014/main" id="{59F19C15-009E-515C-1A08-5AEEBFADFF0F}"/>
              </a:ext>
            </a:extLst>
          </p:cNvPr>
          <p:cNvPicPr>
            <a:picLocks noChangeAspect="1"/>
          </p:cNvPicPr>
          <p:nvPr/>
        </p:nvPicPr>
        <p:blipFill>
          <a:blip r:embed="rId3"/>
          <a:stretch>
            <a:fillRect/>
          </a:stretch>
        </p:blipFill>
        <p:spPr>
          <a:xfrm>
            <a:off x="5347953" y="1149830"/>
            <a:ext cx="6685895" cy="3868180"/>
          </a:xfrm>
          <a:prstGeom prst="rect">
            <a:avLst/>
          </a:prstGeom>
        </p:spPr>
      </p:pic>
    </p:spTree>
    <p:extLst>
      <p:ext uri="{BB962C8B-B14F-4D97-AF65-F5344CB8AC3E}">
        <p14:creationId xmlns:p14="http://schemas.microsoft.com/office/powerpoint/2010/main" val="201428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0"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21"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B7FFF08-3A65-4BBB-9062-7D916A170BB6}"/>
              </a:ext>
            </a:extLst>
          </p:cNvPr>
          <p:cNvSpPr>
            <a:spLocks noGrp="1"/>
          </p:cNvSpPr>
          <p:nvPr>
            <p:ph type="title"/>
          </p:nvPr>
        </p:nvSpPr>
        <p:spPr>
          <a:xfrm>
            <a:off x="457200" y="668049"/>
            <a:ext cx="11187316" cy="1325563"/>
          </a:xfrm>
        </p:spPr>
        <p:txBody>
          <a:bodyPr>
            <a:normAutofit/>
          </a:bodyPr>
          <a:lstStyle/>
          <a:p>
            <a:r>
              <a:rPr lang="en-US" dirty="0"/>
              <a:t>Regenerative Agriculture Pillars</a:t>
            </a:r>
          </a:p>
        </p:txBody>
      </p:sp>
      <p:graphicFrame>
        <p:nvGraphicFramePr>
          <p:cNvPr id="22" name="Content Placeholder 2">
            <a:extLst>
              <a:ext uri="{FF2B5EF4-FFF2-40B4-BE49-F238E27FC236}">
                <a16:creationId xmlns:a16="http://schemas.microsoft.com/office/drawing/2014/main" id="{3037FBAB-AC6C-E909-6857-7CAA15B21B49}"/>
              </a:ext>
            </a:extLst>
          </p:cNvPr>
          <p:cNvGraphicFramePr>
            <a:graphicFrameLocks noGrp="1"/>
          </p:cNvGraphicFramePr>
          <p:nvPr>
            <p:ph idx="1"/>
            <p:extLst>
              <p:ext uri="{D42A27DB-BD31-4B8C-83A1-F6EECF244321}">
                <p14:modId xmlns:p14="http://schemas.microsoft.com/office/powerpoint/2010/main" val="34592068"/>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44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D1A-0B3F-3841-A2B6-4B6D57F1BCC5}"/>
              </a:ext>
            </a:extLst>
          </p:cNvPr>
          <p:cNvSpPr>
            <a:spLocks noGrp="1"/>
          </p:cNvSpPr>
          <p:nvPr>
            <p:ph type="title"/>
          </p:nvPr>
        </p:nvSpPr>
        <p:spPr>
          <a:xfrm>
            <a:off x="1726605" y="1031264"/>
            <a:ext cx="2546456" cy="4795471"/>
          </a:xfrm>
        </p:spPr>
        <p:txBody>
          <a:bodyPr anchor="t">
            <a:normAutofit fontScale="90000"/>
          </a:bodyPr>
          <a:lstStyle/>
          <a:p>
            <a:r>
              <a:rPr lang="en-US" sz="5400" dirty="0">
                <a:solidFill>
                  <a:srgbClr val="FFFFFF"/>
                </a:solidFill>
              </a:rPr>
              <a:t>IPM </a:t>
            </a:r>
            <a:br>
              <a:rPr lang="en-US" sz="5400" dirty="0">
                <a:solidFill>
                  <a:srgbClr val="FFFFFF"/>
                </a:solidFill>
              </a:rPr>
            </a:br>
            <a:r>
              <a:rPr lang="en-US" sz="5400" dirty="0">
                <a:solidFill>
                  <a:srgbClr val="FFFFFF"/>
                </a:solidFill>
              </a:rPr>
              <a:t>starts </a:t>
            </a:r>
            <a:br>
              <a:rPr lang="en-US" sz="5400" dirty="0">
                <a:solidFill>
                  <a:srgbClr val="FFFFFF"/>
                </a:solidFill>
              </a:rPr>
            </a:br>
            <a:r>
              <a:rPr lang="en-US" sz="5400" dirty="0">
                <a:solidFill>
                  <a:srgbClr val="FFFFFF"/>
                </a:solidFill>
              </a:rPr>
              <a:t>here</a:t>
            </a:r>
            <a:br>
              <a:rPr lang="en-US" sz="5400" dirty="0">
                <a:solidFill>
                  <a:srgbClr val="FFFFFF"/>
                </a:solidFill>
              </a:rPr>
            </a:br>
            <a:r>
              <a:rPr lang="en-US" sz="5400" dirty="0">
                <a:solidFill>
                  <a:srgbClr val="FFFFFF"/>
                </a:solidFill>
              </a:rPr>
              <a:t>and all systems follow!</a:t>
            </a:r>
            <a:br>
              <a:rPr lang="en-US" sz="5400" dirty="0">
                <a:solidFill>
                  <a:srgbClr val="FFFFFF"/>
                </a:solidFill>
              </a:rPr>
            </a:br>
            <a:endParaRPr lang="en-US" sz="5400" dirty="0">
              <a:solidFill>
                <a:srgbClr val="FFFFFF"/>
              </a:solidFill>
            </a:endParaRPr>
          </a:p>
        </p:txBody>
      </p:sp>
      <p:graphicFrame>
        <p:nvGraphicFramePr>
          <p:cNvPr id="26" name="Content Placeholder 2">
            <a:extLst>
              <a:ext uri="{FF2B5EF4-FFF2-40B4-BE49-F238E27FC236}">
                <a16:creationId xmlns:a16="http://schemas.microsoft.com/office/drawing/2014/main" id="{7BE7D457-5410-45CC-BEB6-AED5D98014B2}"/>
              </a:ext>
            </a:extLst>
          </p:cNvPr>
          <p:cNvGraphicFramePr>
            <a:graphicFrameLocks noGrp="1"/>
          </p:cNvGraphicFramePr>
          <p:nvPr>
            <p:ph idx="1"/>
            <p:extLst>
              <p:ext uri="{D42A27DB-BD31-4B8C-83A1-F6EECF244321}">
                <p14:modId xmlns:p14="http://schemas.microsoft.com/office/powerpoint/2010/main" val="3955913969"/>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388319"/>
      </p:ext>
    </p:extLst>
  </p:cSld>
  <p:clrMapOvr>
    <a:masterClrMapping/>
  </p:clrMapOvr>
</p:sld>
</file>

<file path=ppt/theme/theme1.xml><?xml version="1.0" encoding="utf-8"?>
<a:theme xmlns:a="http://schemas.openxmlformats.org/drawingml/2006/main" name="TropicVTI">
  <a:themeElements>
    <a:clrScheme name="AnalogousFromDarkSeedLeftStep">
      <a:dk1>
        <a:srgbClr val="000000"/>
      </a:dk1>
      <a:lt1>
        <a:srgbClr val="FFFFFF"/>
      </a:lt1>
      <a:dk2>
        <a:srgbClr val="3A3621"/>
      </a:dk2>
      <a:lt2>
        <a:srgbClr val="E8E2E5"/>
      </a:lt2>
      <a:accent1>
        <a:srgbClr val="47B475"/>
      </a:accent1>
      <a:accent2>
        <a:srgbClr val="3BB13C"/>
      </a:accent2>
      <a:accent3>
        <a:srgbClr val="71B045"/>
      </a:accent3>
      <a:accent4>
        <a:srgbClr val="96AA38"/>
      </a:accent4>
      <a:accent5>
        <a:srgbClr val="B99E49"/>
      </a:accent5>
      <a:accent6>
        <a:srgbClr val="B1633B"/>
      </a:accent6>
      <a:hlink>
        <a:srgbClr val="8B842E"/>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1874</TotalTime>
  <Words>1812</Words>
  <Application>Microsoft Macintosh PowerPoint</Application>
  <PresentationFormat>Widescreen</PresentationFormat>
  <Paragraphs>321</Paragraphs>
  <Slides>26</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Albertus Extra Bold</vt:lpstr>
      <vt:lpstr>Arial</vt:lpstr>
      <vt:lpstr>Arial Narrow</vt:lpstr>
      <vt:lpstr>Calibri</vt:lpstr>
      <vt:lpstr>Calibri Light</vt:lpstr>
      <vt:lpstr>Cambria</vt:lpstr>
      <vt:lpstr>Gill Sans Nova</vt:lpstr>
      <vt:lpstr>Open Sans</vt:lpstr>
      <vt:lpstr>Times New Roman</vt:lpstr>
      <vt:lpstr>TropicVTI</vt:lpstr>
      <vt:lpstr>Office Theme</vt:lpstr>
      <vt:lpstr>Biological Insecticide &amp; Fungicide Options for Pecans</vt:lpstr>
      <vt:lpstr>Bob Whitney Extension Organic Program Specialist Texas A&amp;M AgriLife Extension</vt:lpstr>
      <vt:lpstr>Environmentally Responsible Agriculture  IBM Institute for Business Value, 2020</vt:lpstr>
      <vt:lpstr>Natural Native Pecans</vt:lpstr>
      <vt:lpstr>Integrated Pest Management</vt:lpstr>
      <vt:lpstr>Based on a multi-pronged goal, sustainable agriculture seeks to:</vt:lpstr>
      <vt:lpstr>Sustainable Pecan Production </vt:lpstr>
      <vt:lpstr>Regenerative Agriculture Pillars</vt:lpstr>
      <vt:lpstr>IPM  starts  here and all systems follow! </vt:lpstr>
      <vt:lpstr>PowerPoint Presentation</vt:lpstr>
      <vt:lpstr>Benefits of Biologicals</vt:lpstr>
      <vt:lpstr>PowerPoint Presentation</vt:lpstr>
      <vt:lpstr>PowerPoint Presentation</vt:lpstr>
      <vt:lpstr>PowerPoint Presentation</vt:lpstr>
      <vt:lpstr>Biopesticide Technologies</vt:lpstr>
      <vt:lpstr>Biopesticide Technologies</vt:lpstr>
      <vt:lpstr>PowerPoint Presentation</vt:lpstr>
      <vt:lpstr>PowerPoint Presentation</vt:lpstr>
      <vt:lpstr>PowerPoint Presentation</vt:lpstr>
      <vt:lpstr>Pecan Diseases</vt:lpstr>
      <vt:lpstr>PowerPoint Presentation</vt:lpstr>
      <vt:lpstr>PowerPoint Presentation</vt:lpstr>
      <vt:lpstr>PowerPoint Presentation</vt:lpstr>
      <vt:lpstr>Pecan Insects</vt:lpstr>
      <vt:lpstr>Considerations for Biologicals</vt:lpstr>
      <vt:lpstr>Research continues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Regenerative, Sustainable, Natural Pecans - What does all this mean for growing pecans?</dc:title>
  <dc:creator>Bob Whitney</dc:creator>
  <cp:lastModifiedBy>Bob Whitney</cp:lastModifiedBy>
  <cp:revision>5</cp:revision>
  <cp:lastPrinted>2022-05-03T22:53:44Z</cp:lastPrinted>
  <dcterms:created xsi:type="dcterms:W3CDTF">2022-04-05T18:07:41Z</dcterms:created>
  <dcterms:modified xsi:type="dcterms:W3CDTF">2022-07-06T13:10:23Z</dcterms:modified>
</cp:coreProperties>
</file>