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6"/>
  </p:notesMasterIdLst>
  <p:sldIdLst>
    <p:sldId id="256" r:id="rId2"/>
    <p:sldId id="323" r:id="rId3"/>
    <p:sldId id="281" r:id="rId4"/>
    <p:sldId id="258" r:id="rId5"/>
    <p:sldId id="269" r:id="rId6"/>
    <p:sldId id="273" r:id="rId7"/>
    <p:sldId id="292" r:id="rId8"/>
    <p:sldId id="482" r:id="rId9"/>
    <p:sldId id="314" r:id="rId10"/>
    <p:sldId id="483" r:id="rId11"/>
    <p:sldId id="298" r:id="rId12"/>
    <p:sldId id="274" r:id="rId13"/>
    <p:sldId id="321" r:id="rId14"/>
    <p:sldId id="300" r:id="rId15"/>
    <p:sldId id="301" r:id="rId16"/>
    <p:sldId id="319" r:id="rId17"/>
    <p:sldId id="257" r:id="rId18"/>
    <p:sldId id="276" r:id="rId19"/>
    <p:sldId id="312" r:id="rId20"/>
    <p:sldId id="267" r:id="rId21"/>
    <p:sldId id="322" r:id="rId22"/>
    <p:sldId id="289" r:id="rId23"/>
    <p:sldId id="282" r:id="rId24"/>
    <p:sldId id="484"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5" d="100"/>
          <a:sy n="65" d="100"/>
        </p:scale>
        <p:origin x="72" y="499"/>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oleObject" Target="file:///C:\Users\angelyn.hilton\Documents\Xylella%20fastidiosa\Seed%20transmission\Endosperm%20test.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Users\angelyn.hilton\Downloads\XF%20qPCR%20(1).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C:\Users\angelyn.hilton\Downloads\XF%20qPCR%20(1).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C:\Applied%20Biosystems\StepOne%20Software%20v2.3\experiments\Root%20and%20nut%20comparison%207-24-18_data.xls"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C:\Users\angel\Downloads\Cape%20Fear%20seedling%20growth%20rate%20(12-2017).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file:///C:\Users\angel\Downloads\Cape%20Fear%20seedling%20growth%20rate%20(12-2017).xlsx" TargetMode="External"/><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oleObject" Target="file:///C:\Users\angel\Downloads\Cape%20Fear%20seedling%20growth%20rate%20(12-2017).xlsx" TargetMode="External"/><Relationship Id="rId2" Type="http://schemas.microsoft.com/office/2011/relationships/chartColorStyle" Target="colors7.xml"/><Relationship Id="rId1" Type="http://schemas.microsoft.com/office/2011/relationships/chartStyle" Target="style7.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85462343317276"/>
          <c:y val="3.2288223793464479E-2"/>
          <c:w val="0.867046109741194"/>
          <c:h val="0.77726700228188528"/>
        </c:manualLayout>
      </c:layout>
      <c:barChart>
        <c:barDir val="col"/>
        <c:grouping val="stacked"/>
        <c:varyColors val="0"/>
        <c:ser>
          <c:idx val="0"/>
          <c:order val="0"/>
          <c:tx>
            <c:strRef>
              <c:f>Sheet2!$C$1</c:f>
              <c:strCache>
                <c:ptCount val="1"/>
                <c:pt idx="0">
                  <c:v>Positive samples</c:v>
                </c:pt>
              </c:strCache>
            </c:strRef>
          </c:tx>
          <c:spPr>
            <a:solidFill>
              <a:srgbClr val="FF0000"/>
            </a:solidFill>
            <a:ln>
              <a:solidFill>
                <a:schemeClr val="tx1"/>
              </a:solidFill>
            </a:ln>
            <a:effectLst/>
          </c:spPr>
          <c:invertIfNegative val="0"/>
          <c:cat>
            <c:multiLvlStrRef>
              <c:f>Sheet2!$A$2:$B$19</c:f>
              <c:multiLvlStrCache>
                <c:ptCount val="18"/>
                <c:lvl>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lvl>
                <c:lvl>
                  <c:pt idx="0">
                    <c:v>Bradley</c:v>
                  </c:pt>
                  <c:pt idx="4">
                    <c:v>Wichita</c:v>
                  </c:pt>
                  <c:pt idx="8">
                    <c:v>Mandan</c:v>
                  </c:pt>
                  <c:pt idx="10">
                    <c:v>Lakota</c:v>
                  </c:pt>
                  <c:pt idx="14">
                    <c:v>Nacono</c:v>
                  </c:pt>
                </c:lvl>
              </c:multiLvlStrCache>
            </c:multiLvlStrRef>
          </c:cat>
          <c:val>
            <c:numRef>
              <c:f>Sheet2!$C$2:$C$19</c:f>
              <c:numCache>
                <c:formatCode>General</c:formatCode>
                <c:ptCount val="18"/>
                <c:pt idx="0">
                  <c:v>2</c:v>
                </c:pt>
                <c:pt idx="1">
                  <c:v>2</c:v>
                </c:pt>
                <c:pt idx="2">
                  <c:v>3</c:v>
                </c:pt>
                <c:pt idx="3">
                  <c:v>3</c:v>
                </c:pt>
                <c:pt idx="4">
                  <c:v>0</c:v>
                </c:pt>
                <c:pt idx="5">
                  <c:v>4</c:v>
                </c:pt>
                <c:pt idx="6">
                  <c:v>5</c:v>
                </c:pt>
                <c:pt idx="7">
                  <c:v>3</c:v>
                </c:pt>
                <c:pt idx="8">
                  <c:v>1</c:v>
                </c:pt>
                <c:pt idx="9">
                  <c:v>0</c:v>
                </c:pt>
                <c:pt idx="10">
                  <c:v>1</c:v>
                </c:pt>
                <c:pt idx="11">
                  <c:v>1</c:v>
                </c:pt>
                <c:pt idx="12">
                  <c:v>1</c:v>
                </c:pt>
                <c:pt idx="13">
                  <c:v>0</c:v>
                </c:pt>
                <c:pt idx="14">
                  <c:v>0</c:v>
                </c:pt>
                <c:pt idx="15">
                  <c:v>3</c:v>
                </c:pt>
                <c:pt idx="16">
                  <c:v>1</c:v>
                </c:pt>
                <c:pt idx="17">
                  <c:v>1</c:v>
                </c:pt>
              </c:numCache>
            </c:numRef>
          </c:val>
          <c:extLst>
            <c:ext xmlns:c16="http://schemas.microsoft.com/office/drawing/2014/chart" uri="{C3380CC4-5D6E-409C-BE32-E72D297353CC}">
              <c16:uniqueId val="{00000000-5F81-41AD-B2F7-59167D97A814}"/>
            </c:ext>
          </c:extLst>
        </c:ser>
        <c:ser>
          <c:idx val="1"/>
          <c:order val="1"/>
          <c:tx>
            <c:strRef>
              <c:f>Sheet2!$D$1</c:f>
              <c:strCache>
                <c:ptCount val="1"/>
                <c:pt idx="0">
                  <c:v>Negative samples</c:v>
                </c:pt>
              </c:strCache>
            </c:strRef>
          </c:tx>
          <c:spPr>
            <a:solidFill>
              <a:schemeClr val="bg1">
                <a:lumMod val="65000"/>
              </a:schemeClr>
            </a:solidFill>
            <a:ln>
              <a:solidFill>
                <a:schemeClr val="tx1"/>
              </a:solidFill>
            </a:ln>
            <a:effectLst/>
          </c:spPr>
          <c:invertIfNegative val="0"/>
          <c:cat>
            <c:multiLvlStrRef>
              <c:f>Sheet2!$A$2:$B$19</c:f>
              <c:multiLvlStrCache>
                <c:ptCount val="18"/>
                <c:lvl>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lvl>
                <c:lvl>
                  <c:pt idx="0">
                    <c:v>Bradley</c:v>
                  </c:pt>
                  <c:pt idx="4">
                    <c:v>Wichita</c:v>
                  </c:pt>
                  <c:pt idx="8">
                    <c:v>Mandan</c:v>
                  </c:pt>
                  <c:pt idx="10">
                    <c:v>Lakota</c:v>
                  </c:pt>
                  <c:pt idx="14">
                    <c:v>Nacono</c:v>
                  </c:pt>
                </c:lvl>
              </c:multiLvlStrCache>
            </c:multiLvlStrRef>
          </c:cat>
          <c:val>
            <c:numRef>
              <c:f>Sheet2!$D$2:$D$19</c:f>
              <c:numCache>
                <c:formatCode>General</c:formatCode>
                <c:ptCount val="18"/>
                <c:pt idx="0">
                  <c:v>8</c:v>
                </c:pt>
                <c:pt idx="1">
                  <c:v>8</c:v>
                </c:pt>
                <c:pt idx="2">
                  <c:v>7</c:v>
                </c:pt>
                <c:pt idx="3">
                  <c:v>7</c:v>
                </c:pt>
                <c:pt idx="4">
                  <c:v>10</c:v>
                </c:pt>
                <c:pt idx="5">
                  <c:v>6</c:v>
                </c:pt>
                <c:pt idx="6">
                  <c:v>5</c:v>
                </c:pt>
                <c:pt idx="7">
                  <c:v>7</c:v>
                </c:pt>
                <c:pt idx="8">
                  <c:v>9</c:v>
                </c:pt>
                <c:pt idx="9">
                  <c:v>10</c:v>
                </c:pt>
                <c:pt idx="10">
                  <c:v>9</c:v>
                </c:pt>
                <c:pt idx="11">
                  <c:v>9</c:v>
                </c:pt>
                <c:pt idx="12">
                  <c:v>9</c:v>
                </c:pt>
                <c:pt idx="13">
                  <c:v>10</c:v>
                </c:pt>
                <c:pt idx="14">
                  <c:v>10</c:v>
                </c:pt>
                <c:pt idx="15">
                  <c:v>7</c:v>
                </c:pt>
                <c:pt idx="16">
                  <c:v>9</c:v>
                </c:pt>
                <c:pt idx="17">
                  <c:v>9</c:v>
                </c:pt>
              </c:numCache>
            </c:numRef>
          </c:val>
          <c:extLst>
            <c:ext xmlns:c16="http://schemas.microsoft.com/office/drawing/2014/chart" uri="{C3380CC4-5D6E-409C-BE32-E72D297353CC}">
              <c16:uniqueId val="{00000001-5F81-41AD-B2F7-59167D97A814}"/>
            </c:ext>
          </c:extLst>
        </c:ser>
        <c:dLbls>
          <c:showLegendKey val="0"/>
          <c:showVal val="0"/>
          <c:showCatName val="0"/>
          <c:showSerName val="0"/>
          <c:showPercent val="0"/>
          <c:showBubbleSize val="0"/>
        </c:dLbls>
        <c:gapWidth val="75"/>
        <c:overlap val="100"/>
        <c:axId val="2013030815"/>
        <c:axId val="352574527"/>
      </c:barChart>
      <c:catAx>
        <c:axId val="2013030815"/>
        <c:scaling>
          <c:orientation val="minMax"/>
        </c:scaling>
        <c:delete val="0"/>
        <c:axPos val="b"/>
        <c:title>
          <c:tx>
            <c:rich>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sz="1400" b="1">
                    <a:solidFill>
                      <a:schemeClr val="tx1"/>
                    </a:solidFill>
                    <a:latin typeface="Helvetica" panose="020B0604020202020204" pitchFamily="34" charset="0"/>
                    <a:cs typeface="Helvetica" panose="020B0604020202020204" pitchFamily="34" charset="0"/>
                  </a:rPr>
                  <a:t>Tree number</a:t>
                </a:r>
                <a:r>
                  <a:rPr lang="en-US" sz="1400" b="1" baseline="0">
                    <a:solidFill>
                      <a:schemeClr val="tx1"/>
                    </a:solidFill>
                    <a:latin typeface="Helvetica" panose="020B0604020202020204" pitchFamily="34" charset="0"/>
                    <a:cs typeface="Helvetica" panose="020B0604020202020204" pitchFamily="34" charset="0"/>
                  </a:rPr>
                  <a:t> / Cultivar</a:t>
                </a:r>
                <a:endParaRPr lang="en-US" sz="1400" b="1">
                  <a:solidFill>
                    <a:schemeClr val="tx1"/>
                  </a:solidFill>
                  <a:latin typeface="Helvetica" panose="020B0604020202020204" pitchFamily="34" charset="0"/>
                  <a:cs typeface="Helvetica" panose="020B0604020202020204" pitchFamily="34" charset="0"/>
                </a:endParaRPr>
              </a:p>
            </c:rich>
          </c:tx>
          <c:layout>
            <c:manualLayout>
              <c:xMode val="edge"/>
              <c:yMode val="edge"/>
              <c:x val="0.38197230523255421"/>
              <c:y val="0.93210887705299672"/>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200" b="1" i="0" u="none" strike="noStrike" kern="1200" baseline="0">
                <a:solidFill>
                  <a:schemeClr val="tx1"/>
                </a:solidFill>
                <a:latin typeface="Helvetica" panose="020B0604020202020204" pitchFamily="34" charset="0"/>
                <a:ea typeface="+mn-ea"/>
                <a:cs typeface="Helvetica" panose="020B0604020202020204" pitchFamily="34" charset="0"/>
              </a:defRPr>
            </a:pPr>
            <a:endParaRPr lang="en-US"/>
          </a:p>
        </c:txPr>
        <c:crossAx val="352574527"/>
        <c:crosses val="autoZero"/>
        <c:auto val="1"/>
        <c:lblAlgn val="ctr"/>
        <c:lblOffset val="100"/>
        <c:noMultiLvlLbl val="0"/>
      </c:catAx>
      <c:valAx>
        <c:axId val="352574527"/>
        <c:scaling>
          <c:orientation val="minMax"/>
        </c:scaling>
        <c:delete val="0"/>
        <c:axPos val="l"/>
        <c:title>
          <c:tx>
            <c:rich>
              <a:bodyPr rot="-5400000" spcFirstLastPara="1" vertOverflow="ellipsis" vert="horz" wrap="square" anchor="ctr" anchorCtr="1"/>
              <a:lstStyle/>
              <a:p>
                <a:pPr>
                  <a:defRPr sz="1400" b="1" i="0" u="none" strike="noStrike" kern="1200" baseline="0">
                    <a:solidFill>
                      <a:schemeClr val="tx1"/>
                    </a:solidFill>
                    <a:latin typeface="Helvetica" panose="020B0604020202020204" pitchFamily="34" charset="0"/>
                    <a:ea typeface="+mn-ea"/>
                    <a:cs typeface="Helvetica" panose="020B0604020202020204" pitchFamily="34" charset="0"/>
                  </a:defRPr>
                </a:pPr>
                <a:r>
                  <a:rPr lang="en-US" sz="1400" b="1" dirty="0">
                    <a:solidFill>
                      <a:schemeClr val="tx1"/>
                    </a:solidFill>
                    <a:latin typeface="Helvetica" panose="020B0604020202020204" pitchFamily="34" charset="0"/>
                    <a:cs typeface="Helvetica" panose="020B0604020202020204" pitchFamily="34" charset="0"/>
                  </a:rPr>
                  <a:t>Proportion of </a:t>
                </a:r>
                <a:r>
                  <a:rPr lang="en-US" sz="1400" b="1" i="0" dirty="0">
                    <a:solidFill>
                      <a:schemeClr val="tx1"/>
                    </a:solidFill>
                    <a:latin typeface="Helvetica" panose="020B0604020202020204" pitchFamily="34" charset="0"/>
                    <a:cs typeface="Helvetica" panose="020B0604020202020204" pitchFamily="34" charset="0"/>
                  </a:rPr>
                  <a:t>XF </a:t>
                </a:r>
                <a:r>
                  <a:rPr lang="en-US" sz="1400" b="1" i="0" baseline="0" dirty="0">
                    <a:solidFill>
                      <a:schemeClr val="tx1"/>
                    </a:solidFill>
                    <a:latin typeface="Helvetica" panose="020B0604020202020204" pitchFamily="34" charset="0"/>
                    <a:cs typeface="Helvetica" panose="020B0604020202020204" pitchFamily="34" charset="0"/>
                  </a:rPr>
                  <a:t>positive samples</a:t>
                </a:r>
                <a:endParaRPr lang="en-US" sz="1400" b="1" dirty="0">
                  <a:solidFill>
                    <a:schemeClr val="tx1"/>
                  </a:solidFill>
                  <a:latin typeface="Helvetica" panose="020B0604020202020204" pitchFamily="34" charset="0"/>
                  <a:cs typeface="Helvetica" panose="020B0604020202020204" pitchFamily="34" charset="0"/>
                </a:endParaRPr>
              </a:p>
            </c:rich>
          </c:tx>
          <c:layout>
            <c:manualLayout>
              <c:xMode val="edge"/>
              <c:yMode val="edge"/>
              <c:x val="2.1262073169945293E-2"/>
              <c:y val="0.16249472257282074"/>
            </c:manualLayout>
          </c:layout>
          <c:overlay val="0"/>
          <c:spPr>
            <a:noFill/>
            <a:ln>
              <a:noFill/>
            </a:ln>
            <a:effectLst/>
          </c:spPr>
          <c:txPr>
            <a:bodyPr rot="-5400000" spcFirstLastPara="1" vertOverflow="ellipsis" vert="horz" wrap="square" anchor="ctr" anchorCtr="1"/>
            <a:lstStyle/>
            <a:p>
              <a:pPr>
                <a:defRPr sz="1400" b="1" i="0" u="none" strike="noStrike" kern="1200" baseline="0">
                  <a:solidFill>
                    <a:schemeClr val="tx1"/>
                  </a:solidFill>
                  <a:latin typeface="Helvetica" panose="020B0604020202020204" pitchFamily="34" charset="0"/>
                  <a:ea typeface="+mn-ea"/>
                  <a:cs typeface="Helvetica" panose="020B0604020202020204" pitchFamily="34" charset="0"/>
                </a:defRPr>
              </a:pPr>
              <a:endParaRPr lang="en-US"/>
            </a:p>
          </c:txPr>
        </c:title>
        <c:numFmt formatCode="General" sourceLinked="1"/>
        <c:majorTickMark val="in"/>
        <c:minorTickMark val="none"/>
        <c:tickLblPos val="nextTo"/>
        <c:spPr>
          <a:noFill/>
          <a:ln>
            <a:solidFill>
              <a:schemeClr val="tx1"/>
            </a:solidFill>
          </a:ln>
          <a:effectLst/>
        </c:spPr>
        <c:txPr>
          <a:bodyPr rot="-60000000" spcFirstLastPara="1" vertOverflow="ellipsis" vert="horz" wrap="square" anchor="ctr" anchorCtr="1"/>
          <a:lstStyle/>
          <a:p>
            <a:pPr>
              <a:defRPr sz="1050" b="1" i="0" u="none" strike="noStrike" kern="1200" baseline="0">
                <a:solidFill>
                  <a:schemeClr val="tx1"/>
                </a:solidFill>
                <a:latin typeface="Helvetica" panose="020B0604020202020204" pitchFamily="34" charset="0"/>
                <a:ea typeface="+mn-ea"/>
                <a:cs typeface="Helvetica" panose="020B0604020202020204" pitchFamily="34" charset="0"/>
              </a:defRPr>
            </a:pPr>
            <a:endParaRPr lang="en-US"/>
          </a:p>
        </c:txPr>
        <c:crossAx val="2013030815"/>
        <c:crosses val="autoZero"/>
        <c:crossBetween val="between"/>
      </c:valAx>
      <c:spPr>
        <a:noFill/>
        <a:ln>
          <a:solidFill>
            <a:schemeClr val="tx1"/>
          </a:solidFill>
        </a:ln>
        <a:effectLst/>
      </c:spPr>
    </c:plotArea>
    <c:legend>
      <c:legendPos val="t"/>
      <c:layout>
        <c:manualLayout>
          <c:xMode val="edge"/>
          <c:yMode val="edge"/>
          <c:x val="0.22682355649010857"/>
          <c:y val="4.0294415679499054E-2"/>
          <c:w val="0.66478666832312239"/>
          <c:h val="0.13506110532966228"/>
        </c:manualLayout>
      </c:layout>
      <c:overlay val="0"/>
      <c:spPr>
        <a:noFill/>
        <a:ln>
          <a:noFill/>
        </a:ln>
        <a:effectLst/>
      </c:spPr>
      <c:txPr>
        <a:bodyPr rot="0" spcFirstLastPara="1" vertOverflow="ellipsis" vert="horz" wrap="square" anchor="ctr" anchorCtr="1"/>
        <a:lstStyle/>
        <a:p>
          <a:pPr>
            <a:defRPr sz="1400" b="1" i="0" u="none" strike="noStrike" kern="1200" baseline="0">
              <a:solidFill>
                <a:schemeClr val="tx1"/>
              </a:solidFill>
              <a:latin typeface="Helvetica" panose="020B0604020202020204" pitchFamily="34" charset="0"/>
              <a:ea typeface="HeiT" panose="020B0502000000000001" pitchFamily="34" charset="-120"/>
              <a:cs typeface="Helvetica" panose="020B0604020202020204" pitchFamily="34" charset="0"/>
            </a:defRPr>
          </a:pPr>
          <a:endParaRPr lang="en-US"/>
        </a:p>
      </c:txPr>
    </c:legend>
    <c:plotVisOnly val="1"/>
    <c:dispBlanksAs val="gap"/>
    <c:showDLblsOverMax val="0"/>
  </c:chart>
  <c:spPr>
    <a:solidFill>
      <a:schemeClr val="bg1"/>
    </a:solid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'Tissue Type'!$H$27</c:f>
              <c:strCache>
                <c:ptCount val="1"/>
                <c:pt idx="0">
                  <c:v>2^-(ΔΔCt)</c:v>
                </c:pt>
              </c:strCache>
            </c:strRef>
          </c:tx>
          <c:spPr>
            <a:solidFill>
              <a:schemeClr val="tx1">
                <a:lumMod val="50000"/>
                <a:lumOff val="50000"/>
              </a:schemeClr>
            </a:solidFill>
            <a:ln w="12700">
              <a:solidFill>
                <a:schemeClr val="tx1"/>
              </a:solidFill>
            </a:ln>
            <a:effectLst/>
          </c:spPr>
          <c:invertIfNegative val="0"/>
          <c:dPt>
            <c:idx val="0"/>
            <c:invertIfNegative val="0"/>
            <c:bubble3D val="0"/>
            <c:spPr>
              <a:solidFill>
                <a:srgbClr val="FF0000"/>
              </a:solidFill>
              <a:ln w="12700">
                <a:solidFill>
                  <a:schemeClr val="tx1"/>
                </a:solidFill>
              </a:ln>
              <a:effectLst/>
            </c:spPr>
            <c:extLst>
              <c:ext xmlns:c16="http://schemas.microsoft.com/office/drawing/2014/chart" uri="{C3380CC4-5D6E-409C-BE32-E72D297353CC}">
                <c16:uniqueId val="{00000001-4947-4BF1-80F2-380A1739CA2E}"/>
              </c:ext>
            </c:extLst>
          </c:dPt>
          <c:dPt>
            <c:idx val="1"/>
            <c:invertIfNegative val="0"/>
            <c:bubble3D val="0"/>
            <c:spPr>
              <a:solidFill>
                <a:srgbClr val="0070C0"/>
              </a:solidFill>
              <a:ln w="12700">
                <a:solidFill>
                  <a:schemeClr val="tx1"/>
                </a:solidFill>
              </a:ln>
              <a:effectLst/>
            </c:spPr>
            <c:extLst>
              <c:ext xmlns:c16="http://schemas.microsoft.com/office/drawing/2014/chart" uri="{C3380CC4-5D6E-409C-BE32-E72D297353CC}">
                <c16:uniqueId val="{00000003-4947-4BF1-80F2-380A1739CA2E}"/>
              </c:ext>
            </c:extLst>
          </c:dPt>
          <c:dPt>
            <c:idx val="2"/>
            <c:invertIfNegative val="0"/>
            <c:bubble3D val="0"/>
            <c:spPr>
              <a:solidFill>
                <a:srgbClr val="7030A0"/>
              </a:solidFill>
              <a:ln w="12700">
                <a:solidFill>
                  <a:schemeClr val="tx1"/>
                </a:solidFill>
              </a:ln>
              <a:effectLst/>
            </c:spPr>
            <c:extLst>
              <c:ext xmlns:c16="http://schemas.microsoft.com/office/drawing/2014/chart" uri="{C3380CC4-5D6E-409C-BE32-E72D297353CC}">
                <c16:uniqueId val="{00000005-4947-4BF1-80F2-380A1739CA2E}"/>
              </c:ext>
            </c:extLst>
          </c:dPt>
          <c:dPt>
            <c:idx val="3"/>
            <c:invertIfNegative val="0"/>
            <c:bubble3D val="0"/>
            <c:spPr>
              <a:solidFill>
                <a:srgbClr val="00B050"/>
              </a:solidFill>
              <a:ln w="12700">
                <a:solidFill>
                  <a:schemeClr val="tx1"/>
                </a:solidFill>
              </a:ln>
              <a:effectLst/>
            </c:spPr>
            <c:extLst>
              <c:ext xmlns:c16="http://schemas.microsoft.com/office/drawing/2014/chart" uri="{C3380CC4-5D6E-409C-BE32-E72D297353CC}">
                <c16:uniqueId val="{00000007-4947-4BF1-80F2-380A1739CA2E}"/>
              </c:ext>
            </c:extLst>
          </c:dPt>
          <c:errBars>
            <c:errBarType val="both"/>
            <c:errValType val="stdErr"/>
            <c:noEndCap val="0"/>
            <c:spPr>
              <a:noFill/>
              <a:ln w="12700" cap="flat" cmpd="sng" algn="ctr">
                <a:solidFill>
                  <a:schemeClr val="tx1"/>
                </a:solidFill>
                <a:round/>
              </a:ln>
              <a:effectLst/>
            </c:spPr>
          </c:errBars>
          <c:cat>
            <c:strRef>
              <c:f>'Tissue Type'!$G$28:$G$31</c:f>
              <c:strCache>
                <c:ptCount val="4"/>
                <c:pt idx="0">
                  <c:v>Shoots</c:v>
                </c:pt>
                <c:pt idx="1">
                  <c:v>Petioles</c:v>
                </c:pt>
                <c:pt idx="2">
                  <c:v>Leaflets</c:v>
                </c:pt>
                <c:pt idx="3">
                  <c:v>Roots</c:v>
                </c:pt>
              </c:strCache>
            </c:strRef>
          </c:cat>
          <c:val>
            <c:numRef>
              <c:f>'Tissue Type'!$H$28:$H$31</c:f>
              <c:numCache>
                <c:formatCode>0.00000</c:formatCode>
                <c:ptCount val="4"/>
                <c:pt idx="0">
                  <c:v>6.5779700912290379E-2</c:v>
                </c:pt>
                <c:pt idx="1">
                  <c:v>0.30613854016253539</c:v>
                </c:pt>
                <c:pt idx="2">
                  <c:v>4.0331643662495371E-2</c:v>
                </c:pt>
                <c:pt idx="3">
                  <c:v>6.1649255583499506E-2</c:v>
                </c:pt>
              </c:numCache>
            </c:numRef>
          </c:val>
          <c:extLst>
            <c:ext xmlns:c16="http://schemas.microsoft.com/office/drawing/2014/chart" uri="{C3380CC4-5D6E-409C-BE32-E72D297353CC}">
              <c16:uniqueId val="{00000008-4947-4BF1-80F2-380A1739CA2E}"/>
            </c:ext>
          </c:extLst>
        </c:ser>
        <c:dLbls>
          <c:showLegendKey val="0"/>
          <c:showVal val="0"/>
          <c:showCatName val="0"/>
          <c:showSerName val="0"/>
          <c:showPercent val="0"/>
          <c:showBubbleSize val="0"/>
        </c:dLbls>
        <c:gapWidth val="80"/>
        <c:overlap val="-27"/>
        <c:axId val="1917067967"/>
        <c:axId val="1917460671"/>
      </c:barChart>
      <c:catAx>
        <c:axId val="1917067967"/>
        <c:scaling>
          <c:orientation val="minMax"/>
        </c:scaling>
        <c:delete val="0"/>
        <c:axPos val="b"/>
        <c:title>
          <c:tx>
            <c:rich>
              <a:bodyPr rot="0" spcFirstLastPara="1" vertOverflow="ellipsis" vert="horz" wrap="square" anchor="ctr" anchorCtr="1"/>
              <a:lstStyle/>
              <a:p>
                <a:pPr>
                  <a:defRPr sz="1400" b="0" i="0" u="none" strike="noStrike" kern="1200" baseline="0">
                    <a:solidFill>
                      <a:schemeClr val="tx1"/>
                    </a:solidFill>
                    <a:latin typeface="Helvetica" panose="020B0604020202020204" pitchFamily="34" charset="0"/>
                    <a:ea typeface="+mn-ea"/>
                    <a:cs typeface="Helvetica" panose="020B0604020202020204" pitchFamily="34" charset="0"/>
                  </a:defRPr>
                </a:pPr>
                <a:r>
                  <a:rPr lang="en-US" sz="1400" b="1" dirty="0">
                    <a:solidFill>
                      <a:schemeClr val="tx1"/>
                    </a:solidFill>
                    <a:latin typeface="Helvetica" panose="020B0604020202020204" pitchFamily="34" charset="0"/>
                    <a:cs typeface="Helvetica" panose="020B0604020202020204" pitchFamily="34" charset="0"/>
                  </a:rPr>
                  <a:t>Anatomical</a:t>
                </a:r>
                <a:r>
                  <a:rPr lang="en-US" sz="1400" b="1" baseline="0" dirty="0">
                    <a:solidFill>
                      <a:schemeClr val="tx1"/>
                    </a:solidFill>
                    <a:latin typeface="Helvetica" panose="020B0604020202020204" pitchFamily="34" charset="0"/>
                    <a:cs typeface="Helvetica" panose="020B0604020202020204" pitchFamily="34" charset="0"/>
                  </a:rPr>
                  <a:t> Structure</a:t>
                </a:r>
                <a:endParaRPr lang="en-US" sz="1400" b="1" dirty="0">
                  <a:solidFill>
                    <a:schemeClr val="tx1"/>
                  </a:solidFill>
                  <a:latin typeface="Helvetica" panose="020B0604020202020204" pitchFamily="34" charset="0"/>
                  <a:cs typeface="Helvetica" panose="020B0604020202020204" pitchFamily="34" charset="0"/>
                </a:endParaRPr>
              </a:p>
            </c:rich>
          </c:tx>
          <c:layout>
            <c:manualLayout>
              <c:xMode val="edge"/>
              <c:yMode val="edge"/>
              <c:x val="0.37845570433107423"/>
              <c:y val="0.94626897026954349"/>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Helvetica" panose="020B0604020202020204" pitchFamily="34" charset="0"/>
                  <a:ea typeface="+mn-ea"/>
                  <a:cs typeface="Helvetica" panose="020B0604020202020204" pitchFamily="34" charset="0"/>
                </a:defRPr>
              </a:pPr>
              <a:endParaRPr lang="en-US"/>
            </a:p>
          </c:txPr>
        </c:title>
        <c:numFmt formatCode="General" sourceLinked="1"/>
        <c:majorTickMark val="in"/>
        <c:minorTickMark val="none"/>
        <c:tickLblPos val="nextTo"/>
        <c:spPr>
          <a:noFill/>
          <a:ln w="12700" cap="flat" cmpd="sng" algn="ctr">
            <a:solidFill>
              <a:schemeClr val="tx1"/>
            </a:solidFill>
            <a:round/>
          </a:ln>
          <a:effectLst/>
        </c:spPr>
        <c:txPr>
          <a:bodyPr rot="-60000000" spcFirstLastPara="1" vertOverflow="ellipsis" vert="horz" wrap="square" anchor="ctr" anchorCtr="1"/>
          <a:lstStyle/>
          <a:p>
            <a:pPr>
              <a:defRPr sz="1400" b="1" i="0" u="none" strike="noStrike" kern="1200" baseline="0">
                <a:solidFill>
                  <a:schemeClr val="tx1"/>
                </a:solidFill>
                <a:latin typeface="Helvetica" panose="020B0604020202020204" pitchFamily="34" charset="0"/>
                <a:ea typeface="+mn-ea"/>
                <a:cs typeface="Helvetica" panose="020B0604020202020204" pitchFamily="34" charset="0"/>
              </a:defRPr>
            </a:pPr>
            <a:endParaRPr lang="en-US"/>
          </a:p>
        </c:txPr>
        <c:crossAx val="1917460671"/>
        <c:crosses val="autoZero"/>
        <c:auto val="1"/>
        <c:lblAlgn val="ctr"/>
        <c:lblOffset val="100"/>
        <c:noMultiLvlLbl val="0"/>
      </c:catAx>
      <c:valAx>
        <c:axId val="1917460671"/>
        <c:scaling>
          <c:orientation val="minMax"/>
          <c:min val="0"/>
        </c:scaling>
        <c:delete val="0"/>
        <c:axPos val="l"/>
        <c:title>
          <c:tx>
            <c:rich>
              <a:bodyPr rot="-5400000" spcFirstLastPara="1" vertOverflow="ellipsis" vert="horz" wrap="square" anchor="ctr" anchorCtr="1"/>
              <a:lstStyle/>
              <a:p>
                <a:pPr>
                  <a:defRPr sz="1400" b="1" i="0" u="none" strike="noStrike" kern="1200" baseline="0">
                    <a:solidFill>
                      <a:schemeClr val="tx1"/>
                    </a:solidFill>
                    <a:latin typeface="Helvetica" panose="020B0604020202020204" pitchFamily="34" charset="0"/>
                    <a:ea typeface="+mn-ea"/>
                    <a:cs typeface="Helvetica" panose="020B0604020202020204" pitchFamily="34" charset="0"/>
                  </a:defRPr>
                </a:pPr>
                <a:r>
                  <a:rPr lang="el-GR" sz="1400" b="1" i="0" u="none" strike="noStrike" baseline="0" dirty="0">
                    <a:solidFill>
                      <a:schemeClr val="tx1"/>
                    </a:solidFill>
                    <a:effectLst/>
                    <a:latin typeface="Helvetica" panose="020B0604020202020204" pitchFamily="34" charset="0"/>
                    <a:cs typeface="Helvetica" panose="020B0604020202020204" pitchFamily="34" charset="0"/>
                  </a:rPr>
                  <a:t>2^-(ΔΔ</a:t>
                </a:r>
                <a:r>
                  <a:rPr lang="en-US" sz="1400" b="1" i="0" u="none" strike="noStrike" baseline="0" dirty="0">
                    <a:solidFill>
                      <a:schemeClr val="tx1"/>
                    </a:solidFill>
                    <a:effectLst/>
                    <a:latin typeface="Helvetica" panose="020B0604020202020204" pitchFamily="34" charset="0"/>
                    <a:cs typeface="Helvetica" panose="020B0604020202020204" pitchFamily="34" charset="0"/>
                  </a:rPr>
                  <a:t>Ct)</a:t>
                </a:r>
                <a:r>
                  <a:rPr lang="en-US" sz="1400" b="1" i="0" u="none" strike="noStrike" baseline="0" dirty="0">
                    <a:solidFill>
                      <a:schemeClr val="tx1"/>
                    </a:solidFill>
                    <a:latin typeface="Helvetica" panose="020B0604020202020204" pitchFamily="34" charset="0"/>
                    <a:cs typeface="Helvetica" panose="020B0604020202020204" pitchFamily="34" charset="0"/>
                  </a:rPr>
                  <a:t> </a:t>
                </a:r>
                <a:endParaRPr lang="en-US" sz="1400" b="1" dirty="0">
                  <a:solidFill>
                    <a:schemeClr val="tx1"/>
                  </a:solidFill>
                  <a:latin typeface="Helvetica" panose="020B0604020202020204" pitchFamily="34" charset="0"/>
                  <a:cs typeface="Helvetica" panose="020B0604020202020204" pitchFamily="34" charset="0"/>
                </a:endParaRPr>
              </a:p>
            </c:rich>
          </c:tx>
          <c:layout>
            <c:manualLayout>
              <c:xMode val="edge"/>
              <c:yMode val="edge"/>
              <c:x val="1.2902368488799424E-2"/>
              <c:y val="0.34436074605098477"/>
            </c:manualLayout>
          </c:layout>
          <c:overlay val="0"/>
          <c:spPr>
            <a:noFill/>
            <a:ln>
              <a:noFill/>
            </a:ln>
            <a:effectLst/>
          </c:spPr>
          <c:txPr>
            <a:bodyPr rot="-5400000" spcFirstLastPara="1" vertOverflow="ellipsis" vert="horz" wrap="square" anchor="ctr" anchorCtr="1"/>
            <a:lstStyle/>
            <a:p>
              <a:pPr>
                <a:defRPr sz="1400" b="1" i="0" u="none" strike="noStrike" kern="1200" baseline="0">
                  <a:solidFill>
                    <a:schemeClr val="tx1"/>
                  </a:solidFill>
                  <a:latin typeface="Helvetica" panose="020B0604020202020204" pitchFamily="34" charset="0"/>
                  <a:ea typeface="+mn-ea"/>
                  <a:cs typeface="Helvetica" panose="020B0604020202020204" pitchFamily="34" charset="0"/>
                </a:defRPr>
              </a:pPr>
              <a:endParaRPr lang="en-US"/>
            </a:p>
          </c:txPr>
        </c:title>
        <c:numFmt formatCode="0.00000" sourceLinked="1"/>
        <c:majorTickMark val="in"/>
        <c:minorTickMark val="none"/>
        <c:tickLblPos val="nextTo"/>
        <c:spPr>
          <a:noFill/>
          <a:ln w="12700">
            <a:solidFill>
              <a:schemeClr val="tx1"/>
            </a:solidFill>
          </a:ln>
          <a:effectLst/>
        </c:spPr>
        <c:txPr>
          <a:bodyPr rot="-60000000" spcFirstLastPara="1" vertOverflow="ellipsis" vert="horz" wrap="square" anchor="ctr" anchorCtr="1"/>
          <a:lstStyle/>
          <a:p>
            <a:pPr>
              <a:defRPr sz="1000" b="1" i="0" u="none" strike="noStrike" kern="1200" baseline="0">
                <a:solidFill>
                  <a:schemeClr val="tx1"/>
                </a:solidFill>
                <a:latin typeface="Helvetica" panose="020B0604020202020204" pitchFamily="34" charset="0"/>
                <a:ea typeface="+mn-ea"/>
                <a:cs typeface="Helvetica" panose="020B0604020202020204" pitchFamily="34" charset="0"/>
              </a:defRPr>
            </a:pPr>
            <a:endParaRPr lang="en-US"/>
          </a:p>
        </c:txPr>
        <c:crossAx val="1917067967"/>
        <c:crosses val="autoZero"/>
        <c:crossBetween val="between"/>
      </c:valAx>
      <c:spPr>
        <a:noFill/>
        <a:ln w="12700">
          <a:solidFill>
            <a:schemeClr val="tx1"/>
          </a:solid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7740834714850465"/>
          <c:y val="5.7932958700120468E-2"/>
          <c:w val="0.67791404838021696"/>
          <c:h val="0.75118485472246788"/>
        </c:manualLayout>
      </c:layout>
      <c:barChart>
        <c:barDir val="col"/>
        <c:grouping val="clustered"/>
        <c:varyColors val="0"/>
        <c:ser>
          <c:idx val="0"/>
          <c:order val="0"/>
          <c:tx>
            <c:strRef>
              <c:f>'Nut Density'!$H$16</c:f>
              <c:strCache>
                <c:ptCount val="1"/>
                <c:pt idx="0">
                  <c:v>2^-(ΔΔCt)</c:v>
                </c:pt>
              </c:strCache>
            </c:strRef>
          </c:tx>
          <c:spPr>
            <a:solidFill>
              <a:schemeClr val="tx1">
                <a:lumMod val="50000"/>
                <a:lumOff val="50000"/>
              </a:schemeClr>
            </a:solidFill>
            <a:ln w="12700">
              <a:solidFill>
                <a:schemeClr val="tx1"/>
              </a:solidFill>
            </a:ln>
            <a:effectLst/>
          </c:spPr>
          <c:invertIfNegative val="0"/>
          <c:dPt>
            <c:idx val="0"/>
            <c:invertIfNegative val="0"/>
            <c:bubble3D val="0"/>
            <c:spPr>
              <a:solidFill>
                <a:srgbClr val="FF0000"/>
              </a:solidFill>
              <a:ln w="12700">
                <a:solidFill>
                  <a:schemeClr val="tx1"/>
                </a:solidFill>
              </a:ln>
              <a:effectLst/>
            </c:spPr>
            <c:extLst>
              <c:ext xmlns:c16="http://schemas.microsoft.com/office/drawing/2014/chart" uri="{C3380CC4-5D6E-409C-BE32-E72D297353CC}">
                <c16:uniqueId val="{00000001-D4C7-40F9-A4ED-5566A90B7AB5}"/>
              </c:ext>
            </c:extLst>
          </c:dPt>
          <c:dPt>
            <c:idx val="1"/>
            <c:invertIfNegative val="0"/>
            <c:bubble3D val="0"/>
            <c:spPr>
              <a:solidFill>
                <a:srgbClr val="0070C0"/>
              </a:solidFill>
              <a:ln w="12700">
                <a:solidFill>
                  <a:schemeClr val="tx1"/>
                </a:solidFill>
              </a:ln>
              <a:effectLst/>
            </c:spPr>
            <c:extLst>
              <c:ext xmlns:c16="http://schemas.microsoft.com/office/drawing/2014/chart" uri="{C3380CC4-5D6E-409C-BE32-E72D297353CC}">
                <c16:uniqueId val="{00000003-D4C7-40F9-A4ED-5566A90B7AB5}"/>
              </c:ext>
            </c:extLst>
          </c:dPt>
          <c:dPt>
            <c:idx val="2"/>
            <c:invertIfNegative val="0"/>
            <c:bubble3D val="0"/>
            <c:spPr>
              <a:solidFill>
                <a:srgbClr val="00B050"/>
              </a:solidFill>
              <a:ln w="12700">
                <a:solidFill>
                  <a:schemeClr val="tx1"/>
                </a:solidFill>
              </a:ln>
              <a:effectLst/>
            </c:spPr>
            <c:extLst>
              <c:ext xmlns:c16="http://schemas.microsoft.com/office/drawing/2014/chart" uri="{C3380CC4-5D6E-409C-BE32-E72D297353CC}">
                <c16:uniqueId val="{00000005-D4C7-40F9-A4ED-5566A90B7AB5}"/>
              </c:ext>
            </c:extLst>
          </c:dPt>
          <c:errBars>
            <c:errBarType val="both"/>
            <c:errValType val="stdErr"/>
            <c:noEndCap val="0"/>
            <c:spPr>
              <a:noFill/>
              <a:ln w="12700" cap="flat" cmpd="sng" algn="ctr">
                <a:solidFill>
                  <a:schemeClr val="tx1"/>
                </a:solidFill>
                <a:round/>
              </a:ln>
              <a:effectLst/>
            </c:spPr>
          </c:errBars>
          <c:cat>
            <c:strRef>
              <c:f>'Nut Density'!$G$17:$G$19</c:f>
              <c:strCache>
                <c:ptCount val="3"/>
                <c:pt idx="0">
                  <c:v>High</c:v>
                </c:pt>
                <c:pt idx="1">
                  <c:v>Medium</c:v>
                </c:pt>
                <c:pt idx="2">
                  <c:v>Low</c:v>
                </c:pt>
              </c:strCache>
            </c:strRef>
          </c:cat>
          <c:val>
            <c:numRef>
              <c:f>'Nut Density'!$H$17:$H$19</c:f>
              <c:numCache>
                <c:formatCode>0.00000</c:formatCode>
                <c:ptCount val="3"/>
                <c:pt idx="0">
                  <c:v>6.3536150619697667</c:v>
                </c:pt>
                <c:pt idx="1">
                  <c:v>0.12574622057277893</c:v>
                </c:pt>
                <c:pt idx="2">
                  <c:v>1.0684768973206371</c:v>
                </c:pt>
              </c:numCache>
            </c:numRef>
          </c:val>
          <c:extLst>
            <c:ext xmlns:c16="http://schemas.microsoft.com/office/drawing/2014/chart" uri="{C3380CC4-5D6E-409C-BE32-E72D297353CC}">
              <c16:uniqueId val="{00000006-D4C7-40F9-A4ED-5566A90B7AB5}"/>
            </c:ext>
          </c:extLst>
        </c:ser>
        <c:dLbls>
          <c:showLegendKey val="0"/>
          <c:showVal val="0"/>
          <c:showCatName val="0"/>
          <c:showSerName val="0"/>
          <c:showPercent val="0"/>
          <c:showBubbleSize val="0"/>
        </c:dLbls>
        <c:gapWidth val="142"/>
        <c:overlap val="-27"/>
        <c:axId val="1954589327"/>
        <c:axId val="1978063423"/>
      </c:barChart>
      <c:catAx>
        <c:axId val="1954589327"/>
        <c:scaling>
          <c:orientation val="minMax"/>
        </c:scaling>
        <c:delete val="0"/>
        <c:axPos val="b"/>
        <c:title>
          <c:tx>
            <c:rich>
              <a:bodyPr rot="0" spcFirstLastPara="1" vertOverflow="ellipsis" vert="horz" wrap="square" anchor="ctr" anchorCtr="1"/>
              <a:lstStyle/>
              <a:p>
                <a:pPr>
                  <a:defRPr sz="1400" b="1" i="0" u="none" strike="noStrike" kern="1200" baseline="0">
                    <a:solidFill>
                      <a:schemeClr val="tx1"/>
                    </a:solidFill>
                    <a:latin typeface="Helvetica" panose="020B0604020202020204" pitchFamily="34" charset="0"/>
                    <a:ea typeface="+mn-ea"/>
                    <a:cs typeface="Helvetica" panose="020B0604020202020204" pitchFamily="34" charset="0"/>
                  </a:defRPr>
                </a:pPr>
                <a:r>
                  <a:rPr lang="en-US" sz="1400" b="1" dirty="0">
                    <a:solidFill>
                      <a:schemeClr val="tx1"/>
                    </a:solidFill>
                    <a:latin typeface="Helvetica" panose="020B0604020202020204" pitchFamily="34" charset="0"/>
                    <a:cs typeface="Helvetica" panose="020B0604020202020204" pitchFamily="34" charset="0"/>
                  </a:rPr>
                  <a:t>Nut Fill</a:t>
                </a:r>
              </a:p>
            </c:rich>
          </c:tx>
          <c:overlay val="0"/>
          <c:spPr>
            <a:noFill/>
            <a:ln>
              <a:noFill/>
            </a:ln>
            <a:effectLst/>
          </c:spPr>
          <c:txPr>
            <a:bodyPr rot="0" spcFirstLastPara="1" vertOverflow="ellipsis" vert="horz" wrap="square" anchor="ctr" anchorCtr="1"/>
            <a:lstStyle/>
            <a:p>
              <a:pPr>
                <a:defRPr sz="1400" b="1" i="0" u="none" strike="noStrike" kern="1200" baseline="0">
                  <a:solidFill>
                    <a:schemeClr val="tx1"/>
                  </a:solidFill>
                  <a:latin typeface="Helvetica" panose="020B0604020202020204" pitchFamily="34" charset="0"/>
                  <a:ea typeface="+mn-ea"/>
                  <a:cs typeface="Helvetica" panose="020B0604020202020204" pitchFamily="34" charset="0"/>
                </a:defRPr>
              </a:pPr>
              <a:endParaRPr lang="en-US"/>
            </a:p>
          </c:txPr>
        </c:title>
        <c:numFmt formatCode="General" sourceLinked="1"/>
        <c:majorTickMark val="in"/>
        <c:minorTickMark val="none"/>
        <c:tickLblPos val="nextTo"/>
        <c:spPr>
          <a:noFill/>
          <a:ln w="12700" cap="flat" cmpd="sng" algn="ctr">
            <a:solidFill>
              <a:schemeClr val="tx1"/>
            </a:solidFill>
            <a:round/>
          </a:ln>
          <a:effectLst/>
        </c:spPr>
        <c:txPr>
          <a:bodyPr rot="-60000000" spcFirstLastPara="1" vertOverflow="ellipsis" vert="horz" wrap="square" anchor="ctr" anchorCtr="1"/>
          <a:lstStyle/>
          <a:p>
            <a:pPr>
              <a:defRPr sz="1000" b="1" i="0" u="none" strike="noStrike" kern="1200" baseline="0">
                <a:solidFill>
                  <a:schemeClr val="tx1"/>
                </a:solidFill>
                <a:latin typeface="Helvetica" panose="020B0604020202020204" pitchFamily="34" charset="0"/>
                <a:ea typeface="+mn-ea"/>
                <a:cs typeface="Helvetica" panose="020B0604020202020204" pitchFamily="34" charset="0"/>
              </a:defRPr>
            </a:pPr>
            <a:endParaRPr lang="en-US"/>
          </a:p>
        </c:txPr>
        <c:crossAx val="1978063423"/>
        <c:crosses val="autoZero"/>
        <c:auto val="1"/>
        <c:lblAlgn val="ctr"/>
        <c:lblOffset val="100"/>
        <c:noMultiLvlLbl val="0"/>
      </c:catAx>
      <c:valAx>
        <c:axId val="1978063423"/>
        <c:scaling>
          <c:orientation val="minMax"/>
          <c:min val="0"/>
        </c:scaling>
        <c:delete val="0"/>
        <c:axPos val="l"/>
        <c:title>
          <c:tx>
            <c:rich>
              <a:bodyPr rot="-5400000" spcFirstLastPara="1" vertOverflow="ellipsis" vert="horz" wrap="square" anchor="ctr" anchorCtr="1"/>
              <a:lstStyle/>
              <a:p>
                <a:pPr>
                  <a:defRPr sz="1400" b="1" i="0" u="none" strike="noStrike" kern="1200" baseline="0">
                    <a:solidFill>
                      <a:schemeClr val="tx1"/>
                    </a:solidFill>
                    <a:latin typeface="Helvetica" panose="020B0604020202020204" pitchFamily="34" charset="0"/>
                    <a:ea typeface="+mn-ea"/>
                    <a:cs typeface="Helvetica" panose="020B0604020202020204" pitchFamily="34" charset="0"/>
                  </a:defRPr>
                </a:pPr>
                <a:r>
                  <a:rPr lang="el-GR" sz="1400" b="1" i="0" u="none" strike="noStrike" baseline="0">
                    <a:solidFill>
                      <a:schemeClr val="tx1"/>
                    </a:solidFill>
                    <a:effectLst/>
                    <a:latin typeface="Helvetica" panose="020B0604020202020204" pitchFamily="34" charset="0"/>
                    <a:cs typeface="Helvetica" panose="020B0604020202020204" pitchFamily="34" charset="0"/>
                  </a:rPr>
                  <a:t>2^-(ΔΔ</a:t>
                </a:r>
                <a:r>
                  <a:rPr lang="en-US" sz="1400" b="1" i="0" u="none" strike="noStrike" baseline="0">
                    <a:solidFill>
                      <a:schemeClr val="tx1"/>
                    </a:solidFill>
                    <a:effectLst/>
                    <a:latin typeface="Helvetica" panose="020B0604020202020204" pitchFamily="34" charset="0"/>
                    <a:cs typeface="Helvetica" panose="020B0604020202020204" pitchFamily="34" charset="0"/>
                  </a:rPr>
                  <a:t>Ct)</a:t>
                </a:r>
                <a:r>
                  <a:rPr lang="en-US" sz="1400" b="1" i="0" u="none" strike="noStrike" baseline="0">
                    <a:solidFill>
                      <a:schemeClr val="tx1"/>
                    </a:solidFill>
                    <a:latin typeface="Helvetica" panose="020B0604020202020204" pitchFamily="34" charset="0"/>
                    <a:cs typeface="Helvetica" panose="020B0604020202020204" pitchFamily="34" charset="0"/>
                  </a:rPr>
                  <a:t> </a:t>
                </a:r>
                <a:endParaRPr lang="en-US" sz="1400" b="1">
                  <a:solidFill>
                    <a:schemeClr val="tx1"/>
                  </a:solidFill>
                  <a:latin typeface="Helvetica" panose="020B0604020202020204" pitchFamily="34" charset="0"/>
                  <a:cs typeface="Helvetica" panose="020B0604020202020204" pitchFamily="34" charset="0"/>
                </a:endParaRPr>
              </a:p>
            </c:rich>
          </c:tx>
          <c:layout>
            <c:manualLayout>
              <c:xMode val="edge"/>
              <c:yMode val="edge"/>
              <c:x val="3.7456397950928581E-3"/>
              <c:y val="0.25603073296668671"/>
            </c:manualLayout>
          </c:layout>
          <c:overlay val="0"/>
          <c:spPr>
            <a:noFill/>
            <a:ln>
              <a:noFill/>
            </a:ln>
            <a:effectLst/>
          </c:spPr>
          <c:txPr>
            <a:bodyPr rot="-5400000" spcFirstLastPara="1" vertOverflow="ellipsis" vert="horz" wrap="square" anchor="ctr" anchorCtr="1"/>
            <a:lstStyle/>
            <a:p>
              <a:pPr>
                <a:defRPr sz="1400" b="1" i="0" u="none" strike="noStrike" kern="1200" baseline="0">
                  <a:solidFill>
                    <a:schemeClr val="tx1"/>
                  </a:solidFill>
                  <a:latin typeface="Helvetica" panose="020B0604020202020204" pitchFamily="34" charset="0"/>
                  <a:ea typeface="+mn-ea"/>
                  <a:cs typeface="Helvetica" panose="020B0604020202020204" pitchFamily="34" charset="0"/>
                </a:defRPr>
              </a:pPr>
              <a:endParaRPr lang="en-US"/>
            </a:p>
          </c:txPr>
        </c:title>
        <c:numFmt formatCode="0.00000" sourceLinked="1"/>
        <c:majorTickMark val="in"/>
        <c:minorTickMark val="none"/>
        <c:tickLblPos val="nextTo"/>
        <c:spPr>
          <a:noFill/>
          <a:ln w="12700">
            <a:solidFill>
              <a:schemeClr val="tx1"/>
            </a:solidFill>
          </a:ln>
          <a:effectLst/>
        </c:spPr>
        <c:txPr>
          <a:bodyPr rot="-60000000" spcFirstLastPara="1" vertOverflow="ellipsis" vert="horz" wrap="square" anchor="ctr" anchorCtr="1"/>
          <a:lstStyle/>
          <a:p>
            <a:pPr>
              <a:defRPr sz="1000" b="1" i="0" u="none" strike="noStrike" kern="1200" baseline="0">
                <a:solidFill>
                  <a:schemeClr val="tx1"/>
                </a:solidFill>
                <a:latin typeface="Helvetica" panose="020B0604020202020204" pitchFamily="34" charset="0"/>
                <a:ea typeface="+mn-ea"/>
                <a:cs typeface="Helvetica" panose="020B0604020202020204" pitchFamily="34" charset="0"/>
              </a:defRPr>
            </a:pPr>
            <a:endParaRPr lang="en-US"/>
          </a:p>
        </c:txPr>
        <c:crossAx val="1954589327"/>
        <c:crosses val="autoZero"/>
        <c:crossBetween val="between"/>
      </c:valAx>
      <c:spPr>
        <a:solidFill>
          <a:schemeClr val="bg1"/>
        </a:solidFill>
        <a:ln w="12700">
          <a:solidFill>
            <a:schemeClr val="tx1"/>
          </a:solid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3901751310721281"/>
          <c:y val="5.2194543297746143E-2"/>
          <c:w val="0.71812247853545952"/>
          <c:h val="0.76647171232400069"/>
        </c:manualLayout>
      </c:layout>
      <c:barChart>
        <c:barDir val="col"/>
        <c:grouping val="clustered"/>
        <c:varyColors val="0"/>
        <c:ser>
          <c:idx val="0"/>
          <c:order val="0"/>
          <c:spPr>
            <a:solidFill>
              <a:schemeClr val="tx1">
                <a:lumMod val="50000"/>
                <a:lumOff val="50000"/>
              </a:schemeClr>
            </a:solidFill>
            <a:ln w="12700">
              <a:solidFill>
                <a:schemeClr val="tx1"/>
              </a:solidFill>
            </a:ln>
            <a:effectLst/>
          </c:spPr>
          <c:invertIfNegative val="0"/>
          <c:dPt>
            <c:idx val="0"/>
            <c:invertIfNegative val="0"/>
            <c:bubble3D val="0"/>
            <c:spPr>
              <a:solidFill>
                <a:srgbClr val="FF0000"/>
              </a:solidFill>
              <a:ln w="12700">
                <a:solidFill>
                  <a:schemeClr val="tx1"/>
                </a:solidFill>
              </a:ln>
              <a:effectLst/>
            </c:spPr>
            <c:extLst>
              <c:ext xmlns:c16="http://schemas.microsoft.com/office/drawing/2014/chart" uri="{C3380CC4-5D6E-409C-BE32-E72D297353CC}">
                <c16:uniqueId val="{00000001-8E29-4E1F-85F3-D19EEA678349}"/>
              </c:ext>
            </c:extLst>
          </c:dPt>
          <c:dPt>
            <c:idx val="1"/>
            <c:invertIfNegative val="0"/>
            <c:bubble3D val="0"/>
            <c:spPr>
              <a:solidFill>
                <a:srgbClr val="0070C0"/>
              </a:solidFill>
              <a:ln w="12700">
                <a:solidFill>
                  <a:schemeClr val="tx1"/>
                </a:solidFill>
              </a:ln>
              <a:effectLst/>
            </c:spPr>
            <c:extLst>
              <c:ext xmlns:c16="http://schemas.microsoft.com/office/drawing/2014/chart" uri="{C3380CC4-5D6E-409C-BE32-E72D297353CC}">
                <c16:uniqueId val="{00000003-8E29-4E1F-85F3-D19EEA678349}"/>
              </c:ext>
            </c:extLst>
          </c:dPt>
          <c:dPt>
            <c:idx val="2"/>
            <c:invertIfNegative val="0"/>
            <c:bubble3D val="0"/>
            <c:spPr>
              <a:solidFill>
                <a:srgbClr val="00B050"/>
              </a:solidFill>
              <a:ln w="12700">
                <a:solidFill>
                  <a:schemeClr val="tx1"/>
                </a:solidFill>
              </a:ln>
              <a:effectLst/>
            </c:spPr>
            <c:extLst>
              <c:ext xmlns:c16="http://schemas.microsoft.com/office/drawing/2014/chart" uri="{C3380CC4-5D6E-409C-BE32-E72D297353CC}">
                <c16:uniqueId val="{00000005-8E29-4E1F-85F3-D19EEA678349}"/>
              </c:ext>
            </c:extLst>
          </c:dPt>
          <c:errBars>
            <c:errBarType val="both"/>
            <c:errValType val="cust"/>
            <c:noEndCap val="0"/>
            <c:plus>
              <c:numRef>
                <c:f>Sheet1!$B$17:$D$17</c:f>
                <c:numCache>
                  <c:formatCode>General</c:formatCode>
                  <c:ptCount val="3"/>
                  <c:pt idx="0">
                    <c:v>12.806020814297073</c:v>
                  </c:pt>
                  <c:pt idx="1">
                    <c:v>7.4074074074074066</c:v>
                  </c:pt>
                  <c:pt idx="2">
                    <c:v>5.706720589090188</c:v>
                  </c:pt>
                </c:numCache>
              </c:numRef>
            </c:plus>
            <c:minus>
              <c:numRef>
                <c:f>Sheet1!$B$17:$D$17</c:f>
                <c:numCache>
                  <c:formatCode>General</c:formatCode>
                  <c:ptCount val="3"/>
                  <c:pt idx="0">
                    <c:v>12.806020814297073</c:v>
                  </c:pt>
                  <c:pt idx="1">
                    <c:v>7.4074074074074066</c:v>
                  </c:pt>
                  <c:pt idx="2">
                    <c:v>5.706720589090188</c:v>
                  </c:pt>
                </c:numCache>
              </c:numRef>
            </c:minus>
            <c:spPr>
              <a:noFill/>
              <a:ln w="12700" cap="flat" cmpd="sng" algn="ctr">
                <a:solidFill>
                  <a:schemeClr val="tx1"/>
                </a:solidFill>
                <a:round/>
              </a:ln>
              <a:effectLst/>
            </c:spPr>
          </c:errBars>
          <c:cat>
            <c:strRef>
              <c:f>Sheet1!$B$12:$D$12</c:f>
              <c:strCache>
                <c:ptCount val="3"/>
                <c:pt idx="0">
                  <c:v>High</c:v>
                </c:pt>
                <c:pt idx="1">
                  <c:v>Medium</c:v>
                </c:pt>
                <c:pt idx="2">
                  <c:v>Low</c:v>
                </c:pt>
              </c:strCache>
            </c:strRef>
          </c:cat>
          <c:val>
            <c:numRef>
              <c:f>Sheet1!$B$16:$D$16</c:f>
              <c:numCache>
                <c:formatCode>General</c:formatCode>
                <c:ptCount val="3"/>
                <c:pt idx="0">
                  <c:v>35.714285714285715</c:v>
                </c:pt>
                <c:pt idx="1">
                  <c:v>11.111111111111111</c:v>
                </c:pt>
                <c:pt idx="2">
                  <c:v>5.8823529411764701</c:v>
                </c:pt>
              </c:numCache>
            </c:numRef>
          </c:val>
          <c:extLst>
            <c:ext xmlns:c16="http://schemas.microsoft.com/office/drawing/2014/chart" uri="{C3380CC4-5D6E-409C-BE32-E72D297353CC}">
              <c16:uniqueId val="{00000006-8E29-4E1F-85F3-D19EEA678349}"/>
            </c:ext>
          </c:extLst>
        </c:ser>
        <c:dLbls>
          <c:showLegendKey val="0"/>
          <c:showVal val="0"/>
          <c:showCatName val="0"/>
          <c:showSerName val="0"/>
          <c:showPercent val="0"/>
          <c:showBubbleSize val="0"/>
        </c:dLbls>
        <c:gapWidth val="142"/>
        <c:overlap val="-27"/>
        <c:axId val="1360847199"/>
        <c:axId val="1462945823"/>
      </c:barChart>
      <c:catAx>
        <c:axId val="1360847199"/>
        <c:scaling>
          <c:orientation val="minMax"/>
        </c:scaling>
        <c:delete val="0"/>
        <c:axPos val="b"/>
        <c:title>
          <c:tx>
            <c:rich>
              <a:bodyPr rot="0" spcFirstLastPara="1" vertOverflow="ellipsis" vert="horz" wrap="square" anchor="ctr" anchorCtr="1"/>
              <a:lstStyle/>
              <a:p>
                <a:pPr>
                  <a:defRPr sz="1400" b="1" i="0" u="none" strike="noStrike" kern="1200" baseline="0">
                    <a:solidFill>
                      <a:schemeClr val="tx1"/>
                    </a:solidFill>
                    <a:latin typeface="Helvetica" panose="020B0604020202020204" pitchFamily="34" charset="0"/>
                    <a:ea typeface="+mn-ea"/>
                    <a:cs typeface="Helvetica" panose="020B0604020202020204" pitchFamily="34" charset="0"/>
                  </a:defRPr>
                </a:pPr>
                <a:r>
                  <a:rPr lang="en-US" sz="1400" b="1" dirty="0">
                    <a:solidFill>
                      <a:schemeClr val="tx1"/>
                    </a:solidFill>
                    <a:latin typeface="Helvetica" panose="020B0604020202020204" pitchFamily="34" charset="0"/>
                    <a:cs typeface="Helvetica" panose="020B0604020202020204" pitchFamily="34" charset="0"/>
                  </a:rPr>
                  <a:t>Nut</a:t>
                </a:r>
                <a:r>
                  <a:rPr lang="en-US" sz="1400" b="1" baseline="0" dirty="0">
                    <a:solidFill>
                      <a:schemeClr val="tx1"/>
                    </a:solidFill>
                    <a:latin typeface="Helvetica" panose="020B0604020202020204" pitchFamily="34" charset="0"/>
                    <a:cs typeface="Helvetica" panose="020B0604020202020204" pitchFamily="34" charset="0"/>
                  </a:rPr>
                  <a:t> Fill</a:t>
                </a:r>
                <a:endParaRPr lang="en-US" sz="1400" b="1" dirty="0">
                  <a:solidFill>
                    <a:schemeClr val="tx1"/>
                  </a:solidFill>
                  <a:latin typeface="Helvetica" panose="020B0604020202020204" pitchFamily="34" charset="0"/>
                  <a:cs typeface="Helvetica" panose="020B0604020202020204" pitchFamily="34" charset="0"/>
                </a:endParaRPr>
              </a:p>
            </c:rich>
          </c:tx>
          <c:overlay val="0"/>
          <c:spPr>
            <a:noFill/>
            <a:ln>
              <a:noFill/>
            </a:ln>
            <a:effectLst/>
          </c:spPr>
          <c:txPr>
            <a:bodyPr rot="0" spcFirstLastPara="1" vertOverflow="ellipsis" vert="horz" wrap="square" anchor="ctr" anchorCtr="1"/>
            <a:lstStyle/>
            <a:p>
              <a:pPr>
                <a:defRPr sz="1400" b="1" i="0" u="none" strike="noStrike" kern="1200" baseline="0">
                  <a:solidFill>
                    <a:schemeClr val="tx1"/>
                  </a:solidFill>
                  <a:latin typeface="Helvetica" panose="020B0604020202020204" pitchFamily="34" charset="0"/>
                  <a:ea typeface="+mn-ea"/>
                  <a:cs typeface="Helvetica" panose="020B0604020202020204" pitchFamily="34" charset="0"/>
                </a:defRPr>
              </a:pPr>
              <a:endParaRPr lang="en-US"/>
            </a:p>
          </c:txPr>
        </c:title>
        <c:numFmt formatCode="General" sourceLinked="1"/>
        <c:majorTickMark val="in"/>
        <c:minorTickMark val="none"/>
        <c:tickLblPos val="nextTo"/>
        <c:spPr>
          <a:noFill/>
          <a:ln w="12700" cap="flat" cmpd="sng" algn="ctr">
            <a:solidFill>
              <a:schemeClr val="tx1"/>
            </a:solidFill>
            <a:round/>
          </a:ln>
          <a:effectLst/>
        </c:spPr>
        <c:txPr>
          <a:bodyPr rot="-60000000" spcFirstLastPara="1" vertOverflow="ellipsis" vert="horz" wrap="square" anchor="ctr" anchorCtr="1"/>
          <a:lstStyle/>
          <a:p>
            <a:pPr>
              <a:defRPr sz="1000" b="1" i="0" u="none" strike="noStrike" kern="1200" baseline="0">
                <a:solidFill>
                  <a:schemeClr val="tx1"/>
                </a:solidFill>
                <a:latin typeface="Helvetica" panose="020B0604020202020204" pitchFamily="34" charset="0"/>
                <a:ea typeface="+mn-ea"/>
                <a:cs typeface="Helvetica" panose="020B0604020202020204" pitchFamily="34" charset="0"/>
              </a:defRPr>
            </a:pPr>
            <a:endParaRPr lang="en-US"/>
          </a:p>
        </c:txPr>
        <c:crossAx val="1462945823"/>
        <c:crosses val="autoZero"/>
        <c:auto val="1"/>
        <c:lblAlgn val="ctr"/>
        <c:lblOffset val="100"/>
        <c:noMultiLvlLbl val="0"/>
      </c:catAx>
      <c:valAx>
        <c:axId val="1462945823"/>
        <c:scaling>
          <c:orientation val="minMax"/>
        </c:scaling>
        <c:delete val="0"/>
        <c:axPos val="l"/>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400" b="1">
                    <a:solidFill>
                      <a:schemeClr val="tx1"/>
                    </a:solidFill>
                    <a:latin typeface="Helvetica" panose="020B0604020202020204" pitchFamily="34" charset="0"/>
                    <a:cs typeface="Helvetica" panose="020B0604020202020204" pitchFamily="34" charset="0"/>
                  </a:rPr>
                  <a:t>Percent positive (%)</a:t>
                </a:r>
              </a:p>
            </c:rich>
          </c:tx>
          <c:layout>
            <c:manualLayout>
              <c:xMode val="edge"/>
              <c:yMode val="edge"/>
              <c:x val="2.7939333416169266E-2"/>
              <c:y val="0.13342412269640672"/>
            </c:manualLayout>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in"/>
        <c:minorTickMark val="none"/>
        <c:tickLblPos val="nextTo"/>
        <c:spPr>
          <a:noFill/>
          <a:ln>
            <a:solidFill>
              <a:schemeClr val="tx1"/>
            </a:solidFill>
          </a:ln>
          <a:effectLst/>
        </c:spPr>
        <c:txPr>
          <a:bodyPr rot="-60000000" spcFirstLastPara="1" vertOverflow="ellipsis" vert="horz" wrap="square" anchor="ctr" anchorCtr="1"/>
          <a:lstStyle/>
          <a:p>
            <a:pPr>
              <a:defRPr sz="1000" b="1" i="0" u="none" strike="noStrike" kern="1200" baseline="0">
                <a:solidFill>
                  <a:schemeClr val="tx1"/>
                </a:solidFill>
                <a:latin typeface="Helvetica" panose="020B0604020202020204" pitchFamily="34" charset="0"/>
                <a:ea typeface="+mn-ea"/>
                <a:cs typeface="Helvetica" panose="020B0604020202020204" pitchFamily="34" charset="0"/>
              </a:defRPr>
            </a:pPr>
            <a:endParaRPr lang="en-US"/>
          </a:p>
        </c:txPr>
        <c:crossAx val="1360847199"/>
        <c:crosses val="autoZero"/>
        <c:crossBetween val="between"/>
      </c:valAx>
      <c:spPr>
        <a:noFill/>
        <a:ln w="12700">
          <a:solidFill>
            <a:schemeClr val="tx1"/>
          </a:solid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5"/>
    </mc:Choice>
    <mc:Fallback>
      <c:style val="5"/>
    </mc:Fallback>
  </mc:AlternateContent>
  <c:chart>
    <c:autoTitleDeleted val="1"/>
    <c:plotArea>
      <c:layout>
        <c:manualLayout>
          <c:layoutTarget val="inner"/>
          <c:xMode val="edge"/>
          <c:yMode val="edge"/>
          <c:x val="0.32443982372405356"/>
          <c:y val="8.3623693379790948E-2"/>
          <c:w val="0.5956432198896674"/>
          <c:h val="0.73606628439737709"/>
        </c:manualLayout>
      </c:layout>
      <c:barChart>
        <c:barDir val="col"/>
        <c:grouping val="clustered"/>
        <c:varyColors val="0"/>
        <c:ser>
          <c:idx val="0"/>
          <c:order val="0"/>
          <c:tx>
            <c:strRef>
              <c:f>Sheet2!$C$4</c:f>
              <c:strCache>
                <c:ptCount val="1"/>
                <c:pt idx="0">
                  <c:v>percent</c:v>
                </c:pt>
              </c:strCache>
            </c:strRef>
          </c:tx>
          <c:spPr>
            <a:solidFill>
              <a:schemeClr val="tx1">
                <a:lumMod val="50000"/>
                <a:lumOff val="50000"/>
              </a:schemeClr>
            </a:solidFill>
            <a:ln w="12700">
              <a:solidFill>
                <a:schemeClr val="tx1"/>
              </a:solidFill>
            </a:ln>
            <a:effectLst/>
          </c:spPr>
          <c:invertIfNegative val="0"/>
          <c:dPt>
            <c:idx val="0"/>
            <c:invertIfNegative val="0"/>
            <c:bubble3D val="0"/>
            <c:spPr>
              <a:solidFill>
                <a:srgbClr val="FF0000"/>
              </a:solidFill>
              <a:ln w="12700">
                <a:solidFill>
                  <a:schemeClr val="tx1"/>
                </a:solidFill>
              </a:ln>
              <a:effectLst/>
            </c:spPr>
            <c:extLst>
              <c:ext xmlns:c16="http://schemas.microsoft.com/office/drawing/2014/chart" uri="{C3380CC4-5D6E-409C-BE32-E72D297353CC}">
                <c16:uniqueId val="{00000001-2A38-4059-B293-734A190292C5}"/>
              </c:ext>
            </c:extLst>
          </c:dPt>
          <c:dPt>
            <c:idx val="1"/>
            <c:invertIfNegative val="0"/>
            <c:bubble3D val="0"/>
            <c:spPr>
              <a:solidFill>
                <a:srgbClr val="0070C0"/>
              </a:solidFill>
              <a:ln w="12700">
                <a:solidFill>
                  <a:schemeClr val="tx1"/>
                </a:solidFill>
              </a:ln>
              <a:effectLst/>
            </c:spPr>
            <c:extLst>
              <c:ext xmlns:c16="http://schemas.microsoft.com/office/drawing/2014/chart" uri="{C3380CC4-5D6E-409C-BE32-E72D297353CC}">
                <c16:uniqueId val="{00000003-2A38-4059-B293-734A190292C5}"/>
              </c:ext>
            </c:extLst>
          </c:dPt>
          <c:dPt>
            <c:idx val="2"/>
            <c:invertIfNegative val="0"/>
            <c:bubble3D val="0"/>
            <c:spPr>
              <a:solidFill>
                <a:srgbClr val="00B050"/>
              </a:solidFill>
              <a:ln w="12700">
                <a:solidFill>
                  <a:schemeClr val="tx1"/>
                </a:solidFill>
              </a:ln>
              <a:effectLst/>
            </c:spPr>
            <c:extLst>
              <c:ext xmlns:c16="http://schemas.microsoft.com/office/drawing/2014/chart" uri="{C3380CC4-5D6E-409C-BE32-E72D297353CC}">
                <c16:uniqueId val="{00000005-2A38-4059-B293-734A190292C5}"/>
              </c:ext>
            </c:extLst>
          </c:dPt>
          <c:errBars>
            <c:errBarType val="both"/>
            <c:errValType val="cust"/>
            <c:noEndCap val="0"/>
            <c:plus>
              <c:numRef>
                <c:f>Sheet2!$D$5:$F$5</c:f>
                <c:numCache>
                  <c:formatCode>General</c:formatCode>
                  <c:ptCount val="3"/>
                  <c:pt idx="0">
                    <c:v>5.6568542494923806</c:v>
                  </c:pt>
                  <c:pt idx="1">
                    <c:v>5.1845925587262878</c:v>
                  </c:pt>
                  <c:pt idx="2">
                    <c:v>3.3585711247493331</c:v>
                  </c:pt>
                </c:numCache>
              </c:numRef>
            </c:plus>
            <c:minus>
              <c:numRef>
                <c:f>Sheet2!$D$5:$F$5</c:f>
                <c:numCache>
                  <c:formatCode>General</c:formatCode>
                  <c:ptCount val="3"/>
                  <c:pt idx="0">
                    <c:v>5.6568542494923806</c:v>
                  </c:pt>
                  <c:pt idx="1">
                    <c:v>5.1845925587262878</c:v>
                  </c:pt>
                  <c:pt idx="2">
                    <c:v>3.3585711247493331</c:v>
                  </c:pt>
                </c:numCache>
              </c:numRef>
            </c:minus>
            <c:spPr>
              <a:noFill/>
              <a:ln w="12700" cap="flat" cmpd="sng" algn="ctr">
                <a:solidFill>
                  <a:schemeClr val="tx1"/>
                </a:solidFill>
                <a:round/>
              </a:ln>
              <a:effectLst/>
            </c:spPr>
          </c:errBars>
          <c:cat>
            <c:strRef>
              <c:f>Sheet2!$D$1:$F$1</c:f>
              <c:strCache>
                <c:ptCount val="3"/>
                <c:pt idx="0">
                  <c:v>High</c:v>
                </c:pt>
                <c:pt idx="1">
                  <c:v>Medium</c:v>
                </c:pt>
                <c:pt idx="2">
                  <c:v>Low</c:v>
                </c:pt>
              </c:strCache>
            </c:strRef>
          </c:cat>
          <c:val>
            <c:numRef>
              <c:f>Sheet2!$D$4:$F$4</c:f>
              <c:numCache>
                <c:formatCode>General</c:formatCode>
                <c:ptCount val="3"/>
                <c:pt idx="0">
                  <c:v>80</c:v>
                </c:pt>
                <c:pt idx="1">
                  <c:v>16</c:v>
                </c:pt>
                <c:pt idx="2">
                  <c:v>6</c:v>
                </c:pt>
              </c:numCache>
            </c:numRef>
          </c:val>
          <c:extLst>
            <c:ext xmlns:c16="http://schemas.microsoft.com/office/drawing/2014/chart" uri="{C3380CC4-5D6E-409C-BE32-E72D297353CC}">
              <c16:uniqueId val="{00000006-2A38-4059-B293-734A190292C5}"/>
            </c:ext>
          </c:extLst>
        </c:ser>
        <c:dLbls>
          <c:showLegendKey val="0"/>
          <c:showVal val="0"/>
          <c:showCatName val="0"/>
          <c:showSerName val="0"/>
          <c:showPercent val="0"/>
          <c:showBubbleSize val="0"/>
        </c:dLbls>
        <c:gapWidth val="142"/>
        <c:overlap val="-27"/>
        <c:axId val="984776303"/>
        <c:axId val="811859215"/>
      </c:barChart>
      <c:catAx>
        <c:axId val="984776303"/>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solidFill>
                    <a:latin typeface="+mn-lt"/>
                    <a:ea typeface="+mn-ea"/>
                    <a:cs typeface="+mn-cs"/>
                  </a:defRPr>
                </a:pPr>
                <a:r>
                  <a:rPr lang="en-US" sz="1400" b="1" dirty="0">
                    <a:solidFill>
                      <a:schemeClr val="tx1"/>
                    </a:solidFill>
                    <a:latin typeface="Helvetica" panose="020B0604020202020204" pitchFamily="34" charset="0"/>
                    <a:cs typeface="Helvetica" panose="020B0604020202020204" pitchFamily="34" charset="0"/>
                  </a:rPr>
                  <a:t>Nut Fill</a:t>
                </a:r>
                <a:endParaRPr lang="en-US" b="1" dirty="0">
                  <a:solidFill>
                    <a:schemeClr val="tx1"/>
                  </a:solidFill>
                  <a:latin typeface="Helvetica" panose="020B0604020202020204" pitchFamily="34" charset="0"/>
                  <a:cs typeface="Helvetica" panose="020B0604020202020204" pitchFamily="34" charset="0"/>
                </a:endParaRP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title>
        <c:numFmt formatCode="General" sourceLinked="1"/>
        <c:majorTickMark val="in"/>
        <c:minorTickMark val="none"/>
        <c:tickLblPos val="nextTo"/>
        <c:spPr>
          <a:noFill/>
          <a:ln w="12700" cap="flat" cmpd="sng" algn="ctr">
            <a:solidFill>
              <a:schemeClr val="tx1"/>
            </a:solidFill>
            <a:round/>
          </a:ln>
          <a:effectLst/>
        </c:spPr>
        <c:txPr>
          <a:bodyPr rot="-60000000" spcFirstLastPara="1" vertOverflow="ellipsis" vert="horz" wrap="square" anchor="ctr" anchorCtr="1"/>
          <a:lstStyle/>
          <a:p>
            <a:pPr>
              <a:defRPr sz="1000" b="1" i="0" u="none" strike="noStrike" kern="1200" baseline="0">
                <a:solidFill>
                  <a:sysClr val="windowText" lastClr="000000"/>
                </a:solidFill>
                <a:latin typeface="Helvetica" panose="020B0604020202020204" pitchFamily="34" charset="0"/>
                <a:ea typeface="+mn-ea"/>
                <a:cs typeface="Helvetica" panose="020B0604020202020204" pitchFamily="34" charset="0"/>
              </a:defRPr>
            </a:pPr>
            <a:endParaRPr lang="en-US"/>
          </a:p>
        </c:txPr>
        <c:crossAx val="811859215"/>
        <c:crosses val="autoZero"/>
        <c:auto val="1"/>
        <c:lblAlgn val="ctr"/>
        <c:lblOffset val="100"/>
        <c:noMultiLvlLbl val="0"/>
      </c:catAx>
      <c:valAx>
        <c:axId val="811859215"/>
        <c:scaling>
          <c:orientation val="minMax"/>
          <c:max val="100"/>
        </c:scaling>
        <c:delete val="0"/>
        <c:axPos val="l"/>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400" b="1">
                    <a:solidFill>
                      <a:sysClr val="windowText" lastClr="000000"/>
                    </a:solidFill>
                    <a:latin typeface="Helvetica" panose="020B0604020202020204" pitchFamily="34" charset="0"/>
                    <a:cs typeface="Helvetica" panose="020B0604020202020204" pitchFamily="34" charset="0"/>
                  </a:rPr>
                  <a:t>Percent germination</a:t>
                </a:r>
                <a:r>
                  <a:rPr lang="en-US" sz="1400" b="1" baseline="0">
                    <a:solidFill>
                      <a:sysClr val="windowText" lastClr="000000"/>
                    </a:solidFill>
                    <a:latin typeface="Helvetica" panose="020B0604020202020204" pitchFamily="34" charset="0"/>
                    <a:cs typeface="Helvetica" panose="020B0604020202020204" pitchFamily="34" charset="0"/>
                  </a:rPr>
                  <a:t> (%)</a:t>
                </a:r>
                <a:endParaRPr lang="en-US" sz="1400" b="1">
                  <a:solidFill>
                    <a:sysClr val="windowText" lastClr="000000"/>
                  </a:solidFill>
                  <a:latin typeface="Helvetica" panose="020B0604020202020204" pitchFamily="34" charset="0"/>
                  <a:cs typeface="Helvetica" panose="020B0604020202020204" pitchFamily="34" charset="0"/>
                </a:endParaRPr>
              </a:p>
            </c:rich>
          </c:tx>
          <c:layout>
            <c:manualLayout>
              <c:xMode val="edge"/>
              <c:yMode val="edge"/>
              <c:x val="0.11127337098037726"/>
              <c:y val="9.7560975609756101E-2"/>
            </c:manualLayout>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12700">
            <a:solidFill>
              <a:schemeClr val="tx1"/>
            </a:solidFill>
          </a:ln>
          <a:effectLst/>
        </c:spPr>
        <c:txPr>
          <a:bodyPr rot="-60000000" spcFirstLastPara="1" vertOverflow="ellipsis" vert="horz" wrap="square" anchor="ctr" anchorCtr="1"/>
          <a:lstStyle/>
          <a:p>
            <a:pPr>
              <a:defRPr sz="1000" b="1" i="0" u="none" strike="noStrike" kern="1200" baseline="0">
                <a:solidFill>
                  <a:sysClr val="windowText" lastClr="000000"/>
                </a:solidFill>
                <a:latin typeface="Helvetica" panose="020B0604020202020204" pitchFamily="34" charset="0"/>
                <a:ea typeface="+mn-ea"/>
                <a:cs typeface="Helvetica" panose="020B0604020202020204" pitchFamily="34" charset="0"/>
              </a:defRPr>
            </a:pPr>
            <a:endParaRPr lang="en-US"/>
          </a:p>
        </c:txPr>
        <c:crossAx val="984776303"/>
        <c:crosses val="autoZero"/>
        <c:crossBetween val="between"/>
      </c:valAx>
      <c:spPr>
        <a:noFill/>
        <a:ln w="12700">
          <a:solidFill>
            <a:schemeClr val="tx1"/>
          </a:solid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5340507436570427"/>
          <c:y val="2.5867964421114026E-2"/>
          <c:w val="0.80059492563429568"/>
          <c:h val="0.78897020628789793"/>
        </c:manualLayout>
      </c:layout>
      <c:scatterChart>
        <c:scatterStyle val="smoothMarker"/>
        <c:varyColors val="0"/>
        <c:ser>
          <c:idx val="0"/>
          <c:order val="0"/>
          <c:tx>
            <c:strRef>
              <c:f>Sheet9!$A$3:$B$3</c:f>
              <c:strCache>
                <c:ptCount val="2"/>
                <c:pt idx="1">
                  <c:v>High</c:v>
                </c:pt>
              </c:strCache>
            </c:strRef>
          </c:tx>
          <c:spPr>
            <a:ln w="12700" cap="rnd">
              <a:solidFill>
                <a:schemeClr val="tx1"/>
              </a:solidFill>
              <a:round/>
            </a:ln>
            <a:effectLst/>
          </c:spPr>
          <c:marker>
            <c:symbol val="triangle"/>
            <c:size val="7"/>
            <c:spPr>
              <a:solidFill>
                <a:srgbClr val="FF0000"/>
              </a:solidFill>
              <a:ln w="9525">
                <a:solidFill>
                  <a:srgbClr val="FF0000"/>
                </a:solidFill>
              </a:ln>
              <a:effectLst/>
            </c:spPr>
          </c:marker>
          <c:errBars>
            <c:errDir val="y"/>
            <c:errBarType val="both"/>
            <c:errValType val="cust"/>
            <c:noEndCap val="0"/>
            <c:plus>
              <c:numRef>
                <c:f>Sheet9!$C$7:$Q$7</c:f>
                <c:numCache>
                  <c:formatCode>General</c:formatCode>
                  <c:ptCount val="15"/>
                  <c:pt idx="0">
                    <c:v>0.2539266655957983</c:v>
                  </c:pt>
                  <c:pt idx="1">
                    <c:v>0.5124626885958441</c:v>
                  </c:pt>
                  <c:pt idx="2">
                    <c:v>0.76485371181696726</c:v>
                  </c:pt>
                  <c:pt idx="3">
                    <c:v>0.85583990604429616</c:v>
                  </c:pt>
                  <c:pt idx="4">
                    <c:v>0.77895422618034571</c:v>
                  </c:pt>
                  <c:pt idx="5">
                    <c:v>0.82667609297273847</c:v>
                  </c:pt>
                  <c:pt idx="6">
                    <c:v>0.88906477828200869</c:v>
                  </c:pt>
                  <c:pt idx="7">
                    <c:v>0.93169283463400965</c:v>
                  </c:pt>
                  <c:pt idx="8">
                    <c:v>0.96420238535244751</c:v>
                  </c:pt>
                  <c:pt idx="9">
                    <c:v>0.96861910536090623</c:v>
                  </c:pt>
                  <c:pt idx="10">
                    <c:v>1.1728720556086301</c:v>
                  </c:pt>
                  <c:pt idx="11">
                    <c:v>1.0408969823773644</c:v>
                  </c:pt>
                  <c:pt idx="12">
                    <c:v>1.0295825541768928</c:v>
                  </c:pt>
                  <c:pt idx="13">
                    <c:v>1.0466844735147145</c:v>
                  </c:pt>
                  <c:pt idx="14">
                    <c:v>1.0377150333407799</c:v>
                  </c:pt>
                </c:numCache>
              </c:numRef>
            </c:plus>
            <c:minus>
              <c:numRef>
                <c:f>Sheet9!$C$7:$S$7</c:f>
                <c:numCache>
                  <c:formatCode>General</c:formatCode>
                  <c:ptCount val="17"/>
                  <c:pt idx="0">
                    <c:v>0.2539266655957983</c:v>
                  </c:pt>
                  <c:pt idx="1">
                    <c:v>0.5124626885958441</c:v>
                  </c:pt>
                  <c:pt idx="2">
                    <c:v>0.76485371181696726</c:v>
                  </c:pt>
                  <c:pt idx="3">
                    <c:v>0.85583990604429616</c:v>
                  </c:pt>
                  <c:pt idx="4">
                    <c:v>0.77895422618034571</c:v>
                  </c:pt>
                  <c:pt idx="5">
                    <c:v>0.82667609297273847</c:v>
                  </c:pt>
                  <c:pt idx="6">
                    <c:v>0.88906477828200869</c:v>
                  </c:pt>
                  <c:pt idx="7">
                    <c:v>0.93169283463400965</c:v>
                  </c:pt>
                  <c:pt idx="8">
                    <c:v>0.96420238535244751</c:v>
                  </c:pt>
                  <c:pt idx="9">
                    <c:v>0.96861910536090623</c:v>
                  </c:pt>
                  <c:pt idx="10">
                    <c:v>1.1728720556086301</c:v>
                  </c:pt>
                  <c:pt idx="11">
                    <c:v>1.0408969823773644</c:v>
                  </c:pt>
                  <c:pt idx="12">
                    <c:v>1.0295825541768928</c:v>
                  </c:pt>
                  <c:pt idx="13">
                    <c:v>1.0466844735147145</c:v>
                  </c:pt>
                  <c:pt idx="14">
                    <c:v>1.0377150333407799</c:v>
                  </c:pt>
                  <c:pt idx="15">
                    <c:v>1.2481586368787099</c:v>
                  </c:pt>
                  <c:pt idx="16">
                    <c:v>1.2122484692029176</c:v>
                  </c:pt>
                </c:numCache>
              </c:numRef>
            </c:minus>
            <c:spPr>
              <a:noFill/>
              <a:ln w="9525" cap="flat" cmpd="sng" algn="ctr">
                <a:solidFill>
                  <a:schemeClr val="tx1">
                    <a:lumMod val="65000"/>
                    <a:lumOff val="35000"/>
                  </a:schemeClr>
                </a:solidFill>
                <a:round/>
              </a:ln>
              <a:effectLst/>
            </c:spPr>
          </c:errBars>
          <c:errBars>
            <c:errDir val="x"/>
            <c:errBarType val="both"/>
            <c:errValType val="cust"/>
            <c:noEndCap val="0"/>
            <c:plus>
              <c:numLit>
                <c:formatCode>General</c:formatCode>
                <c:ptCount val="1"/>
                <c:pt idx="0">
                  <c:v>0</c:v>
                </c:pt>
              </c:numLit>
            </c:plus>
            <c:minus>
              <c:numLit>
                <c:formatCode>General</c:formatCode>
                <c:ptCount val="1"/>
                <c:pt idx="0">
                  <c:v>0</c:v>
                </c:pt>
              </c:numLit>
            </c:minus>
            <c:spPr>
              <a:noFill/>
              <a:ln w="9525" cap="flat" cmpd="sng" algn="ctr">
                <a:solidFill>
                  <a:schemeClr val="tx1">
                    <a:lumMod val="65000"/>
                    <a:lumOff val="35000"/>
                  </a:schemeClr>
                </a:solidFill>
                <a:round/>
              </a:ln>
              <a:effectLst/>
            </c:spPr>
          </c:errBars>
          <c:xVal>
            <c:numRef>
              <c:f>Sheet9!$C$2:$R$2</c:f>
              <c:numCache>
                <c:formatCode>General</c:formatCode>
                <c:ptCount val="16"/>
                <c:pt idx="0">
                  <c:v>1</c:v>
                </c:pt>
                <c:pt idx="1">
                  <c:v>3</c:v>
                </c:pt>
                <c:pt idx="2">
                  <c:v>6</c:v>
                </c:pt>
                <c:pt idx="3">
                  <c:v>9</c:v>
                </c:pt>
                <c:pt idx="4">
                  <c:v>12</c:v>
                </c:pt>
                <c:pt idx="5">
                  <c:v>15</c:v>
                </c:pt>
                <c:pt idx="6">
                  <c:v>18</c:v>
                </c:pt>
                <c:pt idx="7">
                  <c:v>21</c:v>
                </c:pt>
                <c:pt idx="8">
                  <c:v>24</c:v>
                </c:pt>
                <c:pt idx="9">
                  <c:v>27</c:v>
                </c:pt>
                <c:pt idx="10">
                  <c:v>30</c:v>
                </c:pt>
                <c:pt idx="11">
                  <c:v>33</c:v>
                </c:pt>
                <c:pt idx="12">
                  <c:v>37</c:v>
                </c:pt>
                <c:pt idx="13">
                  <c:v>40</c:v>
                </c:pt>
                <c:pt idx="14">
                  <c:v>43</c:v>
                </c:pt>
                <c:pt idx="15">
                  <c:v>46</c:v>
                </c:pt>
              </c:numCache>
            </c:numRef>
          </c:xVal>
          <c:yVal>
            <c:numRef>
              <c:f>Sheet9!$C$3:$R$3</c:f>
              <c:numCache>
                <c:formatCode>General</c:formatCode>
                <c:ptCount val="16"/>
                <c:pt idx="0">
                  <c:v>2.1971428571428571</c:v>
                </c:pt>
                <c:pt idx="1">
                  <c:v>6.0685714285714294</c:v>
                </c:pt>
                <c:pt idx="2">
                  <c:v>8.6714285714285708</c:v>
                </c:pt>
                <c:pt idx="3">
                  <c:v>9.8828571428571461</c:v>
                </c:pt>
                <c:pt idx="4">
                  <c:v>11.079411764705881</c:v>
                </c:pt>
                <c:pt idx="5">
                  <c:v>12.108823529411763</c:v>
                </c:pt>
                <c:pt idx="6">
                  <c:v>12.742424242424239</c:v>
                </c:pt>
                <c:pt idx="7">
                  <c:v>13.184848484848487</c:v>
                </c:pt>
                <c:pt idx="8">
                  <c:v>13.731250000000005</c:v>
                </c:pt>
                <c:pt idx="9">
                  <c:v>14.059374999999999</c:v>
                </c:pt>
                <c:pt idx="10">
                  <c:v>15.012903225806449</c:v>
                </c:pt>
                <c:pt idx="11">
                  <c:v>15.070967741935483</c:v>
                </c:pt>
                <c:pt idx="12">
                  <c:v>15.348387096774198</c:v>
                </c:pt>
                <c:pt idx="13">
                  <c:v>15.500000000000002</c:v>
                </c:pt>
                <c:pt idx="14">
                  <c:v>15.283333333333333</c:v>
                </c:pt>
                <c:pt idx="15">
                  <c:v>14.852173913043476</c:v>
                </c:pt>
              </c:numCache>
            </c:numRef>
          </c:yVal>
          <c:smooth val="1"/>
          <c:extLst>
            <c:ext xmlns:c16="http://schemas.microsoft.com/office/drawing/2014/chart" uri="{C3380CC4-5D6E-409C-BE32-E72D297353CC}">
              <c16:uniqueId val="{00000000-2204-4185-A78A-294145B9426C}"/>
            </c:ext>
          </c:extLst>
        </c:ser>
        <c:ser>
          <c:idx val="1"/>
          <c:order val="1"/>
          <c:tx>
            <c:strRef>
              <c:f>Sheet9!$A$4:$B$4</c:f>
              <c:strCache>
                <c:ptCount val="2"/>
                <c:pt idx="1">
                  <c:v>Medium</c:v>
                </c:pt>
              </c:strCache>
            </c:strRef>
          </c:tx>
          <c:spPr>
            <a:ln w="12700" cap="rnd">
              <a:solidFill>
                <a:schemeClr val="tx1"/>
              </a:solidFill>
              <a:round/>
            </a:ln>
            <a:effectLst/>
          </c:spPr>
          <c:marker>
            <c:symbol val="square"/>
            <c:size val="7"/>
            <c:spPr>
              <a:solidFill>
                <a:srgbClr val="0070C0"/>
              </a:solidFill>
              <a:ln w="9525">
                <a:solidFill>
                  <a:srgbClr val="0070C0"/>
                </a:solidFill>
              </a:ln>
              <a:effectLst/>
            </c:spPr>
          </c:marker>
          <c:errBars>
            <c:errDir val="y"/>
            <c:errBarType val="both"/>
            <c:errValType val="cust"/>
            <c:noEndCap val="0"/>
            <c:plus>
              <c:numRef>
                <c:f>Sheet9!$C$8:$R$8</c:f>
                <c:numCache>
                  <c:formatCode>General</c:formatCode>
                  <c:ptCount val="16"/>
                  <c:pt idx="0">
                    <c:v>0.49153325245765905</c:v>
                  </c:pt>
                  <c:pt idx="1">
                    <c:v>0.90184995056457862</c:v>
                  </c:pt>
                  <c:pt idx="2">
                    <c:v>1.4182126640577668</c:v>
                  </c:pt>
                  <c:pt idx="3">
                    <c:v>1.5863129857909177</c:v>
                  </c:pt>
                  <c:pt idx="4">
                    <c:v>1.7265090018106852</c:v>
                  </c:pt>
                  <c:pt idx="5">
                    <c:v>1.9882602979352753</c:v>
                  </c:pt>
                  <c:pt idx="6">
                    <c:v>2.0945328599080422</c:v>
                  </c:pt>
                  <c:pt idx="7">
                    <c:v>1.6502975922109127</c:v>
                  </c:pt>
                  <c:pt idx="8">
                    <c:v>1.7585251531569577</c:v>
                  </c:pt>
                  <c:pt idx="9">
                    <c:v>1.7950079585975574</c:v>
                  </c:pt>
                  <c:pt idx="10">
                    <c:v>1.8927905985607547</c:v>
                  </c:pt>
                  <c:pt idx="11">
                    <c:v>1.9438490443300505</c:v>
                  </c:pt>
                  <c:pt idx="12">
                    <c:v>1.9932419303378961</c:v>
                  </c:pt>
                  <c:pt idx="13">
                    <c:v>1.968813774477268</c:v>
                  </c:pt>
                  <c:pt idx="14">
                    <c:v>2.068594890602935</c:v>
                  </c:pt>
                  <c:pt idx="15">
                    <c:v>2.7586731915502027</c:v>
                  </c:pt>
                </c:numCache>
              </c:numRef>
            </c:plus>
            <c:minus>
              <c:numRef>
                <c:f>Sheet9!$C$8:$Q$8</c:f>
                <c:numCache>
                  <c:formatCode>General</c:formatCode>
                  <c:ptCount val="15"/>
                  <c:pt idx="0">
                    <c:v>0.49153325245765905</c:v>
                  </c:pt>
                  <c:pt idx="1">
                    <c:v>0.90184995056457862</c:v>
                  </c:pt>
                  <c:pt idx="2">
                    <c:v>1.4182126640577668</c:v>
                  </c:pt>
                  <c:pt idx="3">
                    <c:v>1.5863129857909177</c:v>
                  </c:pt>
                  <c:pt idx="4">
                    <c:v>1.7265090018106852</c:v>
                  </c:pt>
                  <c:pt idx="5">
                    <c:v>1.9882602979352753</c:v>
                  </c:pt>
                  <c:pt idx="6">
                    <c:v>2.0945328599080422</c:v>
                  </c:pt>
                  <c:pt idx="7">
                    <c:v>1.6502975922109127</c:v>
                  </c:pt>
                  <c:pt idx="8">
                    <c:v>1.7585251531569577</c:v>
                  </c:pt>
                  <c:pt idx="9">
                    <c:v>1.7950079585975574</c:v>
                  </c:pt>
                  <c:pt idx="10">
                    <c:v>1.8927905985607547</c:v>
                  </c:pt>
                  <c:pt idx="11">
                    <c:v>1.9438490443300505</c:v>
                  </c:pt>
                  <c:pt idx="12">
                    <c:v>1.9932419303378961</c:v>
                  </c:pt>
                  <c:pt idx="13">
                    <c:v>1.968813774477268</c:v>
                  </c:pt>
                  <c:pt idx="14">
                    <c:v>2.068594890602935</c:v>
                  </c:pt>
                </c:numCache>
              </c:numRef>
            </c:minus>
            <c:spPr>
              <a:noFill/>
              <a:ln w="9525" cap="flat" cmpd="sng" algn="ctr">
                <a:solidFill>
                  <a:schemeClr val="tx1">
                    <a:lumMod val="65000"/>
                    <a:lumOff val="35000"/>
                  </a:schemeClr>
                </a:solidFill>
                <a:miter lim="800000"/>
              </a:ln>
              <a:effectLst/>
            </c:spPr>
          </c:errBars>
          <c:errBars>
            <c:errDir val="x"/>
            <c:errBarType val="both"/>
            <c:errValType val="cust"/>
            <c:noEndCap val="0"/>
            <c:plus>
              <c:numLit>
                <c:formatCode>General</c:formatCode>
                <c:ptCount val="1"/>
                <c:pt idx="0">
                  <c:v>0</c:v>
                </c:pt>
              </c:numLit>
            </c:plus>
            <c:minus>
              <c:numLit>
                <c:formatCode>General</c:formatCode>
                <c:ptCount val="1"/>
                <c:pt idx="0">
                  <c:v>0</c:v>
                </c:pt>
              </c:numLit>
            </c:minus>
            <c:spPr>
              <a:noFill/>
              <a:ln w="9525" cap="flat" cmpd="sng" algn="ctr">
                <a:solidFill>
                  <a:schemeClr val="tx1">
                    <a:lumMod val="65000"/>
                    <a:lumOff val="35000"/>
                  </a:schemeClr>
                </a:solidFill>
                <a:round/>
              </a:ln>
              <a:effectLst/>
            </c:spPr>
          </c:errBars>
          <c:xVal>
            <c:numRef>
              <c:f>Sheet9!$C$2:$R$2</c:f>
              <c:numCache>
                <c:formatCode>General</c:formatCode>
                <c:ptCount val="16"/>
                <c:pt idx="0">
                  <c:v>1</c:v>
                </c:pt>
                <c:pt idx="1">
                  <c:v>3</c:v>
                </c:pt>
                <c:pt idx="2">
                  <c:v>6</c:v>
                </c:pt>
                <c:pt idx="3">
                  <c:v>9</c:v>
                </c:pt>
                <c:pt idx="4">
                  <c:v>12</c:v>
                </c:pt>
                <c:pt idx="5">
                  <c:v>15</c:v>
                </c:pt>
                <c:pt idx="6">
                  <c:v>18</c:v>
                </c:pt>
                <c:pt idx="7">
                  <c:v>21</c:v>
                </c:pt>
                <c:pt idx="8">
                  <c:v>24</c:v>
                </c:pt>
                <c:pt idx="9">
                  <c:v>27</c:v>
                </c:pt>
                <c:pt idx="10">
                  <c:v>30</c:v>
                </c:pt>
                <c:pt idx="11">
                  <c:v>33</c:v>
                </c:pt>
                <c:pt idx="12">
                  <c:v>37</c:v>
                </c:pt>
                <c:pt idx="13">
                  <c:v>40</c:v>
                </c:pt>
                <c:pt idx="14">
                  <c:v>43</c:v>
                </c:pt>
                <c:pt idx="15">
                  <c:v>46</c:v>
                </c:pt>
              </c:numCache>
            </c:numRef>
          </c:xVal>
          <c:yVal>
            <c:numRef>
              <c:f>Sheet9!$C$4:$R$4</c:f>
              <c:numCache>
                <c:formatCode>General</c:formatCode>
                <c:ptCount val="16"/>
                <c:pt idx="0">
                  <c:v>1.8222222222222224</c:v>
                </c:pt>
                <c:pt idx="1">
                  <c:v>5.2333333333333334</c:v>
                </c:pt>
                <c:pt idx="2">
                  <c:v>8.7777777777777786</c:v>
                </c:pt>
                <c:pt idx="3">
                  <c:v>10.666666666666664</c:v>
                </c:pt>
                <c:pt idx="4">
                  <c:v>11.56666666666667</c:v>
                </c:pt>
                <c:pt idx="5">
                  <c:v>12.488888888888891</c:v>
                </c:pt>
                <c:pt idx="6">
                  <c:v>12.911111111111113</c:v>
                </c:pt>
                <c:pt idx="7">
                  <c:v>14.975000000000001</c:v>
                </c:pt>
                <c:pt idx="8">
                  <c:v>15.275000000000002</c:v>
                </c:pt>
                <c:pt idx="9">
                  <c:v>15.475</c:v>
                </c:pt>
                <c:pt idx="10">
                  <c:v>16.087500000000002</c:v>
                </c:pt>
                <c:pt idx="11">
                  <c:v>16.4375</c:v>
                </c:pt>
                <c:pt idx="12">
                  <c:v>16.612500000000001</c:v>
                </c:pt>
                <c:pt idx="13">
                  <c:v>16.787500000000001</c:v>
                </c:pt>
                <c:pt idx="14">
                  <c:v>16.487500000000001</c:v>
                </c:pt>
                <c:pt idx="15">
                  <c:v>17.283333333333335</c:v>
                </c:pt>
              </c:numCache>
            </c:numRef>
          </c:yVal>
          <c:smooth val="1"/>
          <c:extLst>
            <c:ext xmlns:c16="http://schemas.microsoft.com/office/drawing/2014/chart" uri="{C3380CC4-5D6E-409C-BE32-E72D297353CC}">
              <c16:uniqueId val="{00000001-2204-4185-A78A-294145B9426C}"/>
            </c:ext>
          </c:extLst>
        </c:ser>
        <c:ser>
          <c:idx val="2"/>
          <c:order val="2"/>
          <c:tx>
            <c:strRef>
              <c:f>Sheet9!$A$5:$B$5</c:f>
              <c:strCache>
                <c:ptCount val="2"/>
                <c:pt idx="1">
                  <c:v>Low</c:v>
                </c:pt>
              </c:strCache>
            </c:strRef>
          </c:tx>
          <c:spPr>
            <a:ln w="12700" cap="rnd">
              <a:solidFill>
                <a:schemeClr val="tx1"/>
              </a:solidFill>
              <a:round/>
            </a:ln>
            <a:effectLst/>
          </c:spPr>
          <c:marker>
            <c:symbol val="diamond"/>
            <c:size val="7"/>
            <c:spPr>
              <a:solidFill>
                <a:srgbClr val="00B050"/>
              </a:solidFill>
              <a:ln w="9525">
                <a:solidFill>
                  <a:srgbClr val="00B050"/>
                </a:solidFill>
              </a:ln>
              <a:effectLst/>
            </c:spPr>
          </c:marker>
          <c:errBars>
            <c:errDir val="y"/>
            <c:errBarType val="both"/>
            <c:errValType val="cust"/>
            <c:noEndCap val="0"/>
            <c:plus>
              <c:numRef>
                <c:f>Sheet9!$C$9:$R$9</c:f>
                <c:numCache>
                  <c:formatCode>General</c:formatCode>
                  <c:ptCount val="16"/>
                  <c:pt idx="0">
                    <c:v>0.72648315725677881</c:v>
                  </c:pt>
                  <c:pt idx="1">
                    <c:v>0.40414518843273739</c:v>
                  </c:pt>
                  <c:pt idx="2">
                    <c:v>1.1547005383792506</c:v>
                  </c:pt>
                  <c:pt idx="3">
                    <c:v>1.659651904600614</c:v>
                  </c:pt>
                  <c:pt idx="4">
                    <c:v>2.0512868589687252</c:v>
                  </c:pt>
                  <c:pt idx="5">
                    <c:v>2.0275875100994085</c:v>
                  </c:pt>
                  <c:pt idx="6">
                    <c:v>1.8499999999999996</c:v>
                  </c:pt>
                  <c:pt idx="7">
                    <c:v>2</c:v>
                  </c:pt>
                  <c:pt idx="8">
                    <c:v>1.5999999999999961</c:v>
                  </c:pt>
                  <c:pt idx="9">
                    <c:v>2.0999999999999992</c:v>
                  </c:pt>
                  <c:pt idx="10">
                    <c:v>1.5499999999999918</c:v>
                  </c:pt>
                  <c:pt idx="11">
                    <c:v>1.5499999999999918</c:v>
                  </c:pt>
                  <c:pt idx="12">
                    <c:v>2.3000000000000043</c:v>
                  </c:pt>
                  <c:pt idx="13">
                    <c:v>2.3000000000000043</c:v>
                  </c:pt>
                  <c:pt idx="14">
                    <c:v>2.25</c:v>
                  </c:pt>
                  <c:pt idx="15">
                    <c:v>2.4500000000000024</c:v>
                  </c:pt>
                </c:numCache>
              </c:numRef>
            </c:plus>
            <c:minus>
              <c:numRef>
                <c:f>Sheet9!$C$9:$R$9</c:f>
                <c:numCache>
                  <c:formatCode>General</c:formatCode>
                  <c:ptCount val="16"/>
                  <c:pt idx="0">
                    <c:v>0.72648315725677881</c:v>
                  </c:pt>
                  <c:pt idx="1">
                    <c:v>0.40414518843273739</c:v>
                  </c:pt>
                  <c:pt idx="2">
                    <c:v>1.1547005383792506</c:v>
                  </c:pt>
                  <c:pt idx="3">
                    <c:v>1.659651904600614</c:v>
                  </c:pt>
                  <c:pt idx="4">
                    <c:v>2.0512868589687252</c:v>
                  </c:pt>
                  <c:pt idx="5">
                    <c:v>2.0275875100994085</c:v>
                  </c:pt>
                  <c:pt idx="6">
                    <c:v>1.8499999999999996</c:v>
                  </c:pt>
                  <c:pt idx="7">
                    <c:v>2</c:v>
                  </c:pt>
                  <c:pt idx="8">
                    <c:v>1.5999999999999961</c:v>
                  </c:pt>
                  <c:pt idx="9">
                    <c:v>2.0999999999999992</c:v>
                  </c:pt>
                  <c:pt idx="10">
                    <c:v>1.5499999999999918</c:v>
                  </c:pt>
                  <c:pt idx="11">
                    <c:v>1.5499999999999918</c:v>
                  </c:pt>
                  <c:pt idx="12">
                    <c:v>2.3000000000000043</c:v>
                  </c:pt>
                  <c:pt idx="13">
                    <c:v>2.3000000000000043</c:v>
                  </c:pt>
                  <c:pt idx="14">
                    <c:v>2.25</c:v>
                  </c:pt>
                  <c:pt idx="15">
                    <c:v>2.4500000000000024</c:v>
                  </c:pt>
                </c:numCache>
              </c:numRef>
            </c:minus>
            <c:spPr>
              <a:noFill/>
              <a:ln w="9525" cap="flat" cmpd="sng" algn="ctr">
                <a:solidFill>
                  <a:schemeClr val="tx1">
                    <a:lumMod val="65000"/>
                    <a:lumOff val="35000"/>
                  </a:schemeClr>
                </a:solidFill>
                <a:round/>
              </a:ln>
              <a:effectLst/>
            </c:spPr>
          </c:errBars>
          <c:errBars>
            <c:errDir val="x"/>
            <c:errBarType val="both"/>
            <c:errValType val="cust"/>
            <c:noEndCap val="0"/>
            <c:plus>
              <c:numLit>
                <c:formatCode>General</c:formatCode>
                <c:ptCount val="1"/>
                <c:pt idx="0">
                  <c:v>0</c:v>
                </c:pt>
              </c:numLit>
            </c:plus>
            <c:minus>
              <c:numLit>
                <c:formatCode>General</c:formatCode>
                <c:ptCount val="1"/>
                <c:pt idx="0">
                  <c:v>0</c:v>
                </c:pt>
              </c:numLit>
            </c:minus>
            <c:spPr>
              <a:noFill/>
              <a:ln w="9525" cap="flat" cmpd="sng" algn="ctr">
                <a:solidFill>
                  <a:schemeClr val="tx1">
                    <a:lumMod val="65000"/>
                    <a:lumOff val="35000"/>
                  </a:schemeClr>
                </a:solidFill>
                <a:round/>
              </a:ln>
              <a:effectLst/>
            </c:spPr>
          </c:errBars>
          <c:xVal>
            <c:numRef>
              <c:f>Sheet9!$C$2:$R$2</c:f>
              <c:numCache>
                <c:formatCode>General</c:formatCode>
                <c:ptCount val="16"/>
                <c:pt idx="0">
                  <c:v>1</c:v>
                </c:pt>
                <c:pt idx="1">
                  <c:v>3</c:v>
                </c:pt>
                <c:pt idx="2">
                  <c:v>6</c:v>
                </c:pt>
                <c:pt idx="3">
                  <c:v>9</c:v>
                </c:pt>
                <c:pt idx="4">
                  <c:v>12</c:v>
                </c:pt>
                <c:pt idx="5">
                  <c:v>15</c:v>
                </c:pt>
                <c:pt idx="6">
                  <c:v>18</c:v>
                </c:pt>
                <c:pt idx="7">
                  <c:v>21</c:v>
                </c:pt>
                <c:pt idx="8">
                  <c:v>24</c:v>
                </c:pt>
                <c:pt idx="9">
                  <c:v>27</c:v>
                </c:pt>
                <c:pt idx="10">
                  <c:v>30</c:v>
                </c:pt>
                <c:pt idx="11">
                  <c:v>33</c:v>
                </c:pt>
                <c:pt idx="12">
                  <c:v>37</c:v>
                </c:pt>
                <c:pt idx="13">
                  <c:v>40</c:v>
                </c:pt>
                <c:pt idx="14">
                  <c:v>43</c:v>
                </c:pt>
                <c:pt idx="15">
                  <c:v>46</c:v>
                </c:pt>
              </c:numCache>
            </c:numRef>
          </c:xVal>
          <c:yVal>
            <c:numRef>
              <c:f>Sheet9!$C$5:$R$5</c:f>
              <c:numCache>
                <c:formatCode>General</c:formatCode>
                <c:ptCount val="16"/>
                <c:pt idx="0">
                  <c:v>1.4666666666666668</c:v>
                </c:pt>
                <c:pt idx="1">
                  <c:v>3.8000000000000003</c:v>
                </c:pt>
                <c:pt idx="2">
                  <c:v>6.2</c:v>
                </c:pt>
                <c:pt idx="3">
                  <c:v>7.0333333333333341</c:v>
                </c:pt>
                <c:pt idx="4">
                  <c:v>8.2333333333333325</c:v>
                </c:pt>
                <c:pt idx="5">
                  <c:v>8.7666666666666657</c:v>
                </c:pt>
                <c:pt idx="6">
                  <c:v>7.35</c:v>
                </c:pt>
                <c:pt idx="7">
                  <c:v>7.5</c:v>
                </c:pt>
                <c:pt idx="8">
                  <c:v>8.1</c:v>
                </c:pt>
                <c:pt idx="9">
                  <c:v>9</c:v>
                </c:pt>
                <c:pt idx="10">
                  <c:v>9.5500000000000007</c:v>
                </c:pt>
                <c:pt idx="11">
                  <c:v>9.5500000000000007</c:v>
                </c:pt>
                <c:pt idx="12">
                  <c:v>10.399999999999999</c:v>
                </c:pt>
                <c:pt idx="13">
                  <c:v>10.399999999999999</c:v>
                </c:pt>
                <c:pt idx="14">
                  <c:v>10.45</c:v>
                </c:pt>
                <c:pt idx="15">
                  <c:v>10.649999999999999</c:v>
                </c:pt>
              </c:numCache>
            </c:numRef>
          </c:yVal>
          <c:smooth val="1"/>
          <c:extLst>
            <c:ext xmlns:c16="http://schemas.microsoft.com/office/drawing/2014/chart" uri="{C3380CC4-5D6E-409C-BE32-E72D297353CC}">
              <c16:uniqueId val="{00000002-2204-4185-A78A-294145B9426C}"/>
            </c:ext>
          </c:extLst>
        </c:ser>
        <c:dLbls>
          <c:showLegendKey val="0"/>
          <c:showVal val="0"/>
          <c:showCatName val="0"/>
          <c:showSerName val="0"/>
          <c:showPercent val="0"/>
          <c:showBubbleSize val="0"/>
        </c:dLbls>
        <c:axId val="986201775"/>
        <c:axId val="702338015"/>
      </c:scatterChart>
      <c:valAx>
        <c:axId val="986201775"/>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400" b="1">
                    <a:solidFill>
                      <a:sysClr val="windowText" lastClr="000000"/>
                    </a:solidFill>
                    <a:latin typeface="Helvetica" panose="020B0604020202020204" pitchFamily="34" charset="0"/>
                    <a:cs typeface="Helvetica" panose="020B0604020202020204" pitchFamily="34" charset="0"/>
                  </a:rPr>
                  <a:t>Days</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in"/>
        <c:minorTickMark val="none"/>
        <c:tickLblPos val="nextTo"/>
        <c:spPr>
          <a:noFill/>
          <a:ln w="12700" cap="flat" cmpd="sng" algn="ctr">
            <a:solidFill>
              <a:schemeClr val="tx1"/>
            </a:solidFill>
            <a:round/>
          </a:ln>
          <a:effectLst/>
        </c:spPr>
        <c:txPr>
          <a:bodyPr rot="-60000000" spcFirstLastPara="1" vertOverflow="ellipsis" vert="horz" wrap="square" anchor="ctr" anchorCtr="1"/>
          <a:lstStyle/>
          <a:p>
            <a:pPr>
              <a:defRPr sz="1000" b="1" i="0" u="none" strike="noStrike" kern="1200" baseline="0">
                <a:solidFill>
                  <a:sysClr val="windowText" lastClr="000000"/>
                </a:solidFill>
                <a:latin typeface="Helvetica" panose="020B0604020202020204" pitchFamily="34" charset="0"/>
                <a:ea typeface="+mn-ea"/>
                <a:cs typeface="Helvetica" panose="020B0604020202020204" pitchFamily="34" charset="0"/>
              </a:defRPr>
            </a:pPr>
            <a:endParaRPr lang="en-US"/>
          </a:p>
        </c:txPr>
        <c:crossAx val="702338015"/>
        <c:crosses val="autoZero"/>
        <c:crossBetween val="midCat"/>
        <c:majorUnit val="5"/>
      </c:valAx>
      <c:valAx>
        <c:axId val="702338015"/>
        <c:scaling>
          <c:orientation val="minMax"/>
        </c:scaling>
        <c:delete val="0"/>
        <c:axPos val="l"/>
        <c:title>
          <c:tx>
            <c:rich>
              <a:bodyPr rot="-5400000" spcFirstLastPara="1" vertOverflow="ellipsis" vert="horz" wrap="square" anchor="ctr" anchorCtr="1"/>
              <a:lstStyle/>
              <a:p>
                <a:pPr>
                  <a:defRPr sz="1400" b="1" i="0" u="none" strike="noStrike" kern="1200" baseline="0">
                    <a:solidFill>
                      <a:sysClr val="windowText" lastClr="000000"/>
                    </a:solidFill>
                    <a:latin typeface="Helvetica" panose="020B0604020202020204" pitchFamily="34" charset="0"/>
                    <a:ea typeface="+mn-ea"/>
                    <a:cs typeface="Helvetica" panose="020B0604020202020204" pitchFamily="34" charset="0"/>
                  </a:defRPr>
                </a:pPr>
                <a:r>
                  <a:rPr lang="en-US" sz="1400" b="1" dirty="0">
                    <a:solidFill>
                      <a:sysClr val="windowText" lastClr="000000"/>
                    </a:solidFill>
                    <a:latin typeface="Helvetica" panose="020B0604020202020204" pitchFamily="34" charset="0"/>
                    <a:cs typeface="Helvetica" panose="020B0604020202020204" pitchFamily="34" charset="0"/>
                  </a:rPr>
                  <a:t>Plant height (cm)</a:t>
                </a:r>
              </a:p>
            </c:rich>
          </c:tx>
          <c:layout>
            <c:manualLayout>
              <c:xMode val="edge"/>
              <c:yMode val="edge"/>
              <c:x val="3.8841150366921082E-2"/>
              <c:y val="0.15732785877012898"/>
            </c:manualLayout>
          </c:layout>
          <c:overlay val="0"/>
          <c:spPr>
            <a:noFill/>
            <a:ln>
              <a:noFill/>
            </a:ln>
            <a:effectLst/>
          </c:spPr>
          <c:txPr>
            <a:bodyPr rot="-5400000" spcFirstLastPara="1" vertOverflow="ellipsis" vert="horz" wrap="square" anchor="ctr" anchorCtr="1"/>
            <a:lstStyle/>
            <a:p>
              <a:pPr>
                <a:defRPr sz="1400" b="1" i="0" u="none" strike="noStrike" kern="1200" baseline="0">
                  <a:solidFill>
                    <a:sysClr val="windowText" lastClr="000000"/>
                  </a:solidFill>
                  <a:latin typeface="Helvetica" panose="020B0604020202020204" pitchFamily="34" charset="0"/>
                  <a:ea typeface="+mn-ea"/>
                  <a:cs typeface="Helvetica" panose="020B0604020202020204" pitchFamily="34" charset="0"/>
                </a:defRPr>
              </a:pPr>
              <a:endParaRPr lang="en-US"/>
            </a:p>
          </c:txPr>
        </c:title>
        <c:numFmt formatCode="General" sourceLinked="1"/>
        <c:majorTickMark val="in"/>
        <c:minorTickMark val="none"/>
        <c:tickLblPos val="nextTo"/>
        <c:spPr>
          <a:noFill/>
          <a:ln>
            <a:solidFill>
              <a:schemeClr val="tx1"/>
            </a:solidFill>
          </a:ln>
          <a:effectLst/>
        </c:spPr>
        <c:txPr>
          <a:bodyPr rot="-60000000" spcFirstLastPara="1" vertOverflow="ellipsis" vert="horz" wrap="square" anchor="ctr" anchorCtr="1"/>
          <a:lstStyle/>
          <a:p>
            <a:pPr>
              <a:defRPr sz="1000" b="1" i="0" u="none" strike="noStrike" kern="1200" baseline="0">
                <a:solidFill>
                  <a:sysClr val="windowText" lastClr="000000"/>
                </a:solidFill>
                <a:latin typeface="Helvetica" panose="020B0604020202020204" pitchFamily="34" charset="0"/>
                <a:ea typeface="+mn-ea"/>
                <a:cs typeface="Helvetica" panose="020B0604020202020204" pitchFamily="34" charset="0"/>
              </a:defRPr>
            </a:pPr>
            <a:endParaRPr lang="en-US"/>
          </a:p>
        </c:txPr>
        <c:crossAx val="986201775"/>
        <c:crosses val="autoZero"/>
        <c:crossBetween val="midCat"/>
      </c:valAx>
      <c:spPr>
        <a:noFill/>
        <a:ln w="12700">
          <a:solidFill>
            <a:schemeClr val="tx1"/>
          </a:solidFill>
        </a:ln>
        <a:effectLst/>
      </c:spPr>
    </c:plotArea>
    <c:legend>
      <c:legendPos val="t"/>
      <c:layout>
        <c:manualLayout>
          <c:xMode val="edge"/>
          <c:yMode val="edge"/>
          <c:x val="0.15092773951525565"/>
          <c:y val="3.0803080308030802E-2"/>
          <c:w val="0.20010881324460497"/>
          <c:h val="0.31015895290316431"/>
        </c:manualLayout>
      </c:layout>
      <c:overlay val="1"/>
      <c:spPr>
        <a:noFill/>
        <a:ln>
          <a:noFill/>
        </a:ln>
        <a:effectLst/>
      </c:spPr>
      <c:txPr>
        <a:bodyPr rot="0" spcFirstLastPara="1" vertOverflow="ellipsis" vert="horz" wrap="square" anchor="ctr" anchorCtr="1"/>
        <a:lstStyle/>
        <a:p>
          <a:pPr>
            <a:defRPr sz="1400" b="1" i="0" u="none" strike="noStrike" kern="1200" baseline="0">
              <a:solidFill>
                <a:sysClr val="windowText" lastClr="000000"/>
              </a:solidFill>
              <a:latin typeface="Helvetica" panose="020B0604020202020204" pitchFamily="34" charset="0"/>
              <a:ea typeface="+mn-ea"/>
              <a:cs typeface="Helvetica"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5"/>
    </mc:Choice>
    <mc:Fallback>
      <c:style val="5"/>
    </mc:Fallback>
  </mc:AlternateContent>
  <c:chart>
    <c:autoTitleDeleted val="1"/>
    <c:plotArea>
      <c:layout>
        <c:manualLayout>
          <c:layoutTarget val="inner"/>
          <c:xMode val="edge"/>
          <c:yMode val="edge"/>
          <c:x val="0.35303672828693794"/>
          <c:y val="4.4163411577705473E-2"/>
          <c:w val="0.61635666971298841"/>
          <c:h val="0.75127960212365519"/>
        </c:manualLayout>
      </c:layout>
      <c:barChart>
        <c:barDir val="col"/>
        <c:grouping val="clustered"/>
        <c:varyColors val="0"/>
        <c:ser>
          <c:idx val="0"/>
          <c:order val="0"/>
          <c:spPr>
            <a:solidFill>
              <a:schemeClr val="tx1">
                <a:lumMod val="50000"/>
                <a:lumOff val="50000"/>
              </a:schemeClr>
            </a:solidFill>
            <a:ln w="12700">
              <a:solidFill>
                <a:schemeClr val="tx1"/>
              </a:solidFill>
            </a:ln>
            <a:effectLst/>
          </c:spPr>
          <c:invertIfNegative val="0"/>
          <c:dPt>
            <c:idx val="0"/>
            <c:invertIfNegative val="0"/>
            <c:bubble3D val="0"/>
            <c:spPr>
              <a:solidFill>
                <a:srgbClr val="FF0000"/>
              </a:solidFill>
              <a:ln w="12700">
                <a:solidFill>
                  <a:schemeClr val="tx1"/>
                </a:solidFill>
              </a:ln>
              <a:effectLst/>
            </c:spPr>
            <c:extLst>
              <c:ext xmlns:c16="http://schemas.microsoft.com/office/drawing/2014/chart" uri="{C3380CC4-5D6E-409C-BE32-E72D297353CC}">
                <c16:uniqueId val="{00000001-415C-4FEE-A426-A9F1DF0B65EE}"/>
              </c:ext>
            </c:extLst>
          </c:dPt>
          <c:dPt>
            <c:idx val="1"/>
            <c:invertIfNegative val="0"/>
            <c:bubble3D val="0"/>
            <c:spPr>
              <a:solidFill>
                <a:srgbClr val="0070C0"/>
              </a:solidFill>
              <a:ln w="12700">
                <a:solidFill>
                  <a:schemeClr val="tx1"/>
                </a:solidFill>
              </a:ln>
              <a:effectLst/>
            </c:spPr>
            <c:extLst>
              <c:ext xmlns:c16="http://schemas.microsoft.com/office/drawing/2014/chart" uri="{C3380CC4-5D6E-409C-BE32-E72D297353CC}">
                <c16:uniqueId val="{00000003-415C-4FEE-A426-A9F1DF0B65EE}"/>
              </c:ext>
            </c:extLst>
          </c:dPt>
          <c:dPt>
            <c:idx val="2"/>
            <c:invertIfNegative val="0"/>
            <c:bubble3D val="0"/>
            <c:spPr>
              <a:solidFill>
                <a:srgbClr val="00B050"/>
              </a:solidFill>
              <a:ln w="12700">
                <a:solidFill>
                  <a:schemeClr val="tx1"/>
                </a:solidFill>
              </a:ln>
              <a:effectLst/>
            </c:spPr>
            <c:extLst>
              <c:ext xmlns:c16="http://schemas.microsoft.com/office/drawing/2014/chart" uri="{C3380CC4-5D6E-409C-BE32-E72D297353CC}">
                <c16:uniqueId val="{00000005-415C-4FEE-A426-A9F1DF0B65EE}"/>
              </c:ext>
            </c:extLst>
          </c:dPt>
          <c:errBars>
            <c:errBarType val="both"/>
            <c:errValType val="cust"/>
            <c:noEndCap val="0"/>
            <c:plus>
              <c:numRef>
                <c:f>Sheet10!$F$2:$F$4</c:f>
                <c:numCache>
                  <c:formatCode>General</c:formatCode>
                  <c:ptCount val="3"/>
                  <c:pt idx="0">
                    <c:v>0.87697579126309877</c:v>
                  </c:pt>
                  <c:pt idx="1">
                    <c:v>1.3275336828165025</c:v>
                  </c:pt>
                  <c:pt idx="2">
                    <c:v>10.53565375285274</c:v>
                  </c:pt>
                </c:numCache>
              </c:numRef>
            </c:plus>
            <c:minus>
              <c:numRef>
                <c:f>Sheet10!$F$2:$F$4</c:f>
                <c:numCache>
                  <c:formatCode>General</c:formatCode>
                  <c:ptCount val="3"/>
                  <c:pt idx="0">
                    <c:v>0.87697579126309877</c:v>
                  </c:pt>
                  <c:pt idx="1">
                    <c:v>1.3275336828165025</c:v>
                  </c:pt>
                  <c:pt idx="2">
                    <c:v>10.53565375285274</c:v>
                  </c:pt>
                </c:numCache>
              </c:numRef>
            </c:minus>
            <c:spPr>
              <a:noFill/>
              <a:ln w="9525" cap="flat" cmpd="sng" algn="ctr">
                <a:solidFill>
                  <a:schemeClr val="tx1"/>
                </a:solidFill>
                <a:round/>
              </a:ln>
              <a:effectLst/>
            </c:spPr>
          </c:errBars>
          <c:cat>
            <c:strRef>
              <c:f>Sheet10!$D$2:$D$4</c:f>
              <c:strCache>
                <c:ptCount val="3"/>
                <c:pt idx="0">
                  <c:v>High</c:v>
                </c:pt>
                <c:pt idx="1">
                  <c:v>Medium</c:v>
                </c:pt>
                <c:pt idx="2">
                  <c:v>Low</c:v>
                </c:pt>
              </c:strCache>
            </c:strRef>
          </c:cat>
          <c:val>
            <c:numRef>
              <c:f>Sheet10!$E$2:$E$4</c:f>
              <c:numCache>
                <c:formatCode>General</c:formatCode>
                <c:ptCount val="3"/>
                <c:pt idx="0">
                  <c:v>14.425000000000001</c:v>
                </c:pt>
                <c:pt idx="1">
                  <c:v>13.888888888888889</c:v>
                </c:pt>
                <c:pt idx="2">
                  <c:v>23</c:v>
                </c:pt>
              </c:numCache>
            </c:numRef>
          </c:val>
          <c:extLst>
            <c:ext xmlns:c16="http://schemas.microsoft.com/office/drawing/2014/chart" uri="{C3380CC4-5D6E-409C-BE32-E72D297353CC}">
              <c16:uniqueId val="{00000006-415C-4FEE-A426-A9F1DF0B65EE}"/>
            </c:ext>
          </c:extLst>
        </c:ser>
        <c:dLbls>
          <c:showLegendKey val="0"/>
          <c:showVal val="0"/>
          <c:showCatName val="0"/>
          <c:showSerName val="0"/>
          <c:showPercent val="0"/>
          <c:showBubbleSize val="0"/>
        </c:dLbls>
        <c:gapWidth val="142"/>
        <c:overlap val="-27"/>
        <c:axId val="986212975"/>
        <c:axId val="981297391"/>
      </c:barChart>
      <c:catAx>
        <c:axId val="986212975"/>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400" b="1" dirty="0">
                    <a:solidFill>
                      <a:schemeClr val="tx1"/>
                    </a:solidFill>
                    <a:latin typeface="Helvetica" panose="020B0604020202020204" pitchFamily="34" charset="0"/>
                    <a:cs typeface="Helvetica" panose="020B0604020202020204" pitchFamily="34" charset="0"/>
                  </a:rPr>
                  <a:t>Nut Fill</a:t>
                </a:r>
              </a:p>
            </c:rich>
          </c:tx>
          <c:layout>
            <c:manualLayout>
              <c:xMode val="edge"/>
              <c:yMode val="edge"/>
              <c:x val="0.53027741324001165"/>
              <c:y val="0.89093685414328649"/>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in"/>
        <c:minorTickMark val="none"/>
        <c:tickLblPos val="nextTo"/>
        <c:spPr>
          <a:noFill/>
          <a:ln w="12700" cap="flat" cmpd="sng" algn="ctr">
            <a:solidFill>
              <a:schemeClr val="tx1"/>
            </a:solidFill>
            <a:round/>
          </a:ln>
          <a:effectLst/>
        </c:spPr>
        <c:txPr>
          <a:bodyPr rot="-60000000" spcFirstLastPara="1" vertOverflow="ellipsis" vert="horz" wrap="square" anchor="ctr" anchorCtr="1"/>
          <a:lstStyle/>
          <a:p>
            <a:pPr>
              <a:defRPr sz="1000" b="1" i="0" u="none" strike="noStrike" kern="1200" baseline="0">
                <a:solidFill>
                  <a:sysClr val="windowText" lastClr="000000"/>
                </a:solidFill>
                <a:latin typeface="Helvetica" panose="020B0604020202020204" pitchFamily="34" charset="0"/>
                <a:ea typeface="+mn-ea"/>
                <a:cs typeface="Helvetica" panose="020B0604020202020204" pitchFamily="34" charset="0"/>
              </a:defRPr>
            </a:pPr>
            <a:endParaRPr lang="en-US"/>
          </a:p>
        </c:txPr>
        <c:crossAx val="981297391"/>
        <c:crosses val="autoZero"/>
        <c:auto val="1"/>
        <c:lblAlgn val="ctr"/>
        <c:lblOffset val="100"/>
        <c:noMultiLvlLbl val="0"/>
      </c:catAx>
      <c:valAx>
        <c:axId val="981297391"/>
        <c:scaling>
          <c:orientation val="minMax"/>
        </c:scaling>
        <c:delete val="0"/>
        <c:axPos val="l"/>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400" b="1" dirty="0">
                    <a:solidFill>
                      <a:sysClr val="windowText" lastClr="000000"/>
                    </a:solidFill>
                    <a:latin typeface="Helvetica" panose="020B0604020202020204" pitchFamily="34" charset="0"/>
                    <a:cs typeface="Helvetica" panose="020B0604020202020204" pitchFamily="34" charset="0"/>
                  </a:rPr>
                  <a:t>Days to germination</a:t>
                </a:r>
              </a:p>
            </c:rich>
          </c:tx>
          <c:layout>
            <c:manualLayout>
              <c:xMode val="edge"/>
              <c:yMode val="edge"/>
              <c:x val="0.13337051618547682"/>
              <c:y val="9.2003945805445547E-2"/>
            </c:manualLayout>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in"/>
        <c:minorTickMark val="none"/>
        <c:tickLblPos val="nextTo"/>
        <c:spPr>
          <a:noFill/>
          <a:ln>
            <a:solidFill>
              <a:schemeClr val="tx1"/>
            </a:solidFill>
          </a:ln>
          <a:effectLst/>
        </c:spPr>
        <c:txPr>
          <a:bodyPr rot="-60000000" spcFirstLastPara="1" vertOverflow="ellipsis" vert="horz" wrap="square" anchor="ctr" anchorCtr="1"/>
          <a:lstStyle/>
          <a:p>
            <a:pPr>
              <a:defRPr sz="1000" b="1" i="0" u="none" strike="noStrike" kern="1200" baseline="0">
                <a:solidFill>
                  <a:sysClr val="windowText" lastClr="000000"/>
                </a:solidFill>
                <a:latin typeface="Helvetica" panose="020B0604020202020204" pitchFamily="34" charset="0"/>
                <a:ea typeface="+mn-ea"/>
                <a:cs typeface="Helvetica" panose="020B0604020202020204" pitchFamily="34" charset="0"/>
              </a:defRPr>
            </a:pPr>
            <a:endParaRPr lang="en-US"/>
          </a:p>
        </c:txPr>
        <c:crossAx val="986212975"/>
        <c:crosses val="autoZero"/>
        <c:crossBetween val="between"/>
      </c:valAx>
      <c:spPr>
        <a:noFill/>
        <a:ln w="12700">
          <a:solidFill>
            <a:schemeClr val="tx1"/>
          </a:solid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withinLinear" id="16">
  <a:schemeClr val="accent3"/>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withinLinear" id="16">
  <a:schemeClr val="accent3"/>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1FDFC9D-E8C7-4802-BFD8-3B41CDF0A45E}" type="datetimeFigureOut">
              <a:rPr lang="en-US" smtClean="0"/>
              <a:t>7/5/2022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C44513C-0276-4864-A8AF-851EFF125B38}" type="slidenum">
              <a:rPr lang="en-US" smtClean="0"/>
              <a:t>‹#›</a:t>
            </a:fld>
            <a:endParaRPr lang="en-US"/>
          </a:p>
        </p:txBody>
      </p:sp>
    </p:spTree>
    <p:extLst>
      <p:ext uri="{BB962C8B-B14F-4D97-AF65-F5344CB8AC3E}">
        <p14:creationId xmlns:p14="http://schemas.microsoft.com/office/powerpoint/2010/main" val="20541529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1-5</a:t>
            </a:r>
          </a:p>
        </p:txBody>
      </p:sp>
      <p:sp>
        <p:nvSpPr>
          <p:cNvPr id="4" name="Slide Number Placeholder 3"/>
          <p:cNvSpPr>
            <a:spLocks noGrp="1"/>
          </p:cNvSpPr>
          <p:nvPr>
            <p:ph type="sldNum" sz="quarter" idx="10"/>
          </p:nvPr>
        </p:nvSpPr>
        <p:spPr/>
        <p:txBody>
          <a:bodyPr/>
          <a:lstStyle/>
          <a:p>
            <a:fld id="{59B701F6-3379-42FD-84B7-A093F920C615}" type="slidenum">
              <a:rPr lang="en-US" smtClean="0"/>
              <a:t>2</a:t>
            </a:fld>
            <a:endParaRPr lang="en-US"/>
          </a:p>
        </p:txBody>
      </p:sp>
    </p:spTree>
    <p:extLst>
      <p:ext uri="{BB962C8B-B14F-4D97-AF65-F5344CB8AC3E}">
        <p14:creationId xmlns:p14="http://schemas.microsoft.com/office/powerpoint/2010/main" val="30496254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For example new strain </a:t>
            </a:r>
            <a:r>
              <a:rPr lang="en-US" dirty="0" err="1"/>
              <a:t>subsp</a:t>
            </a:r>
            <a:r>
              <a:rPr lang="en-US" baseline="0" dirty="0"/>
              <a:t> </a:t>
            </a:r>
            <a:r>
              <a:rPr lang="en-US" baseline="0" dirty="0" err="1"/>
              <a:t>pauca</a:t>
            </a:r>
            <a:r>
              <a:rPr lang="en-US" baseline="0" dirty="0"/>
              <a:t> is now in olives in Europe and has become significant problem….etc.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European and Mediterranean Plant Protection Organization (EPPO)</a:t>
            </a:r>
          </a:p>
          <a:p>
            <a:endParaRPr lang="en-US" dirty="0"/>
          </a:p>
        </p:txBody>
      </p:sp>
      <p:sp>
        <p:nvSpPr>
          <p:cNvPr id="4" name="Slide Number Placeholder 3"/>
          <p:cNvSpPr>
            <a:spLocks noGrp="1"/>
          </p:cNvSpPr>
          <p:nvPr>
            <p:ph type="sldNum" sz="quarter" idx="10"/>
          </p:nvPr>
        </p:nvSpPr>
        <p:spPr/>
        <p:txBody>
          <a:bodyPr/>
          <a:lstStyle/>
          <a:p>
            <a:fld id="{59B701F6-3379-42FD-84B7-A093F920C615}" type="slidenum">
              <a:rPr lang="en-US" smtClean="0"/>
              <a:t>21</a:t>
            </a:fld>
            <a:endParaRPr lang="en-US"/>
          </a:p>
        </p:txBody>
      </p:sp>
    </p:spTree>
    <p:extLst>
      <p:ext uri="{BB962C8B-B14F-4D97-AF65-F5344CB8AC3E}">
        <p14:creationId xmlns:p14="http://schemas.microsoft.com/office/powerpoint/2010/main" val="10152071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This eliminates the possibility for nut culling as a method of reducing </a:t>
            </a:r>
            <a:r>
              <a:rPr lang="en-US" sz="1200" i="1" kern="1200" dirty="0">
                <a:solidFill>
                  <a:schemeClr val="tx1"/>
                </a:solidFill>
                <a:effectLst/>
                <a:latin typeface="+mn-lt"/>
                <a:ea typeface="+mn-ea"/>
                <a:cs typeface="+mn-cs"/>
              </a:rPr>
              <a:t>Xylella-</a:t>
            </a:r>
            <a:r>
              <a:rPr lang="en-US" sz="1200" kern="1200" dirty="0">
                <a:solidFill>
                  <a:schemeClr val="tx1"/>
                </a:solidFill>
                <a:effectLst/>
                <a:latin typeface="+mn-lt"/>
                <a:ea typeface="+mn-ea"/>
                <a:cs typeface="+mn-cs"/>
              </a:rPr>
              <a:t>contaminated nuts of low quality, an effective approach for limiting disease in other food crops</a:t>
            </a:r>
          </a:p>
          <a:p>
            <a:r>
              <a:rPr lang="en-US" sz="1200" kern="1200" dirty="0">
                <a:solidFill>
                  <a:schemeClr val="tx1"/>
                </a:solidFill>
                <a:effectLst/>
                <a:latin typeface="+mn-lt"/>
                <a:ea typeface="+mn-ea"/>
                <a:cs typeface="+mn-cs"/>
              </a:rPr>
              <a:t>Pecan development can be separated into three stages, histodifferentiation, maturation, and post-abscission (</a:t>
            </a:r>
            <a:r>
              <a:rPr lang="en-US" sz="1200" kern="1200" dirty="0" err="1">
                <a:solidFill>
                  <a:schemeClr val="tx1"/>
                </a:solidFill>
                <a:effectLst/>
                <a:latin typeface="+mn-lt"/>
                <a:ea typeface="+mn-ea"/>
                <a:cs typeface="+mn-cs"/>
              </a:rPr>
              <a:t>Jeyaretnam</a:t>
            </a:r>
            <a:r>
              <a:rPr lang="en-US" sz="1200" kern="1200" dirty="0">
                <a:solidFill>
                  <a:schemeClr val="tx1"/>
                </a:solidFill>
                <a:effectLst/>
                <a:latin typeface="+mn-lt"/>
                <a:ea typeface="+mn-ea"/>
                <a:cs typeface="+mn-cs"/>
              </a:rPr>
              <a:t> et al. 1999). During histodifferentiation and early maturation phases, water content dramatically increases as it travels through the vascular bundles to the inner tissue of the funiculus which then meets near the base of the integument before branching out into a complex system throughout the kernel seed coat (</a:t>
            </a:r>
            <a:r>
              <a:rPr lang="en-US" sz="1200" kern="1200" dirty="0" err="1">
                <a:solidFill>
                  <a:schemeClr val="tx1"/>
                </a:solidFill>
                <a:effectLst/>
                <a:latin typeface="+mn-lt"/>
                <a:ea typeface="+mn-ea"/>
                <a:cs typeface="+mn-cs"/>
              </a:rPr>
              <a:t>Woodkoof</a:t>
            </a:r>
            <a:r>
              <a:rPr lang="en-US" sz="1200" kern="1200" dirty="0">
                <a:solidFill>
                  <a:schemeClr val="tx1"/>
                </a:solidFill>
                <a:effectLst/>
                <a:latin typeface="+mn-lt"/>
                <a:ea typeface="+mn-ea"/>
                <a:cs typeface="+mn-cs"/>
              </a:rPr>
              <a:t> 1927; </a:t>
            </a:r>
            <a:r>
              <a:rPr lang="en-US" sz="1200" kern="1200" dirty="0" err="1">
                <a:solidFill>
                  <a:schemeClr val="tx1"/>
                </a:solidFill>
                <a:effectLst/>
                <a:latin typeface="+mn-lt"/>
                <a:ea typeface="+mn-ea"/>
                <a:cs typeface="+mn-cs"/>
              </a:rPr>
              <a:t>Jeyaretnam</a:t>
            </a:r>
            <a:r>
              <a:rPr lang="en-US" sz="1200" kern="1200" dirty="0">
                <a:solidFill>
                  <a:schemeClr val="tx1"/>
                </a:solidFill>
                <a:effectLst/>
                <a:latin typeface="+mn-lt"/>
                <a:ea typeface="+mn-ea"/>
                <a:cs typeface="+mn-cs"/>
              </a:rPr>
              <a:t> et al. 1999). The hilum is an elliptical scar that marks the site of previous attachment to the funiculus, and was found to have significant concentrations of </a:t>
            </a:r>
            <a:r>
              <a:rPr lang="en-US" sz="1200" i="1" kern="1200" dirty="0">
                <a:solidFill>
                  <a:schemeClr val="tx1"/>
                </a:solidFill>
                <a:effectLst/>
                <a:latin typeface="+mn-lt"/>
                <a:ea typeface="+mn-ea"/>
                <a:cs typeface="+mn-cs"/>
              </a:rPr>
              <a:t>X. fastidiosa </a:t>
            </a:r>
            <a:r>
              <a:rPr lang="en-US" sz="1200" kern="1200" dirty="0">
                <a:solidFill>
                  <a:schemeClr val="tx1"/>
                </a:solidFill>
                <a:effectLst/>
                <a:latin typeface="+mn-lt"/>
                <a:ea typeface="+mn-ea"/>
                <a:cs typeface="+mn-cs"/>
              </a:rPr>
              <a:t>DNA</a:t>
            </a:r>
            <a:r>
              <a:rPr lang="en-US" sz="1200"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in the pecan nuts tested. </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B30E6FA-2654-42D7-B6A7-FB385994BA6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314923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9B701F6-3379-42FD-84B7-A093F920C615}" type="slidenum">
              <a:rPr lang="en-US" smtClean="0"/>
              <a:t>23</a:t>
            </a:fld>
            <a:endParaRPr lang="en-US"/>
          </a:p>
        </p:txBody>
      </p:sp>
    </p:spTree>
    <p:extLst>
      <p:ext uri="{BB962C8B-B14F-4D97-AF65-F5344CB8AC3E}">
        <p14:creationId xmlns:p14="http://schemas.microsoft.com/office/powerpoint/2010/main" val="13828569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2-7</a:t>
            </a:r>
          </a:p>
          <a:p>
            <a:r>
              <a:rPr lang="en-US" dirty="0"/>
              <a:t>3-9</a:t>
            </a:r>
          </a:p>
        </p:txBody>
      </p:sp>
      <p:sp>
        <p:nvSpPr>
          <p:cNvPr id="4" name="Slide Number Placeholder 3"/>
          <p:cNvSpPr>
            <a:spLocks noGrp="1"/>
          </p:cNvSpPr>
          <p:nvPr>
            <p:ph type="sldNum" sz="quarter" idx="10"/>
          </p:nvPr>
        </p:nvSpPr>
        <p:spPr/>
        <p:txBody>
          <a:bodyPr/>
          <a:lstStyle/>
          <a:p>
            <a:fld id="{59B701F6-3379-42FD-84B7-A093F920C615}" type="slidenum">
              <a:rPr lang="en-US" smtClean="0"/>
              <a:t>3</a:t>
            </a:fld>
            <a:endParaRPr lang="en-US"/>
          </a:p>
        </p:txBody>
      </p:sp>
    </p:spTree>
    <p:extLst>
      <p:ext uri="{BB962C8B-B14F-4D97-AF65-F5344CB8AC3E}">
        <p14:creationId xmlns:p14="http://schemas.microsoft.com/office/powerpoint/2010/main" val="19055177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4-13</a:t>
            </a:r>
          </a:p>
          <a:p>
            <a:endParaRPr lang="en-US" dirty="0"/>
          </a:p>
          <a:p>
            <a:r>
              <a:rPr lang="en-US" dirty="0"/>
              <a:t>Only</a:t>
            </a:r>
            <a:r>
              <a:rPr lang="en-US" baseline="0" dirty="0"/>
              <a:t> example in cape fear but we still do not know what the economic impact is in other cultivars.  Scorch symptoms resemble other types of problems, such as nutritional issues, and are often over looked as being caused by PBLS.  Lack of information between infection and symptom development due to cultivar genotype and also environmental factors.</a:t>
            </a:r>
            <a:endParaRPr lang="en-US" dirty="0"/>
          </a:p>
        </p:txBody>
      </p:sp>
      <p:sp>
        <p:nvSpPr>
          <p:cNvPr id="4" name="Slide Number Placeholder 3"/>
          <p:cNvSpPr>
            <a:spLocks noGrp="1"/>
          </p:cNvSpPr>
          <p:nvPr>
            <p:ph type="sldNum" sz="quarter" idx="10"/>
          </p:nvPr>
        </p:nvSpPr>
        <p:spPr/>
        <p:txBody>
          <a:bodyPr/>
          <a:lstStyle/>
          <a:p>
            <a:fld id="{59B701F6-3379-42FD-84B7-A093F920C615}" type="slidenum">
              <a:rPr lang="en-US" smtClean="0"/>
              <a:t>4</a:t>
            </a:fld>
            <a:endParaRPr lang="en-US"/>
          </a:p>
        </p:txBody>
      </p:sp>
    </p:spTree>
    <p:extLst>
      <p:ext uri="{BB962C8B-B14F-4D97-AF65-F5344CB8AC3E}">
        <p14:creationId xmlns:p14="http://schemas.microsoft.com/office/powerpoint/2010/main" val="37469974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Scientists are still unsure what triggers the switch between </a:t>
            </a:r>
            <a:r>
              <a:rPr lang="en-US" dirty="0" err="1"/>
              <a:t>commensalist</a:t>
            </a:r>
            <a:r>
              <a:rPr lang="en-US" dirty="0"/>
              <a:t> and pathogen, but hypothesize that the formation of biofilm blocks xylem flow leading to symptom expression</a:t>
            </a:r>
          </a:p>
          <a:p>
            <a:r>
              <a:rPr lang="en-US" dirty="0"/>
              <a:t>Wide host range-movement of infected plant germplasm, presence of intra- inter-subspecific homologous recombination</a:t>
            </a:r>
          </a:p>
          <a:p>
            <a:r>
              <a:rPr lang="en-US" dirty="0"/>
              <a:t>Subspecies identification used to be based on non-overlapping hosts but new data supports the presence of </a:t>
            </a:r>
            <a:r>
              <a:rPr lang="en-US" i="0" dirty="0"/>
              <a:t>multiple </a:t>
            </a:r>
            <a:r>
              <a:rPr lang="en-US" i="1" dirty="0"/>
              <a:t>Xylella </a:t>
            </a:r>
            <a:r>
              <a:rPr lang="en-US" i="0" dirty="0" err="1"/>
              <a:t>subsp</a:t>
            </a:r>
            <a:r>
              <a:rPr lang="en-US" i="0" dirty="0"/>
              <a:t> capable of infecting the same host</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9B701F6-3379-42FD-84B7-A093F920C61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519395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6-6</a:t>
            </a:r>
          </a:p>
        </p:txBody>
      </p:sp>
      <p:sp>
        <p:nvSpPr>
          <p:cNvPr id="4" name="Slide Number Placeholder 3"/>
          <p:cNvSpPr>
            <a:spLocks noGrp="1"/>
          </p:cNvSpPr>
          <p:nvPr>
            <p:ph type="sldNum" sz="quarter" idx="10"/>
          </p:nvPr>
        </p:nvSpPr>
        <p:spPr/>
        <p:txBody>
          <a:bodyPr/>
          <a:lstStyle/>
          <a:p>
            <a:fld id="{59B701F6-3379-42FD-84B7-A093F920C615}" type="slidenum">
              <a:rPr lang="en-US" smtClean="0"/>
              <a:t>6</a:t>
            </a:fld>
            <a:endParaRPr lang="en-US"/>
          </a:p>
        </p:txBody>
      </p:sp>
    </p:spTree>
    <p:extLst>
      <p:ext uri="{BB962C8B-B14F-4D97-AF65-F5344CB8AC3E}">
        <p14:creationId xmlns:p14="http://schemas.microsoft.com/office/powerpoint/2010/main" val="15007233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During the maturation phase, or fill stage, of pecan nut development, free nuclear liquid endosperm fills the nuts and accumulates storage reserves as cotyledons elongate and thicken (</a:t>
            </a:r>
            <a:r>
              <a:rPr lang="en-US" sz="1200" kern="1200" dirty="0" err="1">
                <a:solidFill>
                  <a:schemeClr val="tx1"/>
                </a:solidFill>
                <a:effectLst/>
                <a:latin typeface="+mn-lt"/>
                <a:ea typeface="+mn-ea"/>
                <a:cs typeface="+mn-cs"/>
              </a:rPr>
              <a:t>Woodkoof</a:t>
            </a:r>
            <a:r>
              <a:rPr lang="en-US" sz="1200" kern="1200" dirty="0">
                <a:solidFill>
                  <a:schemeClr val="tx1"/>
                </a:solidFill>
                <a:effectLst/>
                <a:latin typeface="+mn-lt"/>
                <a:ea typeface="+mn-ea"/>
                <a:cs typeface="+mn-cs"/>
              </a:rPr>
              <a:t> 1927; </a:t>
            </a:r>
            <a:r>
              <a:rPr lang="en-US" sz="1200" kern="1200" dirty="0" err="1">
                <a:solidFill>
                  <a:schemeClr val="tx1"/>
                </a:solidFill>
                <a:effectLst/>
                <a:latin typeface="+mn-lt"/>
                <a:ea typeface="+mn-ea"/>
                <a:cs typeface="+mn-cs"/>
              </a:rPr>
              <a:t>Jeyaretnam</a:t>
            </a:r>
            <a:r>
              <a:rPr lang="en-US" sz="1200" kern="1200" dirty="0">
                <a:solidFill>
                  <a:schemeClr val="tx1"/>
                </a:solidFill>
                <a:effectLst/>
                <a:latin typeface="+mn-lt"/>
                <a:ea typeface="+mn-ea"/>
                <a:cs typeface="+mn-cs"/>
              </a:rPr>
              <a:t> et al. 1999). As is the case for sweet orange, this provides a pathway for </a:t>
            </a:r>
            <a:r>
              <a:rPr lang="en-US" sz="1200" i="1" kern="1200" dirty="0">
                <a:solidFill>
                  <a:schemeClr val="tx1"/>
                </a:solidFill>
                <a:effectLst/>
                <a:latin typeface="+mn-lt"/>
                <a:ea typeface="+mn-ea"/>
                <a:cs typeface="+mn-cs"/>
              </a:rPr>
              <a:t>X. fastidiosa</a:t>
            </a:r>
            <a:r>
              <a:rPr lang="en-US" sz="1200" kern="1200" dirty="0">
                <a:solidFill>
                  <a:schemeClr val="tx1"/>
                </a:solidFill>
                <a:effectLst/>
                <a:latin typeface="+mn-lt"/>
                <a:ea typeface="+mn-ea"/>
                <a:cs typeface="+mn-cs"/>
              </a:rPr>
              <a:t> to travel through the vascular system and </a:t>
            </a:r>
            <a:r>
              <a:rPr lang="en-US" sz="1200" kern="1200" dirty="0" err="1">
                <a:solidFill>
                  <a:schemeClr val="tx1"/>
                </a:solidFill>
                <a:effectLst/>
                <a:latin typeface="+mn-lt"/>
                <a:ea typeface="+mn-ea"/>
                <a:cs typeface="+mn-cs"/>
              </a:rPr>
              <a:t>colonate</a:t>
            </a:r>
            <a:r>
              <a:rPr lang="en-US" sz="1200" kern="1200" dirty="0">
                <a:solidFill>
                  <a:schemeClr val="tx1"/>
                </a:solidFill>
                <a:effectLst/>
                <a:latin typeface="+mn-lt"/>
                <a:ea typeface="+mn-ea"/>
                <a:cs typeface="+mn-cs"/>
              </a:rPr>
              <a:t> developing nuts, raising the possibility for seed transmission in pecan (Li et al. 2003).</a:t>
            </a:r>
            <a:endParaRPr lang="en-US" dirty="0"/>
          </a:p>
          <a:p>
            <a:r>
              <a:rPr lang="en-US" dirty="0"/>
              <a:t>Only</a:t>
            </a:r>
            <a:r>
              <a:rPr lang="en-US" baseline="0" dirty="0"/>
              <a:t> example in cape fear but we still do not know what the economic impact is in other cultivars.  Scorch symptoms resemble other types of problems, such as nutritional issues, and are often over looked as being caused by PBLS.  Lack of information between infection and symptom development due to cultivar genotype and also environmental factors.</a:t>
            </a:r>
          </a:p>
          <a:p>
            <a:r>
              <a:rPr lang="en-US" sz="1200" kern="1200" dirty="0">
                <a:solidFill>
                  <a:schemeClr val="tx1"/>
                </a:solidFill>
                <a:effectLst/>
                <a:latin typeface="+mn-lt"/>
                <a:ea typeface="+mn-ea"/>
                <a:cs typeface="+mn-cs"/>
              </a:rPr>
              <a:t>Transmission of phytopathogens through seed has been found to be consequential on seed physiology and can reduce quality and germination </a:t>
            </a:r>
          </a:p>
          <a:p>
            <a:r>
              <a:rPr lang="en-US" sz="1200" kern="1200" dirty="0">
                <a:solidFill>
                  <a:schemeClr val="tx1"/>
                </a:solidFill>
                <a:effectLst/>
                <a:latin typeface="+mn-lt"/>
                <a:ea typeface="+mn-ea"/>
                <a:cs typeface="+mn-cs"/>
              </a:rPr>
              <a:t>PBLS can have other detrimental effects on pecan morphology, such as reduced terminal bud weight, as well as nut and kernel development. In cv. Cape Fear, a 10-13% reduction in nut weight and a 14-19% reduction in kernel weight was found in symptomatic trees when compared to asymptomatic trees. These losses carry a significant impact on yield, posing an economic threat to growers and the pecan industry. Extensive study has been done to determine the susceptibility of a variety of pecan cultivars to PBLS, and the repercussions of disease symptoms on nut quality in cv. Cape Fear (R. </a:t>
            </a:r>
            <a:r>
              <a:rPr lang="en-US" sz="1200" kern="1200" dirty="0" err="1">
                <a:solidFill>
                  <a:schemeClr val="tx1"/>
                </a:solidFill>
                <a:effectLst/>
                <a:latin typeface="+mn-lt"/>
                <a:ea typeface="+mn-ea"/>
                <a:cs typeface="+mn-cs"/>
              </a:rPr>
              <a:t>Sanderlin</a:t>
            </a:r>
            <a:r>
              <a:rPr lang="en-US" sz="1200" kern="1200" dirty="0">
                <a:solidFill>
                  <a:schemeClr val="tx1"/>
                </a:solidFill>
                <a:effectLst/>
                <a:latin typeface="+mn-lt"/>
                <a:ea typeface="+mn-ea"/>
                <a:cs typeface="+mn-cs"/>
              </a:rPr>
              <a:t> 2005; R. </a:t>
            </a:r>
            <a:r>
              <a:rPr lang="en-US" sz="1200" kern="1200" dirty="0" err="1">
                <a:solidFill>
                  <a:schemeClr val="tx1"/>
                </a:solidFill>
                <a:effectLst/>
                <a:latin typeface="+mn-lt"/>
                <a:ea typeface="+mn-ea"/>
                <a:cs typeface="+mn-cs"/>
              </a:rPr>
              <a:t>Sanderlin</a:t>
            </a:r>
            <a:r>
              <a:rPr lang="en-US" sz="1200" kern="1200" dirty="0">
                <a:solidFill>
                  <a:schemeClr val="tx1"/>
                </a:solidFill>
                <a:effectLst/>
                <a:latin typeface="+mn-lt"/>
                <a:ea typeface="+mn-ea"/>
                <a:cs typeface="+mn-cs"/>
              </a:rPr>
              <a:t> and </a:t>
            </a:r>
            <a:r>
              <a:rPr lang="en-US" sz="1200" kern="1200" dirty="0" err="1">
                <a:solidFill>
                  <a:schemeClr val="tx1"/>
                </a:solidFill>
                <a:effectLst/>
                <a:latin typeface="+mn-lt"/>
                <a:ea typeface="+mn-ea"/>
                <a:cs typeface="+mn-cs"/>
              </a:rPr>
              <a:t>Heyderich</a:t>
            </a:r>
            <a:r>
              <a:rPr lang="en-US" sz="1200" kern="1200" dirty="0">
                <a:solidFill>
                  <a:schemeClr val="tx1"/>
                </a:solidFill>
                <a:effectLst/>
                <a:latin typeface="+mn-lt"/>
                <a:ea typeface="+mn-ea"/>
                <a:cs typeface="+mn-cs"/>
              </a:rPr>
              <a:t>-Alger 2000; R. S. </a:t>
            </a:r>
            <a:r>
              <a:rPr lang="en-US" sz="1200" kern="1200" dirty="0" err="1">
                <a:solidFill>
                  <a:schemeClr val="tx1"/>
                </a:solidFill>
                <a:effectLst/>
                <a:latin typeface="+mn-lt"/>
                <a:ea typeface="+mn-ea"/>
                <a:cs typeface="+mn-cs"/>
              </a:rPr>
              <a:t>Sanderlin</a:t>
            </a:r>
            <a:r>
              <a:rPr lang="en-US" sz="1200" kern="1200" dirty="0">
                <a:solidFill>
                  <a:schemeClr val="tx1"/>
                </a:solidFill>
                <a:effectLst/>
                <a:latin typeface="+mn-lt"/>
                <a:ea typeface="+mn-ea"/>
                <a:cs typeface="+mn-cs"/>
              </a:rPr>
              <a:t> 2015). Yet, information is lacking as to the direct impact of </a:t>
            </a:r>
            <a:r>
              <a:rPr lang="en-US" sz="1200" i="1" kern="1200" dirty="0">
                <a:solidFill>
                  <a:schemeClr val="tx1"/>
                </a:solidFill>
                <a:effectLst/>
                <a:latin typeface="+mn-lt"/>
                <a:ea typeface="+mn-ea"/>
                <a:cs typeface="+mn-cs"/>
              </a:rPr>
              <a:t>X. fastidiosa </a:t>
            </a:r>
            <a:r>
              <a:rPr lang="en-US" sz="1200" kern="1200" dirty="0">
                <a:solidFill>
                  <a:schemeClr val="tx1"/>
                </a:solidFill>
                <a:effectLst/>
                <a:latin typeface="+mn-lt"/>
                <a:ea typeface="+mn-ea"/>
                <a:cs typeface="+mn-cs"/>
              </a:rPr>
              <a:t>on nut and kernel development in other cultivars.</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9B701F6-3379-42FD-84B7-A093F920C61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796111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Graft transmission is one method; but seed transmission might be another method.</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B30E6FA-2654-42D7-B6A7-FB385994BA6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379495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9B701F6-3379-42FD-84B7-A093F920C61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761659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Highest pecan producing states (in order, descending): New Mexico, Georgia, Texas, and Arizona. Production of in-shell pecans has dropped by 27% and the annual revenue by 40% due to impacts of the trade war and/or natural disasters such as hurricane Michael which destroyed Georgia pecan crop/increased disease pressure.</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B30E6FA-2654-42D7-B6A7-FB385994BA6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464948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600200" y="2386744"/>
            <a:ext cx="8991600" cy="1645920"/>
          </a:xfrm>
          <a:solidFill>
            <a:srgbClr val="FFFFFF"/>
          </a:solidFill>
          <a:ln w="38100">
            <a:solidFill>
              <a:srgbClr val="404040"/>
            </a:solidFill>
          </a:ln>
        </p:spPr>
        <p:txBody>
          <a:bodyPr lIns="274320" rIns="274320" anchor="ctr" anchorCtr="1">
            <a:normAutofit/>
          </a:bodyPr>
          <a:lstStyle>
            <a:lvl1pPr algn="ctr">
              <a:defRPr sz="3800">
                <a:solidFill>
                  <a:srgbClr val="262626"/>
                </a:solidFill>
              </a:defRPr>
            </a:lvl1pPr>
          </a:lstStyle>
          <a:p>
            <a:r>
              <a:rPr lang="en-US"/>
              <a:t>Click to edit Master title style</a:t>
            </a:r>
            <a:endParaRPr lang="en-US" dirty="0"/>
          </a:p>
        </p:txBody>
      </p:sp>
      <p:sp>
        <p:nvSpPr>
          <p:cNvPr id="3" name="Subtitle 2"/>
          <p:cNvSpPr>
            <a:spLocks noGrp="1"/>
          </p:cNvSpPr>
          <p:nvPr>
            <p:ph type="subTitle" idx="1"/>
          </p:nvPr>
        </p:nvSpPr>
        <p:spPr>
          <a:xfrm>
            <a:off x="2695194" y="4352544"/>
            <a:ext cx="6801612" cy="1239894"/>
          </a:xfrm>
          <a:noFill/>
        </p:spPr>
        <p:txBody>
          <a:bodyPr>
            <a:normAutofit/>
          </a:bodyPr>
          <a:lstStyle>
            <a:lvl1pPr marL="0" indent="0" algn="ctr">
              <a:buNone/>
              <a:defRPr sz="2000">
                <a:solidFill>
                  <a:schemeClr val="tx1">
                    <a:lumMod val="75000"/>
                    <a:lumOff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61B8B09-4D90-41AB-8440-29B4A9FC9B62}" type="datetimeFigureOut">
              <a:rPr lang="en-US" smtClean="0"/>
              <a:t>7/5/2022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C8BB14A-BF2E-40DB-91B6-82AB63ED7AA7}" type="slidenum">
              <a:rPr lang="en-US" smtClean="0"/>
              <a:t>‹#›</a:t>
            </a:fld>
            <a:endParaRPr lang="en-US"/>
          </a:p>
        </p:txBody>
      </p:sp>
    </p:spTree>
    <p:extLst>
      <p:ext uri="{BB962C8B-B14F-4D97-AF65-F5344CB8AC3E}">
        <p14:creationId xmlns:p14="http://schemas.microsoft.com/office/powerpoint/2010/main" val="35993572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61B8B09-4D90-41AB-8440-29B4A9FC9B62}" type="datetimeFigureOut">
              <a:rPr lang="en-US" smtClean="0"/>
              <a:t>7/5/2022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C8BB14A-BF2E-40DB-91B6-82AB63ED7AA7}" type="slidenum">
              <a:rPr lang="en-US" smtClean="0"/>
              <a:t>‹#›</a:t>
            </a:fld>
            <a:endParaRPr lang="en-US"/>
          </a:p>
        </p:txBody>
      </p:sp>
    </p:spTree>
    <p:extLst>
      <p:ext uri="{BB962C8B-B14F-4D97-AF65-F5344CB8AC3E}">
        <p14:creationId xmlns:p14="http://schemas.microsoft.com/office/powerpoint/2010/main" val="17936850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53112" y="937260"/>
            <a:ext cx="1298608" cy="498348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231136" y="937260"/>
            <a:ext cx="6198489" cy="498348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61B8B09-4D90-41AB-8440-29B4A9FC9B62}" type="datetimeFigureOut">
              <a:rPr lang="en-US" smtClean="0"/>
              <a:t>7/5/2022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C8BB14A-BF2E-40DB-91B6-82AB63ED7AA7}" type="slidenum">
              <a:rPr lang="en-US" smtClean="0"/>
              <a:t>‹#›</a:t>
            </a:fld>
            <a:endParaRPr lang="en-US"/>
          </a:p>
        </p:txBody>
      </p:sp>
    </p:spTree>
    <p:extLst>
      <p:ext uri="{BB962C8B-B14F-4D97-AF65-F5344CB8AC3E}">
        <p14:creationId xmlns:p14="http://schemas.microsoft.com/office/powerpoint/2010/main" val="4865517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7"/>
            <a:ext cx="10515600" cy="722269"/>
          </a:xfrm>
        </p:spPr>
        <p:txBody>
          <a:bodyPr/>
          <a:lstStyle/>
          <a:p>
            <a:r>
              <a:rPr lang="en-US" dirty="0"/>
              <a:t>Click to edit Master title style</a:t>
            </a:r>
          </a:p>
        </p:txBody>
      </p:sp>
      <p:sp>
        <p:nvSpPr>
          <p:cNvPr id="9" name="Text Placeholder 8"/>
          <p:cNvSpPr>
            <a:spLocks noGrp="1"/>
          </p:cNvSpPr>
          <p:nvPr>
            <p:ph type="body" sz="quarter" idx="10"/>
          </p:nvPr>
        </p:nvSpPr>
        <p:spPr>
          <a:xfrm>
            <a:off x="838200" y="1276866"/>
            <a:ext cx="10515600" cy="4333360"/>
          </a:xfrm>
        </p:spPr>
        <p:txBody>
          <a:bodyPr/>
          <a:lstStyle/>
          <a:p>
            <a:pPr lvl="0"/>
            <a:r>
              <a:rPr lang="en-US" dirty="0"/>
              <a:t>Click to edit Master text styles</a:t>
            </a:r>
          </a:p>
        </p:txBody>
      </p:sp>
    </p:spTree>
    <p:extLst>
      <p:ext uri="{BB962C8B-B14F-4D97-AF65-F5344CB8AC3E}">
        <p14:creationId xmlns:p14="http://schemas.microsoft.com/office/powerpoint/2010/main" val="30445893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61B8B09-4D90-41AB-8440-29B4A9FC9B62}" type="datetimeFigureOut">
              <a:rPr lang="en-US" smtClean="0"/>
              <a:t>7/5/2022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C8BB14A-BF2E-40DB-91B6-82AB63ED7AA7}" type="slidenum">
              <a:rPr lang="en-US" smtClean="0"/>
              <a:t>‹#›</a:t>
            </a:fld>
            <a:endParaRPr lang="en-US"/>
          </a:p>
        </p:txBody>
      </p:sp>
    </p:spTree>
    <p:extLst>
      <p:ext uri="{BB962C8B-B14F-4D97-AF65-F5344CB8AC3E}">
        <p14:creationId xmlns:p14="http://schemas.microsoft.com/office/powerpoint/2010/main" val="21559153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00200" y="2386744"/>
            <a:ext cx="8991600" cy="1645920"/>
          </a:xfrm>
          <a:solidFill>
            <a:srgbClr val="FFFFFF"/>
          </a:solidFill>
          <a:ln w="38100">
            <a:solidFill>
              <a:srgbClr val="404040"/>
            </a:solidFill>
          </a:ln>
        </p:spPr>
        <p:txBody>
          <a:bodyPr lIns="274320" rIns="274320" anchor="ctr" anchorCtr="1">
            <a:normAutofit/>
          </a:bodyPr>
          <a:lstStyle>
            <a:lvl1pPr>
              <a:defRPr sz="3800">
                <a:solidFill>
                  <a:srgbClr val="262626"/>
                </a:solidFill>
              </a:defRPr>
            </a:lvl1pPr>
          </a:lstStyle>
          <a:p>
            <a:r>
              <a:rPr lang="en-US"/>
              <a:t>Click to edit Master title style</a:t>
            </a:r>
            <a:endParaRPr lang="en-US" dirty="0"/>
          </a:p>
        </p:txBody>
      </p:sp>
      <p:sp>
        <p:nvSpPr>
          <p:cNvPr id="3" name="Text Placeholder 2"/>
          <p:cNvSpPr>
            <a:spLocks noGrp="1"/>
          </p:cNvSpPr>
          <p:nvPr>
            <p:ph type="body" idx="1"/>
          </p:nvPr>
        </p:nvSpPr>
        <p:spPr>
          <a:xfrm>
            <a:off x="2695194" y="4352465"/>
            <a:ext cx="6801612" cy="1265082"/>
          </a:xfrm>
        </p:spPr>
        <p:txBody>
          <a:bodyPr anchor="t" anchorCtr="1">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61B8B09-4D90-41AB-8440-29B4A9FC9B62}" type="datetimeFigureOut">
              <a:rPr lang="en-US" smtClean="0"/>
              <a:t>7/5/2022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C8BB14A-BF2E-40DB-91B6-82AB63ED7AA7}" type="slidenum">
              <a:rPr lang="en-US" smtClean="0"/>
              <a:t>‹#›</a:t>
            </a:fld>
            <a:endParaRPr lang="en-US"/>
          </a:p>
        </p:txBody>
      </p:sp>
    </p:spTree>
    <p:extLst>
      <p:ext uri="{BB962C8B-B14F-4D97-AF65-F5344CB8AC3E}">
        <p14:creationId xmlns:p14="http://schemas.microsoft.com/office/powerpoint/2010/main" val="18021871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581912" y="2638044"/>
            <a:ext cx="4271771" cy="31019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38315" y="2638044"/>
            <a:ext cx="4270247" cy="31019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p:cNvSpPr>
            <a:spLocks noGrp="1"/>
          </p:cNvSpPr>
          <p:nvPr>
            <p:ph type="dt" sz="half" idx="10"/>
          </p:nvPr>
        </p:nvSpPr>
        <p:spPr/>
        <p:txBody>
          <a:bodyPr/>
          <a:lstStyle/>
          <a:p>
            <a:fld id="{161B8B09-4D90-41AB-8440-29B4A9FC9B62}" type="datetimeFigureOut">
              <a:rPr lang="en-US" smtClean="0"/>
              <a:t>7/5/2022</a:t>
            </a:fld>
            <a:endParaRPr lang="en-US"/>
          </a:p>
        </p:txBody>
      </p:sp>
      <p:sp>
        <p:nvSpPr>
          <p:cNvPr id="9" name="Footer Placeholder 8"/>
          <p:cNvSpPr>
            <a:spLocks noGrp="1"/>
          </p:cNvSpPr>
          <p:nvPr>
            <p:ph type="ftr" sz="quarter" idx="11"/>
          </p:nvPr>
        </p:nvSpPr>
        <p:spPr/>
        <p:txBody>
          <a:bodyPr/>
          <a:lstStyle/>
          <a:p>
            <a:endParaRPr lang="en-US"/>
          </a:p>
        </p:txBody>
      </p:sp>
      <p:sp>
        <p:nvSpPr>
          <p:cNvPr id="10" name="Slide Number Placeholder 9"/>
          <p:cNvSpPr>
            <a:spLocks noGrp="1"/>
          </p:cNvSpPr>
          <p:nvPr>
            <p:ph type="sldNum" sz="quarter" idx="12"/>
          </p:nvPr>
        </p:nvSpPr>
        <p:spPr/>
        <p:txBody>
          <a:bodyPr/>
          <a:lstStyle/>
          <a:p>
            <a:fld id="{5C8BB14A-BF2E-40DB-91B6-82AB63ED7AA7}" type="slidenum">
              <a:rPr lang="en-US" smtClean="0"/>
              <a:t>‹#›</a:t>
            </a:fld>
            <a:endParaRPr lang="en-US"/>
          </a:p>
        </p:txBody>
      </p:sp>
    </p:spTree>
    <p:extLst>
      <p:ext uri="{BB962C8B-B14F-4D97-AF65-F5344CB8AC3E}">
        <p14:creationId xmlns:p14="http://schemas.microsoft.com/office/powerpoint/2010/main" val="8640439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83436" y="2313433"/>
            <a:ext cx="4270248" cy="704087"/>
          </a:xfrm>
        </p:spPr>
        <p:txBody>
          <a:bodyPr anchor="b" anchorCtr="1">
            <a:normAutofit/>
          </a:bodyPr>
          <a:lstStyle>
            <a:lvl1pPr marL="0" indent="0" algn="ctr">
              <a:buNone/>
              <a:defRPr sz="1900" b="0" cap="all" spc="100" baseline="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583436" y="3143250"/>
            <a:ext cx="4270248" cy="25967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p:cNvSpPr>
            <a:spLocks noGrp="1"/>
          </p:cNvSpPr>
          <p:nvPr>
            <p:ph sz="quarter" idx="4"/>
          </p:nvPr>
        </p:nvSpPr>
        <p:spPr>
          <a:xfrm>
            <a:off x="6338316" y="3143250"/>
            <a:ext cx="4253484" cy="2596776"/>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4"/>
          <p:cNvSpPr>
            <a:spLocks noGrp="1"/>
          </p:cNvSpPr>
          <p:nvPr>
            <p:ph type="body" sz="quarter" idx="13"/>
          </p:nvPr>
        </p:nvSpPr>
        <p:spPr>
          <a:xfrm>
            <a:off x="6338316" y="2313433"/>
            <a:ext cx="4270248" cy="704087"/>
          </a:xfrm>
        </p:spPr>
        <p:txBody>
          <a:bodyPr anchor="b" anchorCtr="1">
            <a:normAutofit/>
          </a:bodyPr>
          <a:lstStyle>
            <a:lvl1pPr marL="0" indent="0" algn="ctr">
              <a:buNone/>
              <a:defRPr sz="1900" b="0" cap="all" spc="100" baseline="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7" name="Date Placeholder 6"/>
          <p:cNvSpPr>
            <a:spLocks noGrp="1"/>
          </p:cNvSpPr>
          <p:nvPr>
            <p:ph type="dt" sz="half" idx="10"/>
          </p:nvPr>
        </p:nvSpPr>
        <p:spPr/>
        <p:txBody>
          <a:bodyPr/>
          <a:lstStyle/>
          <a:p>
            <a:fld id="{161B8B09-4D90-41AB-8440-29B4A9FC9B62}" type="datetimeFigureOut">
              <a:rPr lang="en-US" smtClean="0"/>
              <a:t>7/5/2022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C8BB14A-BF2E-40DB-91B6-82AB63ED7AA7}" type="slidenum">
              <a:rPr lang="en-US" smtClean="0"/>
              <a:t>‹#›</a:t>
            </a:fld>
            <a:endParaRPr lang="en-US"/>
          </a:p>
        </p:txBody>
      </p:sp>
      <p:sp>
        <p:nvSpPr>
          <p:cNvPr id="10" name="Title 9"/>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3410553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61B8B09-4D90-41AB-8440-29B4A9FC9B62}" type="datetimeFigureOut">
              <a:rPr lang="en-US" smtClean="0"/>
              <a:t>7/5/2022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C8BB14A-BF2E-40DB-91B6-82AB63ED7AA7}" type="slidenum">
              <a:rPr lang="en-US" smtClean="0"/>
              <a:t>‹#›</a:t>
            </a:fld>
            <a:endParaRPr lang="en-US"/>
          </a:p>
        </p:txBody>
      </p:sp>
    </p:spTree>
    <p:extLst>
      <p:ext uri="{BB962C8B-B14F-4D97-AF65-F5344CB8AC3E}">
        <p14:creationId xmlns:p14="http://schemas.microsoft.com/office/powerpoint/2010/main" val="34552511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61B8B09-4D90-41AB-8440-29B4A9FC9B62}" type="datetimeFigureOut">
              <a:rPr lang="en-US" smtClean="0"/>
              <a:t>7/5/2022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C8BB14A-BF2E-40DB-91B6-82AB63ED7AA7}" type="slidenum">
              <a:rPr lang="en-US" smtClean="0"/>
              <a:t>‹#›</a:t>
            </a:fld>
            <a:endParaRPr lang="en-US"/>
          </a:p>
        </p:txBody>
      </p:sp>
    </p:spTree>
    <p:extLst>
      <p:ext uri="{BB962C8B-B14F-4D97-AF65-F5344CB8AC3E}">
        <p14:creationId xmlns:p14="http://schemas.microsoft.com/office/powerpoint/2010/main" val="31208494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6" name="Rectangle 25"/>
          <p:cNvSpPr/>
          <p:nvPr/>
        </p:nvSpPr>
        <p:spPr>
          <a:xfrm>
            <a:off x="6096000" y="0"/>
            <a:ext cx="6096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04672" y="2243828"/>
            <a:ext cx="4486656" cy="1141497"/>
          </a:xfrm>
          <a:solidFill>
            <a:srgbClr val="FFFFFF"/>
          </a:solidFill>
          <a:ln>
            <a:solidFill>
              <a:srgbClr val="404040"/>
            </a:solidFill>
          </a:ln>
        </p:spPr>
        <p:txBody>
          <a:bodyPr anchor="ctr" anchorCtr="1">
            <a:normAutofit/>
          </a:bodyPr>
          <a:lstStyle>
            <a:lvl1pPr>
              <a:defRPr sz="2200">
                <a:solidFill>
                  <a:srgbClr val="262626"/>
                </a:solidFill>
              </a:defRPr>
            </a:lvl1pPr>
          </a:lstStyle>
          <a:p>
            <a:r>
              <a:rPr lang="en-US"/>
              <a:t>Click to edit Master title style</a:t>
            </a:r>
            <a:endParaRPr lang="en-US" dirty="0"/>
          </a:p>
        </p:txBody>
      </p:sp>
      <p:sp>
        <p:nvSpPr>
          <p:cNvPr id="3" name="Content Placeholder 2"/>
          <p:cNvSpPr>
            <a:spLocks noGrp="1"/>
          </p:cNvSpPr>
          <p:nvPr>
            <p:ph idx="1"/>
          </p:nvPr>
        </p:nvSpPr>
        <p:spPr>
          <a:xfrm>
            <a:off x="6736080" y="804672"/>
            <a:ext cx="4815840" cy="5248656"/>
          </a:xfrm>
        </p:spPr>
        <p:txBody>
          <a:bodyPr>
            <a:normAutofit/>
          </a:bodyPr>
          <a:lstStyle>
            <a:lvl1pPr>
              <a:defRPr sz="19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15568" y="3549918"/>
            <a:ext cx="3794760" cy="2194036"/>
          </a:xfrm>
        </p:spPr>
        <p:txBody>
          <a:bodyPr anchor="t" anchorCtr="1">
            <a:normAutofit/>
          </a:bodyPr>
          <a:lstStyle>
            <a:lvl1pPr marL="0" indent="0" algn="ctr">
              <a:buNone/>
              <a:defRPr sz="15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9" name="Date Placeholder 8"/>
          <p:cNvSpPr>
            <a:spLocks noGrp="1"/>
          </p:cNvSpPr>
          <p:nvPr>
            <p:ph type="dt" sz="half" idx="10"/>
          </p:nvPr>
        </p:nvSpPr>
        <p:spPr/>
        <p:txBody>
          <a:bodyPr/>
          <a:lstStyle/>
          <a:p>
            <a:fld id="{161B8B09-4D90-41AB-8440-29B4A9FC9B62}" type="datetimeFigureOut">
              <a:rPr lang="en-US" smtClean="0"/>
              <a:t>7/5/2022</a:t>
            </a:fld>
            <a:endParaRPr lang="en-US"/>
          </a:p>
        </p:txBody>
      </p:sp>
      <p:sp>
        <p:nvSpPr>
          <p:cNvPr id="10" name="Footer Placeholder 9"/>
          <p:cNvSpPr>
            <a:spLocks noGrp="1"/>
          </p:cNvSpPr>
          <p:nvPr>
            <p:ph type="ftr" sz="quarter" idx="11"/>
          </p:nvPr>
        </p:nvSpPr>
        <p:spPr>
          <a:xfrm>
            <a:off x="804672" y="6236208"/>
            <a:ext cx="5124797" cy="320040"/>
          </a:xfrm>
        </p:spPr>
        <p:txBody>
          <a:bodyPr/>
          <a:lstStyle>
            <a:lvl1pPr>
              <a:defRPr>
                <a:solidFill>
                  <a:schemeClr val="tx1">
                    <a:alpha val="70000"/>
                  </a:schemeClr>
                </a:solidFill>
              </a:defRPr>
            </a:lvl1pPr>
          </a:lstStyle>
          <a:p>
            <a:endParaRPr lang="en-US"/>
          </a:p>
        </p:txBody>
      </p:sp>
      <p:sp>
        <p:nvSpPr>
          <p:cNvPr id="11" name="Slide Number Placeholder 10"/>
          <p:cNvSpPr>
            <a:spLocks noGrp="1"/>
          </p:cNvSpPr>
          <p:nvPr>
            <p:ph type="sldNum" sz="quarter" idx="12"/>
          </p:nvPr>
        </p:nvSpPr>
        <p:spPr/>
        <p:txBody>
          <a:bodyPr/>
          <a:lstStyle/>
          <a:p>
            <a:fld id="{5C8BB14A-BF2E-40DB-91B6-82AB63ED7AA7}" type="slidenum">
              <a:rPr lang="en-US" smtClean="0"/>
              <a:t>‹#›</a:t>
            </a:fld>
            <a:endParaRPr lang="en-US"/>
          </a:p>
        </p:txBody>
      </p:sp>
    </p:spTree>
    <p:extLst>
      <p:ext uri="{BB962C8B-B14F-4D97-AF65-F5344CB8AC3E}">
        <p14:creationId xmlns:p14="http://schemas.microsoft.com/office/powerpoint/2010/main" val="7439562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08523" y="2243828"/>
            <a:ext cx="4494998" cy="1134640"/>
          </a:xfrm>
          <a:solidFill>
            <a:srgbClr val="FFFFFF"/>
          </a:solidFill>
          <a:ln>
            <a:solidFill>
              <a:srgbClr val="404040"/>
            </a:solidFill>
          </a:ln>
        </p:spPr>
        <p:txBody>
          <a:bodyPr anchor="ctr" anchorCtr="1">
            <a:noAutofit/>
          </a:bodyPr>
          <a:lstStyle>
            <a:lvl1pPr>
              <a:defRPr sz="2200">
                <a:solidFill>
                  <a:srgbClr val="262626"/>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6095999" y="0"/>
            <a:ext cx="6102097" cy="6858000"/>
          </a:xfrm>
          <a:solidFill>
            <a:schemeClr val="bg1">
              <a:lumMod val="85000"/>
            </a:schemeClr>
          </a:solidFill>
        </p:spPr>
        <p:txBody>
          <a:bodyPr anchor="t"/>
          <a:lstStyle>
            <a:lvl1pPr marL="0" indent="0">
              <a:buNone/>
              <a:defRPr sz="3200">
                <a:solidFill>
                  <a:schemeClr val="bg1">
                    <a:lumMod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15568" y="3549918"/>
            <a:ext cx="3794760" cy="2194037"/>
          </a:xfrm>
        </p:spPr>
        <p:txBody>
          <a:bodyPr anchor="t" anchorCtr="1">
            <a:normAutofit/>
          </a:bodyPr>
          <a:lstStyle>
            <a:lvl1pPr marL="0" indent="0" algn="ctr">
              <a:buNone/>
              <a:defRPr sz="15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Date Placeholder 7"/>
          <p:cNvSpPr>
            <a:spLocks noGrp="1"/>
          </p:cNvSpPr>
          <p:nvPr>
            <p:ph type="dt" sz="half" idx="10"/>
          </p:nvPr>
        </p:nvSpPr>
        <p:spPr/>
        <p:txBody>
          <a:bodyPr/>
          <a:lstStyle>
            <a:lvl1pPr>
              <a:defRPr>
                <a:solidFill>
                  <a:srgbClr val="FFFFFF"/>
                </a:solidFill>
                <a:effectLst>
                  <a:outerShdw blurRad="50800" dist="38100" dir="2700000" algn="tl" rotWithShape="0">
                    <a:prstClr val="black">
                      <a:alpha val="43000"/>
                    </a:prstClr>
                  </a:outerShdw>
                </a:effectLst>
              </a:defRPr>
            </a:lvl1pPr>
          </a:lstStyle>
          <a:p>
            <a:fld id="{161B8B09-4D90-41AB-8440-29B4A9FC9B62}" type="datetimeFigureOut">
              <a:rPr lang="en-US" smtClean="0"/>
              <a:t>7/5/2022</a:t>
            </a:fld>
            <a:endParaRPr lang="en-US"/>
          </a:p>
        </p:txBody>
      </p:sp>
      <p:sp>
        <p:nvSpPr>
          <p:cNvPr id="9" name="Footer Placeholder 8"/>
          <p:cNvSpPr>
            <a:spLocks noGrp="1"/>
          </p:cNvSpPr>
          <p:nvPr>
            <p:ph type="ftr" sz="quarter" idx="11"/>
          </p:nvPr>
        </p:nvSpPr>
        <p:spPr>
          <a:xfrm>
            <a:off x="804672" y="6236208"/>
            <a:ext cx="5124797" cy="320040"/>
          </a:xfrm>
        </p:spPr>
        <p:txBody>
          <a:bodyPr/>
          <a:lstStyle>
            <a:lvl1pPr>
              <a:defRPr>
                <a:solidFill>
                  <a:schemeClr val="tx1">
                    <a:alpha val="70000"/>
                  </a:schemeClr>
                </a:solidFill>
              </a:defRPr>
            </a:lvl1pPr>
          </a:lstStyle>
          <a:p>
            <a:endParaRPr lang="en-US"/>
          </a:p>
        </p:txBody>
      </p:sp>
      <p:sp>
        <p:nvSpPr>
          <p:cNvPr id="10" name="Slide Number Placeholder 9"/>
          <p:cNvSpPr>
            <a:spLocks noGrp="1"/>
          </p:cNvSpPr>
          <p:nvPr>
            <p:ph type="sldNum" sz="quarter" idx="12"/>
          </p:nvPr>
        </p:nvSpPr>
        <p:spPr/>
        <p:txBody>
          <a:bodyPr/>
          <a:lstStyle/>
          <a:p>
            <a:fld id="{5C8BB14A-BF2E-40DB-91B6-82AB63ED7AA7}" type="slidenum">
              <a:rPr lang="en-US" smtClean="0"/>
              <a:t>‹#›</a:t>
            </a:fld>
            <a:endParaRPr lang="en-US"/>
          </a:p>
        </p:txBody>
      </p:sp>
    </p:spTree>
    <p:extLst>
      <p:ext uri="{BB962C8B-B14F-4D97-AF65-F5344CB8AC3E}">
        <p14:creationId xmlns:p14="http://schemas.microsoft.com/office/powerpoint/2010/main" val="3481806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31136" y="964692"/>
            <a:ext cx="7729728" cy="1188720"/>
          </a:xfrm>
          <a:prstGeom prst="rect">
            <a:avLst/>
          </a:prstGeom>
          <a:solidFill>
            <a:schemeClr val="bg1"/>
          </a:solidFill>
          <a:ln w="31750" cap="sq">
            <a:solidFill>
              <a:schemeClr val="tx1">
                <a:lumMod val="75000"/>
                <a:lumOff val="25000"/>
              </a:schemeClr>
            </a:solidFill>
            <a:miter lim="800000"/>
          </a:ln>
        </p:spPr>
        <p:txBody>
          <a:bodyPr vert="horz" lIns="182880" tIns="182880" rIns="182880" bIns="18288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231136" y="2638044"/>
            <a:ext cx="7729728" cy="310198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821429" y="6238816"/>
            <a:ext cx="2753746" cy="323968"/>
          </a:xfrm>
          <a:prstGeom prst="rect">
            <a:avLst/>
          </a:prstGeom>
        </p:spPr>
        <p:txBody>
          <a:bodyPr vert="horz" lIns="91440" tIns="45720" rIns="91440" bIns="45720" rtlCol="0" anchor="ctr"/>
          <a:lstStyle>
            <a:lvl1pPr algn="r">
              <a:defRPr sz="1050">
                <a:solidFill>
                  <a:schemeClr val="tx1">
                    <a:alpha val="70000"/>
                  </a:schemeClr>
                </a:solidFill>
              </a:defRPr>
            </a:lvl1pPr>
          </a:lstStyle>
          <a:p>
            <a:fld id="{161B8B09-4D90-41AB-8440-29B4A9FC9B62}" type="datetimeFigureOut">
              <a:rPr lang="en-US" smtClean="0"/>
              <a:t>7/5/2022</a:t>
            </a:fld>
            <a:endParaRPr lang="en-US"/>
          </a:p>
        </p:txBody>
      </p:sp>
      <p:sp>
        <p:nvSpPr>
          <p:cNvPr id="5" name="Footer Placeholder 4"/>
          <p:cNvSpPr>
            <a:spLocks noGrp="1"/>
          </p:cNvSpPr>
          <p:nvPr>
            <p:ph type="ftr" sz="quarter" idx="3"/>
          </p:nvPr>
        </p:nvSpPr>
        <p:spPr>
          <a:xfrm>
            <a:off x="1600200" y="6236208"/>
            <a:ext cx="5901189" cy="320040"/>
          </a:xfrm>
          <a:prstGeom prst="rect">
            <a:avLst/>
          </a:prstGeom>
        </p:spPr>
        <p:txBody>
          <a:bodyPr vert="horz" lIns="91440" tIns="45720" rIns="91440" bIns="45720" rtlCol="0" anchor="ctr"/>
          <a:lstStyle>
            <a:lvl1pPr algn="l">
              <a:defRPr sz="1050">
                <a:solidFill>
                  <a:schemeClr val="tx1">
                    <a:alpha val="70000"/>
                  </a:schemeClr>
                </a:solidFill>
              </a:defRPr>
            </a:lvl1pPr>
          </a:lstStyle>
          <a:p>
            <a:endParaRPr lang="en-US"/>
          </a:p>
        </p:txBody>
      </p:sp>
      <p:sp>
        <p:nvSpPr>
          <p:cNvPr id="6" name="Slide Number Placeholder 5"/>
          <p:cNvSpPr>
            <a:spLocks noGrp="1"/>
          </p:cNvSpPr>
          <p:nvPr>
            <p:ph type="sldNum" sz="quarter" idx="4"/>
          </p:nvPr>
        </p:nvSpPr>
        <p:spPr>
          <a:xfrm>
            <a:off x="10758922" y="6217920"/>
            <a:ext cx="365760" cy="365760"/>
          </a:xfrm>
          <a:prstGeom prst="ellipse">
            <a:avLst/>
          </a:prstGeom>
          <a:solidFill>
            <a:srgbClr val="1D1D1D">
              <a:alpha val="70000"/>
            </a:srgbClr>
          </a:solidFill>
        </p:spPr>
        <p:txBody>
          <a:bodyPr vert="horz" lIns="18288" tIns="45720" rIns="18288" bIns="45720" rtlCol="0" anchor="ctr">
            <a:noAutofit/>
          </a:bodyPr>
          <a:lstStyle>
            <a:lvl1pPr algn="ctr">
              <a:defRPr sz="1100" spc="0" baseline="0">
                <a:solidFill>
                  <a:srgbClr val="FFFFFF"/>
                </a:solidFill>
              </a:defRPr>
            </a:lvl1pPr>
          </a:lstStyle>
          <a:p>
            <a:fld id="{5C8BB14A-BF2E-40DB-91B6-82AB63ED7AA7}" type="slidenum">
              <a:rPr lang="en-US" smtClean="0"/>
              <a:t>‹#›</a:t>
            </a:fld>
            <a:endParaRPr lang="en-US"/>
          </a:p>
        </p:txBody>
      </p:sp>
    </p:spTree>
    <p:extLst>
      <p:ext uri="{BB962C8B-B14F-4D97-AF65-F5344CB8AC3E}">
        <p14:creationId xmlns:p14="http://schemas.microsoft.com/office/powerpoint/2010/main" val="378912333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ctr" defTabSz="914400" rtl="0" eaLnBrk="1" latinLnBrk="0" hangingPunct="1">
        <a:lnSpc>
          <a:spcPct val="90000"/>
        </a:lnSpc>
        <a:spcBef>
          <a:spcPct val="0"/>
        </a:spcBef>
        <a:buNone/>
        <a:defRPr sz="2800" kern="1200" cap="all" spc="200" baseline="0">
          <a:solidFill>
            <a:schemeClr val="tx1">
              <a:lumMod val="85000"/>
              <a:lumOff val="15000"/>
            </a:schemeClr>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jpeg"/><Relationship Id="rId4" Type="http://schemas.openxmlformats.org/officeDocument/2006/relationships/image" Target="../media/image21.jpeg"/></Relationships>
</file>

<file path=ppt/slides/_rels/slide13.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4.ti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chart" Target="../charts/chart5.xml"/><Relationship Id="rId1" Type="http://schemas.openxmlformats.org/officeDocument/2006/relationships/slideLayout" Target="../slideLayouts/slideLayout2.xml"/><Relationship Id="rId4" Type="http://schemas.openxmlformats.org/officeDocument/2006/relationships/chart" Target="../charts/chart7.xml"/></Relationships>
</file>

<file path=ppt/slides/_rels/slide18.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jpeg"/><Relationship Id="rId7" Type="http://schemas.openxmlformats.org/officeDocument/2006/relationships/image" Target="../media/image34.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jpeg"/><Relationship Id="rId4" Type="http://schemas.openxmlformats.org/officeDocument/2006/relationships/image" Target="../media/image31.jpeg"/></Relationships>
</file>

<file path=ppt/slides/_rels/slide24.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7.jpeg"/><Relationship Id="rId4" Type="http://schemas.openxmlformats.org/officeDocument/2006/relationships/image" Target="../media/image6.jpeg"/></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3.JPG"/><Relationship Id="rId5" Type="http://schemas.openxmlformats.org/officeDocument/2006/relationships/image" Target="../media/image12.JPG"/><Relationship Id="rId4" Type="http://schemas.openxmlformats.org/officeDocument/2006/relationships/image" Target="../media/image11.jpg"/></Relationships>
</file>

<file path=ppt/slides/_rels/slide7.xml.rels><?xml version="1.0" encoding="UTF-8" standalone="yes"?>
<Relationships xmlns="http://schemas.openxmlformats.org/package/2006/relationships"><Relationship Id="rId2" Type="http://schemas.openxmlformats.org/officeDocument/2006/relationships/image" Target="../media/image14.ti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0000"/>
            <a:lum/>
          </a:blip>
          <a:srcRect/>
          <a:stretch>
            <a:fillRect t="-52000" b="-54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F14719-4257-4421-8379-7946589B1321}"/>
              </a:ext>
            </a:extLst>
          </p:cNvPr>
          <p:cNvSpPr>
            <a:spLocks noGrp="1"/>
          </p:cNvSpPr>
          <p:nvPr>
            <p:ph type="ctrTitle"/>
          </p:nvPr>
        </p:nvSpPr>
        <p:spPr>
          <a:xfrm>
            <a:off x="547687" y="2135142"/>
            <a:ext cx="11096625" cy="2387600"/>
          </a:xfrm>
        </p:spPr>
        <p:txBody>
          <a:bodyPr>
            <a:noAutofit/>
          </a:bodyPr>
          <a:lstStyle/>
          <a:p>
            <a:r>
              <a:rPr lang="en-US" sz="4000" b="1" dirty="0">
                <a:latin typeface="Garamond" panose="02020404030301010803" pitchFamily="18" charset="0"/>
              </a:rPr>
              <a:t>Pecan Bacterial Leaf Scorch (PBLS) is transmitted from Pecan nuts to seedling rootstock</a:t>
            </a:r>
          </a:p>
        </p:txBody>
      </p:sp>
      <p:sp>
        <p:nvSpPr>
          <p:cNvPr id="3" name="Subtitle 2">
            <a:extLst>
              <a:ext uri="{FF2B5EF4-FFF2-40B4-BE49-F238E27FC236}">
                <a16:creationId xmlns:a16="http://schemas.microsoft.com/office/drawing/2014/main" id="{E01C98DC-7911-40A3-949A-0D177F9AB033}"/>
              </a:ext>
            </a:extLst>
          </p:cNvPr>
          <p:cNvSpPr>
            <a:spLocks noGrp="1"/>
          </p:cNvSpPr>
          <p:nvPr>
            <p:ph type="subTitle" idx="1"/>
          </p:nvPr>
        </p:nvSpPr>
        <p:spPr>
          <a:xfrm>
            <a:off x="3269979" y="4609667"/>
            <a:ext cx="5839610" cy="577795"/>
          </a:xfrm>
        </p:spPr>
        <p:style>
          <a:lnRef idx="2">
            <a:schemeClr val="dk1"/>
          </a:lnRef>
          <a:fillRef idx="1">
            <a:schemeClr val="lt1"/>
          </a:fillRef>
          <a:effectRef idx="0">
            <a:schemeClr val="dk1"/>
          </a:effectRef>
          <a:fontRef idx="minor">
            <a:schemeClr val="dk1"/>
          </a:fontRef>
        </p:style>
        <p:txBody>
          <a:bodyPr>
            <a:normAutofit lnSpcReduction="10000"/>
          </a:bodyPr>
          <a:lstStyle/>
          <a:p>
            <a:r>
              <a:rPr lang="en-US" sz="3200" b="1" dirty="0">
                <a:ln w="10160">
                  <a:noFill/>
                  <a:prstDash val="solid"/>
                </a:ln>
                <a:solidFill>
                  <a:sysClr val="windowText" lastClr="000000"/>
                </a:solidFill>
                <a:latin typeface="Garamond" panose="02020404030301010803" pitchFamily="18" charset="0"/>
                <a:cs typeface="Helvetica" panose="020B0604020202020204" pitchFamily="34" charset="0"/>
              </a:rPr>
              <a:t>Dr. Angelyn E. Hilton</a:t>
            </a:r>
          </a:p>
        </p:txBody>
      </p:sp>
      <p:pic>
        <p:nvPicPr>
          <p:cNvPr id="5" name="Picture 4">
            <a:extLst>
              <a:ext uri="{FF2B5EF4-FFF2-40B4-BE49-F238E27FC236}">
                <a16:creationId xmlns:a16="http://schemas.microsoft.com/office/drawing/2014/main" id="{9E0EFCE0-9642-4841-B9A6-DC79C21814BE}"/>
              </a:ext>
            </a:extLst>
          </p:cNvPr>
          <p:cNvPicPr>
            <a:picLocks noChangeAspect="1"/>
          </p:cNvPicPr>
          <p:nvPr/>
        </p:nvPicPr>
        <p:blipFill>
          <a:blip r:embed="rId3"/>
          <a:stretch>
            <a:fillRect/>
          </a:stretch>
        </p:blipFill>
        <p:spPr>
          <a:xfrm>
            <a:off x="4487205" y="617187"/>
            <a:ext cx="3217590" cy="1371600"/>
          </a:xfrm>
          <a:prstGeom prst="rect">
            <a:avLst/>
          </a:prstGeom>
          <a:solidFill>
            <a:schemeClr val="bg1"/>
          </a:solidFill>
          <a:ln>
            <a:solidFill>
              <a:schemeClr val="tx1"/>
            </a:solidFill>
          </a:ln>
        </p:spPr>
      </p:pic>
      <p:sp>
        <p:nvSpPr>
          <p:cNvPr id="7" name="Subtitle 2">
            <a:extLst>
              <a:ext uri="{FF2B5EF4-FFF2-40B4-BE49-F238E27FC236}">
                <a16:creationId xmlns:a16="http://schemas.microsoft.com/office/drawing/2014/main" id="{E64F18A8-2CD5-4410-9F56-174ED8DDC349}"/>
              </a:ext>
            </a:extLst>
          </p:cNvPr>
          <p:cNvSpPr txBox="1">
            <a:spLocks/>
          </p:cNvSpPr>
          <p:nvPr/>
        </p:nvSpPr>
        <p:spPr>
          <a:xfrm>
            <a:off x="1774490" y="5361313"/>
            <a:ext cx="8688242" cy="865878"/>
          </a:xfrm>
          <a:prstGeom prst="rect">
            <a:avLst/>
          </a:prstGeom>
        </p:spPr>
        <p:style>
          <a:lnRef idx="2">
            <a:schemeClr val="dk1"/>
          </a:lnRef>
          <a:fillRef idx="1">
            <a:schemeClr val="lt1"/>
          </a:fillRef>
          <a:effectRef idx="0">
            <a:schemeClr val="dk1"/>
          </a:effectRef>
          <a:fontRef idx="minor">
            <a:schemeClr val="dk1"/>
          </a:fontRef>
        </p:style>
        <p:txBody>
          <a:bodyPr vert="horz" lIns="91440" tIns="45720" rIns="91440" bIns="45720" rtlCol="0">
            <a:normAutofit fontScale="62500" lnSpcReduction="20000"/>
          </a:bodyPr>
          <a:lstStyle>
            <a:lvl1pPr marL="0" indent="0" algn="ctr" defTabSz="914400" rtl="0" eaLnBrk="1" latinLnBrk="0" hangingPunct="1">
              <a:lnSpc>
                <a:spcPct val="100000"/>
              </a:lnSpc>
              <a:spcBef>
                <a:spcPts val="1000"/>
              </a:spcBef>
              <a:buClr>
                <a:schemeClr val="accent2"/>
              </a:buClr>
              <a:buFont typeface="Arial" panose="020B0604020202020204" pitchFamily="34" charset="0"/>
              <a:buNone/>
              <a:defRPr sz="2000" kern="1200">
                <a:solidFill>
                  <a:schemeClr val="tx1">
                    <a:lumMod val="75000"/>
                    <a:lumOff val="25000"/>
                  </a:schemeClr>
                </a:solidFill>
                <a:latin typeface="+mn-lt"/>
                <a:ea typeface="+mn-ea"/>
                <a:cs typeface="+mn-cs"/>
              </a:defRPr>
            </a:lvl1pPr>
            <a:lvl2pPr marL="457200" indent="0" algn="ctr" defTabSz="914400" rtl="0" eaLnBrk="1" latinLnBrk="0" hangingPunct="1">
              <a:lnSpc>
                <a:spcPct val="100000"/>
              </a:lnSpc>
              <a:spcBef>
                <a:spcPts val="1000"/>
              </a:spcBef>
              <a:buClr>
                <a:schemeClr val="accent2"/>
              </a:buClr>
              <a:buFont typeface="Arial" panose="020B0604020202020204" pitchFamily="34" charset="0"/>
              <a:buNone/>
              <a:defRPr sz="2000" kern="1200">
                <a:solidFill>
                  <a:schemeClr val="dk1"/>
                </a:solidFill>
                <a:latin typeface="+mn-lt"/>
                <a:ea typeface="+mn-ea"/>
                <a:cs typeface="+mn-cs"/>
              </a:defRPr>
            </a:lvl2pPr>
            <a:lvl3pPr marL="914400" indent="0" algn="ctr" defTabSz="914400" rtl="0" eaLnBrk="1" latinLnBrk="0" hangingPunct="1">
              <a:lnSpc>
                <a:spcPct val="100000"/>
              </a:lnSpc>
              <a:spcBef>
                <a:spcPts val="1000"/>
              </a:spcBef>
              <a:buClr>
                <a:schemeClr val="accent2"/>
              </a:buClr>
              <a:buFont typeface="Arial" panose="020B0604020202020204" pitchFamily="34" charset="0"/>
              <a:buNone/>
              <a:defRPr sz="1800" kern="1200">
                <a:solidFill>
                  <a:schemeClr val="dk1"/>
                </a:solidFill>
                <a:latin typeface="+mn-lt"/>
                <a:ea typeface="+mn-ea"/>
                <a:cs typeface="+mn-cs"/>
              </a:defRPr>
            </a:lvl3pPr>
            <a:lvl4pPr marL="1371600" indent="0" algn="ctr" defTabSz="914400" rtl="0" eaLnBrk="1" latinLnBrk="0" hangingPunct="1">
              <a:lnSpc>
                <a:spcPct val="100000"/>
              </a:lnSpc>
              <a:spcBef>
                <a:spcPts val="1000"/>
              </a:spcBef>
              <a:buClr>
                <a:schemeClr val="accent2"/>
              </a:buClr>
              <a:buFont typeface="Arial" panose="020B0604020202020204" pitchFamily="34" charset="0"/>
              <a:buNone/>
              <a:defRPr sz="1600" kern="1200">
                <a:solidFill>
                  <a:schemeClr val="dk1"/>
                </a:solidFill>
                <a:latin typeface="+mn-lt"/>
                <a:ea typeface="+mn-ea"/>
                <a:cs typeface="+mn-cs"/>
              </a:defRPr>
            </a:lvl4pPr>
            <a:lvl5pPr marL="1828800" indent="0" algn="ctr" defTabSz="914400" rtl="0" eaLnBrk="1" latinLnBrk="0" hangingPunct="1">
              <a:lnSpc>
                <a:spcPct val="100000"/>
              </a:lnSpc>
              <a:spcBef>
                <a:spcPts val="1000"/>
              </a:spcBef>
              <a:buClr>
                <a:schemeClr val="accent2"/>
              </a:buClr>
              <a:buFont typeface="Arial" panose="020B0604020202020204" pitchFamily="34" charset="0"/>
              <a:buNone/>
              <a:defRPr sz="1600" kern="1200">
                <a:solidFill>
                  <a:schemeClr val="dk1"/>
                </a:solidFill>
                <a:latin typeface="+mn-lt"/>
                <a:ea typeface="+mn-ea"/>
                <a:cs typeface="+mn-cs"/>
              </a:defRPr>
            </a:lvl5pPr>
            <a:lvl6pPr marL="2286000" indent="0" algn="ctr" defTabSz="914400" rtl="0" eaLnBrk="1" latinLnBrk="0" hangingPunct="1">
              <a:lnSpc>
                <a:spcPct val="100000"/>
              </a:lnSpc>
              <a:spcBef>
                <a:spcPts val="1000"/>
              </a:spcBef>
              <a:buClr>
                <a:schemeClr val="accent2"/>
              </a:buClr>
              <a:buFont typeface="Arial" panose="020B0604020202020204" pitchFamily="34" charset="0"/>
              <a:buNone/>
              <a:defRPr sz="1600" kern="1200">
                <a:solidFill>
                  <a:schemeClr val="dk1"/>
                </a:solidFill>
                <a:latin typeface="+mn-lt"/>
                <a:ea typeface="+mn-ea"/>
                <a:cs typeface="+mn-cs"/>
              </a:defRPr>
            </a:lvl6pPr>
            <a:lvl7pPr marL="2743200" indent="0" algn="ctr" defTabSz="914400" rtl="0" eaLnBrk="1" latinLnBrk="0" hangingPunct="1">
              <a:lnSpc>
                <a:spcPct val="100000"/>
              </a:lnSpc>
              <a:spcBef>
                <a:spcPts val="1000"/>
              </a:spcBef>
              <a:buClr>
                <a:schemeClr val="accent2"/>
              </a:buClr>
              <a:buFont typeface="Arial" panose="020B0604020202020204" pitchFamily="34" charset="0"/>
              <a:buNone/>
              <a:defRPr sz="1600" kern="1200">
                <a:solidFill>
                  <a:schemeClr val="dk1"/>
                </a:solidFill>
                <a:latin typeface="+mn-lt"/>
                <a:ea typeface="+mn-ea"/>
                <a:cs typeface="+mn-cs"/>
              </a:defRPr>
            </a:lvl7pPr>
            <a:lvl8pPr marL="3200400" indent="0" algn="ctr" defTabSz="914400" rtl="0" eaLnBrk="1" latinLnBrk="0" hangingPunct="1">
              <a:lnSpc>
                <a:spcPct val="100000"/>
              </a:lnSpc>
              <a:spcBef>
                <a:spcPts val="1000"/>
              </a:spcBef>
              <a:buClr>
                <a:schemeClr val="accent2"/>
              </a:buClr>
              <a:buFont typeface="Arial" panose="020B0604020202020204" pitchFamily="34" charset="0"/>
              <a:buNone/>
              <a:defRPr sz="1600" kern="1200" baseline="0">
                <a:solidFill>
                  <a:schemeClr val="dk1"/>
                </a:solidFill>
                <a:latin typeface="+mn-lt"/>
                <a:ea typeface="+mn-ea"/>
                <a:cs typeface="+mn-cs"/>
              </a:defRPr>
            </a:lvl8pPr>
            <a:lvl9pPr marL="3657600" indent="0" algn="ctr" defTabSz="914400" rtl="0" eaLnBrk="1" latinLnBrk="0" hangingPunct="1">
              <a:lnSpc>
                <a:spcPct val="100000"/>
              </a:lnSpc>
              <a:spcBef>
                <a:spcPts val="1000"/>
              </a:spcBef>
              <a:buClr>
                <a:schemeClr val="accent2"/>
              </a:buClr>
              <a:buFont typeface="Arial" panose="020B0604020202020204" pitchFamily="34" charset="0"/>
              <a:buNone/>
              <a:defRPr sz="1600" kern="1200" baseline="0">
                <a:solidFill>
                  <a:schemeClr val="dk1"/>
                </a:solidFill>
                <a:latin typeface="+mn-lt"/>
                <a:ea typeface="+mn-ea"/>
                <a:cs typeface="+mn-cs"/>
              </a:defRPr>
            </a:lvl9pPr>
          </a:lstStyle>
          <a:p>
            <a:r>
              <a:rPr lang="en-US" sz="3200" b="1" dirty="0">
                <a:ln w="10160">
                  <a:noFill/>
                  <a:prstDash val="solid"/>
                </a:ln>
                <a:solidFill>
                  <a:sysClr val="windowText" lastClr="000000"/>
                </a:solidFill>
                <a:latin typeface="Garamond" panose="02020404030301010803" pitchFamily="18" charset="0"/>
                <a:cs typeface="Helvetica" panose="020B0604020202020204" pitchFamily="34" charset="0"/>
              </a:rPr>
              <a:t>Reference:    </a:t>
            </a:r>
            <a:r>
              <a:rPr lang="en-US" sz="3200" dirty="0">
                <a:ln w="10160">
                  <a:noFill/>
                  <a:prstDash val="solid"/>
                </a:ln>
                <a:solidFill>
                  <a:sysClr val="windowText" lastClr="000000"/>
                </a:solidFill>
                <a:latin typeface="Garamond" panose="02020404030301010803" pitchFamily="18" charset="0"/>
                <a:cs typeface="Helvetica" panose="020B0604020202020204" pitchFamily="34" charset="0"/>
              </a:rPr>
              <a:t>Cervantes, K.</a:t>
            </a:r>
            <a:r>
              <a:rPr lang="en-US" sz="3200" baseline="30000" dirty="0">
                <a:ln w="10160">
                  <a:noFill/>
                  <a:prstDash val="solid"/>
                </a:ln>
                <a:solidFill>
                  <a:sysClr val="windowText" lastClr="000000"/>
                </a:solidFill>
                <a:latin typeface="Garamond" panose="02020404030301010803" pitchFamily="18" charset="0"/>
                <a:cs typeface="Helvetica" panose="020B0604020202020204" pitchFamily="34" charset="0"/>
              </a:rPr>
              <a:t>†</a:t>
            </a:r>
            <a:r>
              <a:rPr lang="en-US" sz="3200" dirty="0">
                <a:ln w="10160">
                  <a:noFill/>
                  <a:prstDash val="solid"/>
                </a:ln>
                <a:solidFill>
                  <a:sysClr val="windowText" lastClr="000000"/>
                </a:solidFill>
                <a:latin typeface="Garamond" panose="02020404030301010803" pitchFamily="18" charset="0"/>
                <a:cs typeface="Helvetica" panose="020B0604020202020204" pitchFamily="34" charset="0"/>
              </a:rPr>
              <a:t>, Hilton, A.</a:t>
            </a:r>
            <a:r>
              <a:rPr lang="en-US" sz="3200" baseline="30000" dirty="0">
                <a:ln w="10160">
                  <a:noFill/>
                  <a:prstDash val="solid"/>
                </a:ln>
                <a:solidFill>
                  <a:sysClr val="windowText" lastClr="000000"/>
                </a:solidFill>
                <a:latin typeface="Garamond" panose="02020404030301010803" pitchFamily="18" charset="0"/>
                <a:cs typeface="Helvetica" panose="020B0604020202020204" pitchFamily="34" charset="0"/>
              </a:rPr>
              <a:t> †</a:t>
            </a:r>
            <a:r>
              <a:rPr lang="en-US" sz="3200" dirty="0">
                <a:ln w="10160">
                  <a:noFill/>
                  <a:prstDash val="solid"/>
                </a:ln>
                <a:solidFill>
                  <a:sysClr val="windowText" lastClr="000000"/>
                </a:solidFill>
                <a:latin typeface="Garamond" panose="02020404030301010803" pitchFamily="18" charset="0"/>
                <a:cs typeface="Helvetica" panose="020B0604020202020204" pitchFamily="34" charset="0"/>
              </a:rPr>
              <a:t>, </a:t>
            </a:r>
            <a:r>
              <a:rPr lang="en-US" sz="3200" dirty="0" err="1">
                <a:ln w="10160">
                  <a:noFill/>
                  <a:prstDash val="solid"/>
                </a:ln>
                <a:solidFill>
                  <a:sysClr val="windowText" lastClr="000000"/>
                </a:solidFill>
                <a:latin typeface="Garamond" panose="02020404030301010803" pitchFamily="18" charset="0"/>
                <a:cs typeface="Helvetica" panose="020B0604020202020204" pitchFamily="34" charset="0"/>
              </a:rPr>
              <a:t>Stamler</a:t>
            </a:r>
            <a:r>
              <a:rPr lang="en-US" sz="3200" dirty="0">
                <a:ln w="10160">
                  <a:noFill/>
                  <a:prstDash val="solid"/>
                </a:ln>
                <a:solidFill>
                  <a:sysClr val="windowText" lastClr="000000"/>
                </a:solidFill>
                <a:latin typeface="Garamond" panose="02020404030301010803" pitchFamily="18" charset="0"/>
                <a:cs typeface="Helvetica" panose="020B0604020202020204" pitchFamily="34" charset="0"/>
              </a:rPr>
              <a:t>, R., </a:t>
            </a:r>
            <a:r>
              <a:rPr lang="en-US" sz="3200" dirty="0" err="1">
                <a:ln w="10160">
                  <a:noFill/>
                  <a:prstDash val="solid"/>
                </a:ln>
                <a:solidFill>
                  <a:sysClr val="windowText" lastClr="000000"/>
                </a:solidFill>
                <a:latin typeface="Garamond" panose="02020404030301010803" pitchFamily="18" charset="0"/>
                <a:cs typeface="Helvetica" panose="020B0604020202020204" pitchFamily="34" charset="0"/>
              </a:rPr>
              <a:t>Heerema</a:t>
            </a:r>
            <a:r>
              <a:rPr lang="en-US" sz="3200" dirty="0">
                <a:ln w="10160">
                  <a:noFill/>
                  <a:prstDash val="solid"/>
                </a:ln>
                <a:solidFill>
                  <a:sysClr val="windowText" lastClr="000000"/>
                </a:solidFill>
                <a:latin typeface="Garamond" panose="02020404030301010803" pitchFamily="18" charset="0"/>
                <a:cs typeface="Helvetica" panose="020B0604020202020204" pitchFamily="34" charset="0"/>
              </a:rPr>
              <a:t>, R., Bock, C., Wang, X., ... &amp; Randall, J. (2022). Evidence for Seed Transmission of </a:t>
            </a:r>
            <a:r>
              <a:rPr lang="en-US" sz="3200" i="1" dirty="0" err="1">
                <a:ln w="10160">
                  <a:noFill/>
                  <a:prstDash val="solid"/>
                </a:ln>
                <a:solidFill>
                  <a:sysClr val="windowText" lastClr="000000"/>
                </a:solidFill>
                <a:latin typeface="Garamond" panose="02020404030301010803" pitchFamily="18" charset="0"/>
                <a:cs typeface="Helvetica" panose="020B0604020202020204" pitchFamily="34" charset="0"/>
              </a:rPr>
              <a:t>Xylella</a:t>
            </a:r>
            <a:r>
              <a:rPr lang="en-US" sz="3200" i="1" dirty="0">
                <a:ln w="10160">
                  <a:noFill/>
                  <a:prstDash val="solid"/>
                </a:ln>
                <a:solidFill>
                  <a:sysClr val="windowText" lastClr="000000"/>
                </a:solidFill>
                <a:latin typeface="Garamond" panose="02020404030301010803" pitchFamily="18" charset="0"/>
                <a:cs typeface="Helvetica" panose="020B0604020202020204" pitchFamily="34" charset="0"/>
              </a:rPr>
              <a:t> </a:t>
            </a:r>
            <a:r>
              <a:rPr lang="en-US" sz="3200" i="1" dirty="0" err="1">
                <a:ln w="10160">
                  <a:noFill/>
                  <a:prstDash val="solid"/>
                </a:ln>
                <a:solidFill>
                  <a:sysClr val="windowText" lastClr="000000"/>
                </a:solidFill>
                <a:latin typeface="Garamond" panose="02020404030301010803" pitchFamily="18" charset="0"/>
                <a:cs typeface="Helvetica" panose="020B0604020202020204" pitchFamily="34" charset="0"/>
              </a:rPr>
              <a:t>fastidiosa</a:t>
            </a:r>
            <a:r>
              <a:rPr lang="en-US" sz="3200" i="1" dirty="0">
                <a:ln w="10160">
                  <a:noFill/>
                  <a:prstDash val="solid"/>
                </a:ln>
                <a:solidFill>
                  <a:sysClr val="windowText" lastClr="000000"/>
                </a:solidFill>
                <a:latin typeface="Garamond" panose="02020404030301010803" pitchFamily="18" charset="0"/>
                <a:cs typeface="Helvetica" panose="020B0604020202020204" pitchFamily="34" charset="0"/>
              </a:rPr>
              <a:t> </a:t>
            </a:r>
            <a:r>
              <a:rPr lang="en-US" sz="3200" dirty="0">
                <a:ln w="10160">
                  <a:noFill/>
                  <a:prstDash val="solid"/>
                </a:ln>
                <a:solidFill>
                  <a:sysClr val="windowText" lastClr="000000"/>
                </a:solidFill>
                <a:latin typeface="Garamond" panose="02020404030301010803" pitchFamily="18" charset="0"/>
                <a:cs typeface="Helvetica" panose="020B0604020202020204" pitchFamily="34" charset="0"/>
              </a:rPr>
              <a:t>in Pecan (</a:t>
            </a:r>
            <a:r>
              <a:rPr lang="en-US" sz="3200" i="1" dirty="0" err="1">
                <a:ln w="10160">
                  <a:noFill/>
                  <a:prstDash val="solid"/>
                </a:ln>
                <a:solidFill>
                  <a:sysClr val="windowText" lastClr="000000"/>
                </a:solidFill>
                <a:latin typeface="Garamond" panose="02020404030301010803" pitchFamily="18" charset="0"/>
                <a:cs typeface="Helvetica" panose="020B0604020202020204" pitchFamily="34" charset="0"/>
              </a:rPr>
              <a:t>Carya</a:t>
            </a:r>
            <a:r>
              <a:rPr lang="en-US" sz="3200" i="1" dirty="0">
                <a:ln w="10160">
                  <a:noFill/>
                  <a:prstDash val="solid"/>
                </a:ln>
                <a:solidFill>
                  <a:sysClr val="windowText" lastClr="000000"/>
                </a:solidFill>
                <a:latin typeface="Garamond" panose="02020404030301010803" pitchFamily="18" charset="0"/>
                <a:cs typeface="Helvetica" panose="020B0604020202020204" pitchFamily="34" charset="0"/>
              </a:rPr>
              <a:t> </a:t>
            </a:r>
            <a:r>
              <a:rPr lang="en-US" sz="3200" i="1" dirty="0" err="1">
                <a:ln w="10160">
                  <a:noFill/>
                  <a:prstDash val="solid"/>
                </a:ln>
                <a:solidFill>
                  <a:sysClr val="windowText" lastClr="000000"/>
                </a:solidFill>
                <a:latin typeface="Garamond" panose="02020404030301010803" pitchFamily="18" charset="0"/>
                <a:cs typeface="Helvetica" panose="020B0604020202020204" pitchFamily="34" charset="0"/>
              </a:rPr>
              <a:t>illinoinensis</a:t>
            </a:r>
            <a:r>
              <a:rPr lang="en-US" sz="3200" dirty="0">
                <a:ln w="10160">
                  <a:noFill/>
                  <a:prstDash val="solid"/>
                </a:ln>
                <a:solidFill>
                  <a:sysClr val="windowText" lastClr="000000"/>
                </a:solidFill>
                <a:latin typeface="Garamond" panose="02020404030301010803" pitchFamily="18" charset="0"/>
                <a:cs typeface="Helvetica" panose="020B0604020202020204" pitchFamily="34" charset="0"/>
              </a:rPr>
              <a:t>). Frontiers in Plant Science, 13.</a:t>
            </a:r>
          </a:p>
        </p:txBody>
      </p:sp>
    </p:spTree>
    <p:extLst>
      <p:ext uri="{BB962C8B-B14F-4D97-AF65-F5344CB8AC3E}">
        <p14:creationId xmlns:p14="http://schemas.microsoft.com/office/powerpoint/2010/main" val="10642457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5E2A5F6-6E68-496F-84B8-F7AEAB72C656}"/>
              </a:ext>
            </a:extLst>
          </p:cNvPr>
          <p:cNvPicPr>
            <a:picLocks noChangeAspect="1"/>
          </p:cNvPicPr>
          <p:nvPr/>
        </p:nvPicPr>
        <p:blipFill>
          <a:blip r:embed="rId2"/>
          <a:stretch>
            <a:fillRect/>
          </a:stretch>
        </p:blipFill>
        <p:spPr>
          <a:xfrm>
            <a:off x="457199" y="520411"/>
            <a:ext cx="11344275" cy="4228931"/>
          </a:xfrm>
          <a:prstGeom prst="rect">
            <a:avLst/>
          </a:prstGeom>
        </p:spPr>
      </p:pic>
      <p:sp>
        <p:nvSpPr>
          <p:cNvPr id="2" name="TextBox 1">
            <a:extLst>
              <a:ext uri="{FF2B5EF4-FFF2-40B4-BE49-F238E27FC236}">
                <a16:creationId xmlns:a16="http://schemas.microsoft.com/office/drawing/2014/main" id="{CC9ACF61-FF37-427A-8392-CF22B4A71FA9}"/>
              </a:ext>
            </a:extLst>
          </p:cNvPr>
          <p:cNvSpPr txBox="1"/>
          <p:nvPr/>
        </p:nvSpPr>
        <p:spPr>
          <a:xfrm>
            <a:off x="2324100" y="4749342"/>
            <a:ext cx="7248526" cy="1446550"/>
          </a:xfrm>
          <a:prstGeom prst="rect">
            <a:avLst/>
          </a:prstGeom>
          <a:noFill/>
        </p:spPr>
        <p:txBody>
          <a:bodyPr wrap="square" rtlCol="0">
            <a:spAutoFit/>
          </a:bodyPr>
          <a:lstStyle/>
          <a:p>
            <a:r>
              <a:rPr lang="en-US" sz="4400" b="1" dirty="0">
                <a:solidFill>
                  <a:srgbClr val="FF0000"/>
                </a:solidFill>
                <a:latin typeface="Helvetica" panose="020B0604020202020204" pitchFamily="34" charset="0"/>
                <a:cs typeface="Helvetica" panose="020B0604020202020204" pitchFamily="34" charset="0"/>
              </a:rPr>
              <a:t>Open Access </a:t>
            </a:r>
            <a:r>
              <a:rPr lang="en-US" sz="4400" b="1" dirty="0">
                <a:latin typeface="Helvetica" panose="020B0604020202020204" pitchFamily="34" charset="0"/>
                <a:cs typeface="Helvetica" panose="020B0604020202020204" pitchFamily="34" charset="0"/>
              </a:rPr>
              <a:t>in Frontiers of Plant Science Journal!</a:t>
            </a:r>
          </a:p>
        </p:txBody>
      </p:sp>
    </p:spTree>
    <p:extLst>
      <p:ext uri="{BB962C8B-B14F-4D97-AF65-F5344CB8AC3E}">
        <p14:creationId xmlns:p14="http://schemas.microsoft.com/office/powerpoint/2010/main" val="7413188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A98080-F36C-49F6-99F1-03C5A4AF84C0}"/>
              </a:ext>
            </a:extLst>
          </p:cNvPr>
          <p:cNvSpPr>
            <a:spLocks noGrp="1"/>
          </p:cNvSpPr>
          <p:nvPr>
            <p:ph type="ctrTitle"/>
          </p:nvPr>
        </p:nvSpPr>
        <p:spPr>
          <a:xfrm>
            <a:off x="603504" y="515787"/>
            <a:ext cx="10981944" cy="1028928"/>
          </a:xfrm>
        </p:spPr>
        <p:txBody>
          <a:bodyPr>
            <a:normAutofit/>
          </a:bodyPr>
          <a:lstStyle/>
          <a:p>
            <a:r>
              <a:rPr lang="en-US" sz="3200" b="1" dirty="0">
                <a:latin typeface="Garamond" panose="02020404030301010803" pitchFamily="18" charset="0"/>
              </a:rPr>
              <a:t>Objectives</a:t>
            </a:r>
          </a:p>
        </p:txBody>
      </p:sp>
      <p:sp>
        <p:nvSpPr>
          <p:cNvPr id="3" name="Subtitle 2">
            <a:extLst>
              <a:ext uri="{FF2B5EF4-FFF2-40B4-BE49-F238E27FC236}">
                <a16:creationId xmlns:a16="http://schemas.microsoft.com/office/drawing/2014/main" id="{88D674A4-0C78-4381-A1E7-BB7BA0383C22}"/>
              </a:ext>
            </a:extLst>
          </p:cNvPr>
          <p:cNvSpPr>
            <a:spLocks noGrp="1"/>
          </p:cNvSpPr>
          <p:nvPr>
            <p:ph type="subTitle" idx="1"/>
          </p:nvPr>
        </p:nvSpPr>
        <p:spPr>
          <a:xfrm>
            <a:off x="533590" y="1809355"/>
            <a:ext cx="11121771" cy="3625659"/>
          </a:xfrm>
        </p:spPr>
        <p:txBody>
          <a:bodyPr>
            <a:noAutofit/>
          </a:bodyPr>
          <a:lstStyle/>
          <a:p>
            <a:pPr marL="342900" indent="-342900" algn="l">
              <a:lnSpc>
                <a:spcPct val="120000"/>
              </a:lnSpc>
              <a:spcBef>
                <a:spcPts val="600"/>
              </a:spcBef>
              <a:spcAft>
                <a:spcPts val="600"/>
              </a:spcAft>
              <a:buClrTx/>
              <a:buFont typeface="Arial" panose="020B0604020202020204" pitchFamily="34" charset="0"/>
              <a:buChar char="•"/>
            </a:pPr>
            <a:r>
              <a:rPr lang="en-US" sz="2400" b="1" dirty="0">
                <a:solidFill>
                  <a:schemeClr val="tx1"/>
                </a:solidFill>
                <a:latin typeface="Helvetica" panose="020B0604020202020204" pitchFamily="34" charset="0"/>
                <a:cs typeface="Helvetica" panose="020B0604020202020204" pitchFamily="34" charset="0"/>
              </a:rPr>
              <a:t>Determine the presence of </a:t>
            </a:r>
            <a:r>
              <a:rPr lang="en-US" sz="2400" b="1" i="1" dirty="0" err="1">
                <a:solidFill>
                  <a:schemeClr val="tx1"/>
                </a:solidFill>
                <a:latin typeface="Helvetica" panose="020B0604020202020204" pitchFamily="34" charset="0"/>
                <a:cs typeface="Helvetica" panose="020B0604020202020204" pitchFamily="34" charset="0"/>
              </a:rPr>
              <a:t>Xylella</a:t>
            </a:r>
            <a:r>
              <a:rPr lang="en-US" sz="2400" b="1" i="1" dirty="0">
                <a:solidFill>
                  <a:schemeClr val="tx1"/>
                </a:solidFill>
                <a:latin typeface="Helvetica" panose="020B0604020202020204" pitchFamily="34" charset="0"/>
                <a:cs typeface="Helvetica" panose="020B0604020202020204" pitchFamily="34" charset="0"/>
              </a:rPr>
              <a:t> </a:t>
            </a:r>
            <a:r>
              <a:rPr lang="en-US" sz="2400" b="1" dirty="0">
                <a:solidFill>
                  <a:schemeClr val="tx1"/>
                </a:solidFill>
                <a:latin typeface="Helvetica" panose="020B0604020202020204" pitchFamily="34" charset="0"/>
                <a:cs typeface="Helvetica" panose="020B0604020202020204" pitchFamily="34" charset="0"/>
              </a:rPr>
              <a:t>in developing nuts of different cultivars</a:t>
            </a:r>
          </a:p>
          <a:p>
            <a:pPr marL="342900" indent="-342900" algn="l">
              <a:lnSpc>
                <a:spcPct val="120000"/>
              </a:lnSpc>
              <a:spcBef>
                <a:spcPts val="600"/>
              </a:spcBef>
              <a:spcAft>
                <a:spcPts val="600"/>
              </a:spcAft>
              <a:buClrTx/>
              <a:buFont typeface="Arial" panose="020B0604020202020204" pitchFamily="34" charset="0"/>
              <a:buChar char="•"/>
            </a:pPr>
            <a:endParaRPr lang="en-US" sz="2400" b="1" dirty="0">
              <a:solidFill>
                <a:schemeClr val="tx1"/>
              </a:solidFill>
              <a:latin typeface="Helvetica" panose="020B0604020202020204" pitchFamily="34" charset="0"/>
              <a:cs typeface="Helvetica" panose="020B0604020202020204" pitchFamily="34" charset="0"/>
            </a:endParaRPr>
          </a:p>
          <a:p>
            <a:pPr marL="342900" indent="-342900" algn="l">
              <a:lnSpc>
                <a:spcPct val="120000"/>
              </a:lnSpc>
              <a:spcBef>
                <a:spcPts val="600"/>
              </a:spcBef>
              <a:spcAft>
                <a:spcPts val="600"/>
              </a:spcAft>
              <a:buClrTx/>
              <a:buFont typeface="Arial" panose="020B0604020202020204" pitchFamily="34" charset="0"/>
              <a:buChar char="•"/>
            </a:pPr>
            <a:r>
              <a:rPr lang="en-US" sz="2400" b="1" dirty="0">
                <a:solidFill>
                  <a:schemeClr val="tx1"/>
                </a:solidFill>
                <a:latin typeface="Helvetica" panose="020B0604020202020204" pitchFamily="34" charset="0"/>
                <a:cs typeface="Helvetica" panose="020B0604020202020204" pitchFamily="34" charset="0"/>
              </a:rPr>
              <a:t>Compare the concentration of </a:t>
            </a:r>
            <a:r>
              <a:rPr lang="en-US" sz="2400" b="1" i="1" dirty="0" err="1">
                <a:solidFill>
                  <a:schemeClr val="tx1"/>
                </a:solidFill>
                <a:latin typeface="Helvetica" panose="020B0604020202020204" pitchFamily="34" charset="0"/>
                <a:cs typeface="Helvetica" panose="020B0604020202020204" pitchFamily="34" charset="0"/>
              </a:rPr>
              <a:t>Xylella</a:t>
            </a:r>
            <a:r>
              <a:rPr lang="en-US" sz="2400" b="1" i="1" dirty="0">
                <a:solidFill>
                  <a:schemeClr val="tx1"/>
                </a:solidFill>
                <a:latin typeface="Helvetica" panose="020B0604020202020204" pitchFamily="34" charset="0"/>
                <a:cs typeface="Helvetica" panose="020B0604020202020204" pitchFamily="34" charset="0"/>
              </a:rPr>
              <a:t> </a:t>
            </a:r>
            <a:r>
              <a:rPr lang="en-US" sz="2400" b="1" dirty="0">
                <a:solidFill>
                  <a:schemeClr val="tx1"/>
                </a:solidFill>
                <a:latin typeface="Helvetica" panose="020B0604020202020204" pitchFamily="34" charset="0"/>
                <a:cs typeface="Helvetica" panose="020B0604020202020204" pitchFamily="34" charset="0"/>
              </a:rPr>
              <a:t>in the different anatomical parts of cv. Cape Fear nuts and seedlings</a:t>
            </a:r>
          </a:p>
          <a:p>
            <a:pPr marL="342900" indent="-342900" algn="l">
              <a:lnSpc>
                <a:spcPct val="120000"/>
              </a:lnSpc>
              <a:spcBef>
                <a:spcPts val="600"/>
              </a:spcBef>
              <a:spcAft>
                <a:spcPts val="600"/>
              </a:spcAft>
              <a:buClrTx/>
              <a:buFont typeface="Arial" panose="020B0604020202020204" pitchFamily="34" charset="0"/>
              <a:buChar char="•"/>
            </a:pPr>
            <a:endParaRPr lang="en-US" sz="2400" b="1" dirty="0">
              <a:solidFill>
                <a:schemeClr val="tx1"/>
              </a:solidFill>
              <a:latin typeface="Helvetica" panose="020B0604020202020204" pitchFamily="34" charset="0"/>
              <a:cs typeface="Helvetica" panose="020B0604020202020204" pitchFamily="34" charset="0"/>
            </a:endParaRPr>
          </a:p>
          <a:p>
            <a:pPr marL="342900" indent="-342900" algn="l">
              <a:lnSpc>
                <a:spcPct val="120000"/>
              </a:lnSpc>
              <a:spcBef>
                <a:spcPts val="600"/>
              </a:spcBef>
              <a:spcAft>
                <a:spcPts val="600"/>
              </a:spcAft>
              <a:buClrTx/>
              <a:buFont typeface="Arial" panose="020B0604020202020204" pitchFamily="34" charset="0"/>
              <a:buChar char="•"/>
            </a:pPr>
            <a:r>
              <a:rPr lang="en-US" sz="2400" b="1" dirty="0">
                <a:solidFill>
                  <a:schemeClr val="tx1"/>
                </a:solidFill>
                <a:latin typeface="Helvetica" panose="020B0604020202020204" pitchFamily="34" charset="0"/>
                <a:cs typeface="Helvetica" panose="020B0604020202020204" pitchFamily="34" charset="0"/>
              </a:rPr>
              <a:t>Test the correlation between </a:t>
            </a:r>
            <a:r>
              <a:rPr lang="en-US" sz="2400" b="1" i="1" dirty="0" err="1">
                <a:solidFill>
                  <a:schemeClr val="tx1"/>
                </a:solidFill>
                <a:latin typeface="Helvetica" panose="020B0604020202020204" pitchFamily="34" charset="0"/>
                <a:cs typeface="Helvetica" panose="020B0604020202020204" pitchFamily="34" charset="0"/>
              </a:rPr>
              <a:t>Xylella</a:t>
            </a:r>
            <a:r>
              <a:rPr lang="en-US" sz="2400" b="1" i="1" dirty="0">
                <a:solidFill>
                  <a:schemeClr val="tx1"/>
                </a:solidFill>
                <a:latin typeface="Helvetica" panose="020B0604020202020204" pitchFamily="34" charset="0"/>
                <a:cs typeface="Helvetica" panose="020B0604020202020204" pitchFamily="34" charset="0"/>
              </a:rPr>
              <a:t> </a:t>
            </a:r>
            <a:r>
              <a:rPr lang="en-US" sz="2400" b="1" dirty="0">
                <a:solidFill>
                  <a:schemeClr val="tx1"/>
                </a:solidFill>
                <a:latin typeface="Helvetica" panose="020B0604020202020204" pitchFamily="34" charset="0"/>
                <a:cs typeface="Helvetica" panose="020B0604020202020204" pitchFamily="34" charset="0"/>
              </a:rPr>
              <a:t>concentration and nut fill, and its subsequent impacts on seedling germination and growth</a:t>
            </a:r>
          </a:p>
        </p:txBody>
      </p:sp>
    </p:spTree>
    <p:extLst>
      <p:ext uri="{BB962C8B-B14F-4D97-AF65-F5344CB8AC3E}">
        <p14:creationId xmlns:p14="http://schemas.microsoft.com/office/powerpoint/2010/main" val="11592163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24547"/>
            <a:ext cx="10991850" cy="921356"/>
          </a:xfrm>
        </p:spPr>
        <p:txBody>
          <a:bodyPr>
            <a:noAutofit/>
          </a:bodyPr>
          <a:lstStyle/>
          <a:p>
            <a:r>
              <a:rPr lang="en-US" sz="3200" b="1" dirty="0">
                <a:latin typeface="Garamond" panose="02020404030301010803" pitchFamily="18" charset="0"/>
              </a:rPr>
              <a:t>Polymerase Chain Reaction (PCR) </a:t>
            </a:r>
            <a:br>
              <a:rPr lang="en-US" sz="3200" b="1" dirty="0">
                <a:latin typeface="Garamond" panose="02020404030301010803" pitchFamily="18" charset="0"/>
              </a:rPr>
            </a:br>
            <a:r>
              <a:rPr lang="en-US" sz="3200" b="1" dirty="0">
                <a:latin typeface="Garamond" panose="02020404030301010803" pitchFamily="18" charset="0"/>
              </a:rPr>
              <a:t>Makes Copies of DNA</a:t>
            </a:r>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12555" r="15444"/>
          <a:stretch/>
        </p:blipFill>
        <p:spPr>
          <a:xfrm>
            <a:off x="526294" y="1988105"/>
            <a:ext cx="2560103" cy="2000081"/>
          </a:xfrm>
          <a:prstGeom prst="rect">
            <a:avLst/>
          </a:prstGeom>
          <a:ln>
            <a:solidFill>
              <a:srgbClr val="000000"/>
            </a:solidFill>
          </a:ln>
        </p:spPr>
      </p:pic>
      <p:sp>
        <p:nvSpPr>
          <p:cNvPr id="5" name="TextBox 4"/>
          <p:cNvSpPr txBox="1"/>
          <p:nvPr/>
        </p:nvSpPr>
        <p:spPr>
          <a:xfrm>
            <a:off x="437192" y="4737193"/>
            <a:ext cx="2409449" cy="92333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dirty="0">
                <a:latin typeface="Helvetica" panose="020B0604020202020204" pitchFamily="34" charset="0"/>
                <a:cs typeface="Helvetica" panose="020B0604020202020204" pitchFamily="34" charset="0"/>
              </a:rPr>
              <a:t>1. Collect samples exhibiting symptoms of PBLS</a:t>
            </a:r>
          </a:p>
        </p:txBody>
      </p:sp>
      <p:sp>
        <p:nvSpPr>
          <p:cNvPr id="17" name="TextBox 16"/>
          <p:cNvSpPr txBox="1"/>
          <p:nvPr/>
        </p:nvSpPr>
        <p:spPr>
          <a:xfrm>
            <a:off x="3270124" y="5010009"/>
            <a:ext cx="1894635"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dirty="0">
                <a:latin typeface="Helvetica" panose="020B0604020202020204" pitchFamily="34" charset="0"/>
                <a:cs typeface="Helvetica" panose="020B0604020202020204" pitchFamily="34" charset="0"/>
              </a:rPr>
              <a:t>2. Isolate DNA</a:t>
            </a:r>
          </a:p>
        </p:txBody>
      </p:sp>
      <p:pic>
        <p:nvPicPr>
          <p:cNvPr id="2050" name="Picture 2" descr="http://www.clker.com/cliparts/F/Z/G/U/z/q/tube-dna-water-md.png"/>
          <p:cNvPicPr>
            <a:picLocks noChangeAspect="1" noChangeArrowheads="1"/>
          </p:cNvPicPr>
          <p:nvPr/>
        </p:nvPicPr>
        <p:blipFill rotWithShape="1">
          <a:blip r:embed="rId3">
            <a:extLst>
              <a:ext uri="{28A0092B-C50C-407E-A947-70E740481C1C}">
                <a14:useLocalDpi xmlns:a14="http://schemas.microsoft.com/office/drawing/2010/main" val="0"/>
              </a:ext>
            </a:extLst>
          </a:blip>
          <a:srcRect l="-1371" r="26722"/>
          <a:stretch/>
        </p:blipFill>
        <p:spPr bwMode="auto">
          <a:xfrm>
            <a:off x="3245376" y="2029438"/>
            <a:ext cx="1440966" cy="1917414"/>
          </a:xfrm>
          <a:prstGeom prst="rect">
            <a:avLst/>
          </a:prstGeom>
          <a:noFill/>
          <a:extLst>
            <a:ext uri="{909E8E84-426E-40DD-AFC4-6F175D3DCCD1}">
              <a14:hiddenFill xmlns:a14="http://schemas.microsoft.com/office/drawing/2010/main">
                <a:solidFill>
                  <a:srgbClr val="FFFFFF"/>
                </a:solidFill>
              </a14:hiddenFill>
            </a:ext>
          </a:extLst>
        </p:spPr>
      </p:pic>
      <p:sp>
        <p:nvSpPr>
          <p:cNvPr id="44" name="TextBox 43"/>
          <p:cNvSpPr txBox="1"/>
          <p:nvPr/>
        </p:nvSpPr>
        <p:spPr>
          <a:xfrm>
            <a:off x="5479935" y="4714923"/>
            <a:ext cx="1973580" cy="1754326"/>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dirty="0">
                <a:latin typeface="Helvetica" panose="020B0604020202020204" pitchFamily="34" charset="0"/>
                <a:cs typeface="Helvetica" panose="020B0604020202020204" pitchFamily="34" charset="0"/>
              </a:rPr>
              <a:t>3. Prepare PCR reaction with extracted DNA as template. Perform program in thermal cycler  </a:t>
            </a:r>
          </a:p>
        </p:txBody>
      </p:sp>
      <p:pic>
        <p:nvPicPr>
          <p:cNvPr id="8" name="Picture 8" descr="StepOnePlus™ Real-Time PCR System">
            <a:extLst>
              <a:ext uri="{FF2B5EF4-FFF2-40B4-BE49-F238E27FC236}">
                <a16:creationId xmlns:a16="http://schemas.microsoft.com/office/drawing/2014/main" id="{8488390A-6D20-445B-B6FB-229E419FD66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9799" t="14273" r="26462" b="19616"/>
          <a:stretch/>
        </p:blipFill>
        <p:spPr bwMode="auto">
          <a:xfrm>
            <a:off x="5164759" y="1365020"/>
            <a:ext cx="2288756" cy="3187942"/>
          </a:xfrm>
          <a:prstGeom prst="rect">
            <a:avLst/>
          </a:prstGeom>
          <a:noFill/>
          <a:extLst>
            <a:ext uri="{909E8E84-426E-40DD-AFC4-6F175D3DCCD1}">
              <a14:hiddenFill xmlns:a14="http://schemas.microsoft.com/office/drawing/2010/main">
                <a:solidFill>
                  <a:srgbClr val="FFFFFF"/>
                </a:solidFill>
              </a14:hiddenFill>
            </a:ext>
          </a:extLst>
        </p:spPr>
      </p:pic>
      <p:grpSp>
        <p:nvGrpSpPr>
          <p:cNvPr id="21" name="Group 20">
            <a:extLst>
              <a:ext uri="{FF2B5EF4-FFF2-40B4-BE49-F238E27FC236}">
                <a16:creationId xmlns:a16="http://schemas.microsoft.com/office/drawing/2014/main" id="{5B8A448A-CA1A-4C51-BDFA-C81CCF8A372F}"/>
              </a:ext>
            </a:extLst>
          </p:cNvPr>
          <p:cNvGrpSpPr/>
          <p:nvPr/>
        </p:nvGrpSpPr>
        <p:grpSpPr>
          <a:xfrm>
            <a:off x="7629376" y="1444366"/>
            <a:ext cx="4125432" cy="3969267"/>
            <a:chOff x="969007" y="762000"/>
            <a:chExt cx="5050793" cy="4572000"/>
          </a:xfrm>
        </p:grpSpPr>
        <p:grpSp>
          <p:nvGrpSpPr>
            <p:cNvPr id="22" name="Group 21">
              <a:extLst>
                <a:ext uri="{FF2B5EF4-FFF2-40B4-BE49-F238E27FC236}">
                  <a16:creationId xmlns:a16="http://schemas.microsoft.com/office/drawing/2014/main" id="{F042F1AC-CAAA-4792-B7D5-51469F8DC7E1}"/>
                </a:ext>
              </a:extLst>
            </p:cNvPr>
            <p:cNvGrpSpPr/>
            <p:nvPr/>
          </p:nvGrpSpPr>
          <p:grpSpPr>
            <a:xfrm>
              <a:off x="969007" y="762000"/>
              <a:ext cx="5050793" cy="4572000"/>
              <a:chOff x="969007" y="762000"/>
              <a:chExt cx="5050793" cy="4572000"/>
            </a:xfrm>
          </p:grpSpPr>
          <p:pic>
            <p:nvPicPr>
              <p:cNvPr id="25" name="Picture 6">
                <a:extLst>
                  <a:ext uri="{FF2B5EF4-FFF2-40B4-BE49-F238E27FC236}">
                    <a16:creationId xmlns:a16="http://schemas.microsoft.com/office/drawing/2014/main" id="{3313B83E-6B14-4E92-95AA-5E7586869CA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69007" y="762000"/>
                <a:ext cx="5050793"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Chart 1">
                <a:extLst>
                  <a:ext uri="{FF2B5EF4-FFF2-40B4-BE49-F238E27FC236}">
                    <a16:creationId xmlns:a16="http://schemas.microsoft.com/office/drawing/2014/main" id="{349AFA69-6FE2-45B7-84E0-97E325B966B5}"/>
                  </a:ext>
                </a:extLst>
              </p:cNvPr>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53182" y="2590800"/>
                <a:ext cx="45720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3" name="TextBox 22">
              <a:extLst>
                <a:ext uri="{FF2B5EF4-FFF2-40B4-BE49-F238E27FC236}">
                  <a16:creationId xmlns:a16="http://schemas.microsoft.com/office/drawing/2014/main" id="{1DE8A40C-5537-4715-BD24-B76236BD07A9}"/>
                </a:ext>
              </a:extLst>
            </p:cNvPr>
            <p:cNvSpPr txBox="1"/>
            <p:nvPr/>
          </p:nvSpPr>
          <p:spPr>
            <a:xfrm>
              <a:off x="1066800" y="762000"/>
              <a:ext cx="314510" cy="307777"/>
            </a:xfrm>
            <a:prstGeom prst="rect">
              <a:avLst/>
            </a:prstGeom>
            <a:noFill/>
          </p:spPr>
          <p:txBody>
            <a:bodyPr wrap="none" rtlCol="0">
              <a:spAutoFit/>
            </a:bodyPr>
            <a:lstStyle/>
            <a:p>
              <a:r>
                <a:rPr lang="en-US" sz="1400" b="1" dirty="0">
                  <a:latin typeface="Arial" panose="020B0604020202020204" pitchFamily="34" charset="0"/>
                  <a:cs typeface="Arial" panose="020B0604020202020204" pitchFamily="34" charset="0"/>
                </a:rPr>
                <a:t>A</a:t>
              </a:r>
            </a:p>
          </p:txBody>
        </p:sp>
        <p:sp>
          <p:nvSpPr>
            <p:cNvPr id="24" name="TextBox 23">
              <a:extLst>
                <a:ext uri="{FF2B5EF4-FFF2-40B4-BE49-F238E27FC236}">
                  <a16:creationId xmlns:a16="http://schemas.microsoft.com/office/drawing/2014/main" id="{C9348245-A99A-403B-875A-95141F25AE3F}"/>
                </a:ext>
              </a:extLst>
            </p:cNvPr>
            <p:cNvSpPr txBox="1"/>
            <p:nvPr/>
          </p:nvSpPr>
          <p:spPr>
            <a:xfrm>
              <a:off x="1101309" y="2819400"/>
              <a:ext cx="314510" cy="307777"/>
            </a:xfrm>
            <a:prstGeom prst="rect">
              <a:avLst/>
            </a:prstGeom>
            <a:noFill/>
          </p:spPr>
          <p:txBody>
            <a:bodyPr wrap="none" rtlCol="0">
              <a:spAutoFit/>
            </a:bodyPr>
            <a:lstStyle/>
            <a:p>
              <a:r>
                <a:rPr lang="en-US" sz="1400" b="1" dirty="0">
                  <a:latin typeface="Arial" panose="020B0604020202020204" pitchFamily="34" charset="0"/>
                  <a:cs typeface="Arial" panose="020B0604020202020204" pitchFamily="34" charset="0"/>
                </a:rPr>
                <a:t>B</a:t>
              </a:r>
            </a:p>
          </p:txBody>
        </p:sp>
      </p:grpSp>
      <p:sp>
        <p:nvSpPr>
          <p:cNvPr id="27" name="TextBox 26">
            <a:extLst>
              <a:ext uri="{FF2B5EF4-FFF2-40B4-BE49-F238E27FC236}">
                <a16:creationId xmlns:a16="http://schemas.microsoft.com/office/drawing/2014/main" id="{8F2EA888-7F24-4F31-92C9-3B45F904037F}"/>
              </a:ext>
            </a:extLst>
          </p:cNvPr>
          <p:cNvSpPr txBox="1"/>
          <p:nvPr/>
        </p:nvSpPr>
        <p:spPr>
          <a:xfrm>
            <a:off x="7943167" y="5660523"/>
            <a:ext cx="3811642" cy="646331"/>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dirty="0">
                <a:latin typeface="Helvetica" panose="020B0604020202020204" pitchFamily="34" charset="0"/>
                <a:cs typeface="Helvetica" panose="020B0604020202020204" pitchFamily="34" charset="0"/>
              </a:rPr>
              <a:t>4. Thermal cycler detects DNA quantity. Scientists interpret results.</a:t>
            </a:r>
          </a:p>
        </p:txBody>
      </p:sp>
    </p:spTree>
    <p:extLst>
      <p:ext uri="{BB962C8B-B14F-4D97-AF65-F5344CB8AC3E}">
        <p14:creationId xmlns:p14="http://schemas.microsoft.com/office/powerpoint/2010/main" val="3623605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BF5294-1535-4230-8ED1-12FD6E2C2297}"/>
              </a:ext>
            </a:extLst>
          </p:cNvPr>
          <p:cNvSpPr>
            <a:spLocks noGrp="1"/>
          </p:cNvSpPr>
          <p:nvPr>
            <p:ph type="title"/>
          </p:nvPr>
        </p:nvSpPr>
        <p:spPr>
          <a:xfrm>
            <a:off x="418730" y="304706"/>
            <a:ext cx="11354540" cy="1023906"/>
          </a:xfrm>
        </p:spPr>
        <p:txBody>
          <a:bodyPr/>
          <a:lstStyle/>
          <a:p>
            <a:r>
              <a:rPr lang="en-US" b="1" dirty="0">
                <a:latin typeface="Garamond" panose="02020404030301010803" pitchFamily="18" charset="0"/>
              </a:rPr>
              <a:t>Presence of </a:t>
            </a:r>
            <a:r>
              <a:rPr lang="en-US" b="1" i="1" dirty="0" err="1">
                <a:latin typeface="Garamond" panose="02020404030301010803" pitchFamily="18" charset="0"/>
              </a:rPr>
              <a:t>Xylella</a:t>
            </a:r>
            <a:r>
              <a:rPr lang="en-US" b="1" i="1" dirty="0">
                <a:latin typeface="Garamond" panose="02020404030301010803" pitchFamily="18" charset="0"/>
              </a:rPr>
              <a:t> </a:t>
            </a:r>
            <a:r>
              <a:rPr lang="en-US" b="1" dirty="0">
                <a:latin typeface="Garamond" panose="02020404030301010803" pitchFamily="18" charset="0"/>
              </a:rPr>
              <a:t>in nut endosperm</a:t>
            </a:r>
          </a:p>
        </p:txBody>
      </p:sp>
      <p:sp>
        <p:nvSpPr>
          <p:cNvPr id="7" name="Rectangle 6">
            <a:extLst>
              <a:ext uri="{FF2B5EF4-FFF2-40B4-BE49-F238E27FC236}">
                <a16:creationId xmlns:a16="http://schemas.microsoft.com/office/drawing/2014/main" id="{042A6032-889F-46CB-BE38-B1A61D41979D}"/>
              </a:ext>
            </a:extLst>
          </p:cNvPr>
          <p:cNvSpPr/>
          <p:nvPr/>
        </p:nvSpPr>
        <p:spPr>
          <a:xfrm>
            <a:off x="400614" y="1502921"/>
            <a:ext cx="5342962" cy="4832092"/>
          </a:xfrm>
          <a:prstGeom prst="rect">
            <a:avLst/>
          </a:prstGeom>
        </p:spPr>
        <p:txBody>
          <a:bodyPr wrap="square">
            <a:spAutoFit/>
          </a:bodyPr>
          <a:lstStyle/>
          <a:p>
            <a:pPr marL="285750" indent="-285750">
              <a:spcBef>
                <a:spcPts val="600"/>
              </a:spcBef>
              <a:spcAft>
                <a:spcPts val="600"/>
              </a:spcAft>
              <a:buFont typeface="Arial" panose="020B0604020202020204" pitchFamily="34" charset="0"/>
              <a:buChar char="•"/>
            </a:pPr>
            <a:r>
              <a:rPr lang="en-US" sz="2000" dirty="0">
                <a:latin typeface="Helvetica" panose="020B0604020202020204" pitchFamily="34" charset="0"/>
                <a:ea typeface="Calibri" panose="020F0502020204030204" pitchFamily="34" charset="0"/>
                <a:cs typeface="Helvetica" panose="020B0604020202020204" pitchFamily="34" charset="0"/>
              </a:rPr>
              <a:t>180 nuts at water stage were collected from 18 pecan trees</a:t>
            </a:r>
          </a:p>
          <a:p>
            <a:pPr marL="285750" indent="-285750">
              <a:spcBef>
                <a:spcPts val="600"/>
              </a:spcBef>
              <a:spcAft>
                <a:spcPts val="600"/>
              </a:spcAft>
              <a:buFont typeface="Arial" panose="020B0604020202020204" pitchFamily="34" charset="0"/>
              <a:buChar char="•"/>
            </a:pPr>
            <a:endParaRPr lang="en-US" sz="2000" dirty="0">
              <a:latin typeface="Helvetica" panose="020B0604020202020204" pitchFamily="34" charset="0"/>
              <a:ea typeface="Calibri" panose="020F0502020204030204" pitchFamily="34" charset="0"/>
              <a:cs typeface="Helvetica" panose="020B0604020202020204" pitchFamily="34" charset="0"/>
            </a:endParaRPr>
          </a:p>
          <a:p>
            <a:pPr marL="285750" indent="-285750">
              <a:spcBef>
                <a:spcPts val="600"/>
              </a:spcBef>
              <a:spcAft>
                <a:spcPts val="600"/>
              </a:spcAft>
              <a:buFont typeface="Arial" panose="020B0604020202020204" pitchFamily="34" charset="0"/>
              <a:buChar char="•"/>
            </a:pPr>
            <a:r>
              <a:rPr lang="en-US" sz="2000" dirty="0">
                <a:latin typeface="Helvetica" panose="020B0604020202020204" pitchFamily="34" charset="0"/>
                <a:ea typeface="Calibri" panose="020F0502020204030204" pitchFamily="34" charset="0"/>
                <a:cs typeface="Helvetica" panose="020B0604020202020204" pitchFamily="34" charset="0"/>
              </a:rPr>
              <a:t>A sterile syringe was injected into the integument to extract the sap (endosperm) </a:t>
            </a:r>
          </a:p>
          <a:p>
            <a:pPr marL="285750" indent="-285750">
              <a:spcBef>
                <a:spcPts val="600"/>
              </a:spcBef>
              <a:spcAft>
                <a:spcPts val="600"/>
              </a:spcAft>
              <a:buFont typeface="Arial" panose="020B0604020202020204" pitchFamily="34" charset="0"/>
              <a:buChar char="•"/>
            </a:pPr>
            <a:endParaRPr lang="en-US" sz="2000" dirty="0">
              <a:latin typeface="Helvetica" panose="020B0604020202020204" pitchFamily="34" charset="0"/>
              <a:ea typeface="Calibri" panose="020F0502020204030204" pitchFamily="34" charset="0"/>
              <a:cs typeface="Helvetica" panose="020B0604020202020204" pitchFamily="34" charset="0"/>
            </a:endParaRPr>
          </a:p>
          <a:p>
            <a:pPr marL="285750" indent="-285750">
              <a:spcBef>
                <a:spcPts val="600"/>
              </a:spcBef>
              <a:spcAft>
                <a:spcPts val="600"/>
              </a:spcAft>
              <a:buFont typeface="Arial" panose="020B0604020202020204" pitchFamily="34" charset="0"/>
              <a:buChar char="•"/>
            </a:pPr>
            <a:r>
              <a:rPr lang="en-US" sz="2000" dirty="0">
                <a:latin typeface="Helvetica" panose="020B0604020202020204" pitchFamily="34" charset="0"/>
                <a:ea typeface="Calibri" panose="020F0502020204030204" pitchFamily="34" charset="0"/>
                <a:cs typeface="Helvetica" panose="020B0604020202020204" pitchFamily="34" charset="0"/>
              </a:rPr>
              <a:t>The presence of </a:t>
            </a:r>
            <a:r>
              <a:rPr lang="en-US" sz="2000" i="1" dirty="0">
                <a:latin typeface="Helvetica" panose="020B0604020202020204" pitchFamily="34" charset="0"/>
                <a:ea typeface="Calibri" panose="020F0502020204030204" pitchFamily="34" charset="0"/>
                <a:cs typeface="Helvetica" panose="020B0604020202020204" pitchFamily="34" charset="0"/>
              </a:rPr>
              <a:t>X. </a:t>
            </a:r>
            <a:r>
              <a:rPr lang="en-US" sz="2000" i="1" dirty="0" err="1">
                <a:latin typeface="Helvetica" panose="020B0604020202020204" pitchFamily="34" charset="0"/>
                <a:ea typeface="Calibri" panose="020F0502020204030204" pitchFamily="34" charset="0"/>
                <a:cs typeface="Helvetica" panose="020B0604020202020204" pitchFamily="34" charset="0"/>
              </a:rPr>
              <a:t>fastidiosa</a:t>
            </a:r>
            <a:r>
              <a:rPr lang="en-US" sz="2000" dirty="0">
                <a:latin typeface="Helvetica" panose="020B0604020202020204" pitchFamily="34" charset="0"/>
                <a:ea typeface="Calibri" panose="020F0502020204030204" pitchFamily="34" charset="0"/>
                <a:cs typeface="Helvetica" panose="020B0604020202020204" pitchFamily="34" charset="0"/>
              </a:rPr>
              <a:t> was detected by direct qPCR</a:t>
            </a:r>
          </a:p>
          <a:p>
            <a:pPr marL="285750" indent="-285750">
              <a:spcBef>
                <a:spcPts val="600"/>
              </a:spcBef>
              <a:spcAft>
                <a:spcPts val="600"/>
              </a:spcAft>
              <a:buFont typeface="Arial" panose="020B0604020202020204" pitchFamily="34" charset="0"/>
              <a:buChar char="•"/>
            </a:pPr>
            <a:endParaRPr lang="en-US" sz="2000" dirty="0">
              <a:latin typeface="Helvetica" panose="020B0604020202020204" pitchFamily="34" charset="0"/>
              <a:ea typeface="Calibri" panose="020F0502020204030204" pitchFamily="34" charset="0"/>
              <a:cs typeface="Helvetica" panose="020B0604020202020204" pitchFamily="34" charset="0"/>
            </a:endParaRPr>
          </a:p>
          <a:p>
            <a:pPr marL="285750" indent="-285750">
              <a:spcBef>
                <a:spcPts val="600"/>
              </a:spcBef>
              <a:spcAft>
                <a:spcPts val="600"/>
              </a:spcAft>
              <a:buFont typeface="Arial" panose="020B0604020202020204" pitchFamily="34" charset="0"/>
              <a:buChar char="•"/>
            </a:pPr>
            <a:r>
              <a:rPr lang="en-US" sz="2000" b="1" i="1" dirty="0" err="1">
                <a:latin typeface="Helvetica" panose="020B0604020202020204" pitchFamily="34" charset="0"/>
                <a:cs typeface="Helvetica" panose="020B0604020202020204" pitchFamily="34" charset="0"/>
              </a:rPr>
              <a:t>Xylella</a:t>
            </a:r>
            <a:r>
              <a:rPr lang="en-US" sz="2000" b="1" i="1" dirty="0">
                <a:latin typeface="Helvetica" panose="020B0604020202020204" pitchFamily="34" charset="0"/>
                <a:cs typeface="Helvetica" panose="020B0604020202020204" pitchFamily="34" charset="0"/>
              </a:rPr>
              <a:t> </a:t>
            </a:r>
            <a:r>
              <a:rPr lang="en-US" sz="2000" b="1" dirty="0">
                <a:latin typeface="Helvetica" panose="020B0604020202020204" pitchFamily="34" charset="0"/>
                <a:cs typeface="Helvetica" panose="020B0604020202020204" pitchFamily="34" charset="0"/>
              </a:rPr>
              <a:t>was detected in nut endosperm in 14/18 trees </a:t>
            </a:r>
          </a:p>
          <a:p>
            <a:pPr marL="742950" lvl="1" indent="-285750">
              <a:spcBef>
                <a:spcPts val="600"/>
              </a:spcBef>
              <a:spcAft>
                <a:spcPts val="600"/>
              </a:spcAft>
              <a:buFont typeface="Arial" panose="020B0604020202020204" pitchFamily="34" charset="0"/>
              <a:buChar char="•"/>
            </a:pPr>
            <a:r>
              <a:rPr lang="en-US" dirty="0">
                <a:latin typeface="Helvetica" panose="020B0604020202020204" pitchFamily="34" charset="0"/>
                <a:cs typeface="Helvetica" panose="020B0604020202020204" pitchFamily="34" charset="0"/>
              </a:rPr>
              <a:t>60% in cv. Wichita (Tree 6) tested positive</a:t>
            </a:r>
            <a:endParaRPr lang="en-US" dirty="0">
              <a:latin typeface="Helvetica" panose="020B0604020202020204" pitchFamily="34" charset="0"/>
              <a:ea typeface="Calibri" panose="020F0502020204030204" pitchFamily="34" charset="0"/>
              <a:cs typeface="Helvetica" panose="020B0604020202020204" pitchFamily="34" charset="0"/>
            </a:endParaRPr>
          </a:p>
        </p:txBody>
      </p:sp>
      <p:graphicFrame>
        <p:nvGraphicFramePr>
          <p:cNvPr id="8" name="Chart 7">
            <a:extLst>
              <a:ext uri="{FF2B5EF4-FFF2-40B4-BE49-F238E27FC236}">
                <a16:creationId xmlns:a16="http://schemas.microsoft.com/office/drawing/2014/main" id="{0C634A7B-D976-4F11-806D-DA348F598B49}"/>
              </a:ext>
            </a:extLst>
          </p:cNvPr>
          <p:cNvGraphicFramePr>
            <a:graphicFrameLocks/>
          </p:cNvGraphicFramePr>
          <p:nvPr>
            <p:extLst>
              <p:ext uri="{D42A27DB-BD31-4B8C-83A1-F6EECF244321}">
                <p14:modId xmlns:p14="http://schemas.microsoft.com/office/powerpoint/2010/main" val="574723295"/>
              </p:ext>
            </p:extLst>
          </p:nvPr>
        </p:nvGraphicFramePr>
        <p:xfrm>
          <a:off x="5743576" y="1502921"/>
          <a:ext cx="6047811" cy="4907404"/>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42893688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21545E-92A9-4FFA-AC12-A8A8A1E5B3AE}"/>
              </a:ext>
            </a:extLst>
          </p:cNvPr>
          <p:cNvSpPr>
            <a:spLocks noGrp="1"/>
          </p:cNvSpPr>
          <p:nvPr>
            <p:ph type="title"/>
          </p:nvPr>
        </p:nvSpPr>
        <p:spPr>
          <a:xfrm>
            <a:off x="505086" y="440115"/>
            <a:ext cx="5933553" cy="1494746"/>
          </a:xfrm>
        </p:spPr>
        <p:txBody>
          <a:bodyPr>
            <a:noAutofit/>
          </a:bodyPr>
          <a:lstStyle/>
          <a:p>
            <a:r>
              <a:rPr lang="en-US" sz="2400" b="1" dirty="0">
                <a:solidFill>
                  <a:prstClr val="black"/>
                </a:solidFill>
                <a:latin typeface="Garamond" panose="02020404030301010803" pitchFamily="18" charset="0"/>
                <a:ea typeface="+mn-ea"/>
                <a:cs typeface="Helvetica" panose="020B0604020202020204" pitchFamily="34" charset="0"/>
              </a:rPr>
              <a:t>concentration of </a:t>
            </a:r>
            <a:r>
              <a:rPr lang="en-US" sz="2400" b="1" dirty="0" err="1">
                <a:solidFill>
                  <a:prstClr val="black"/>
                </a:solidFill>
                <a:latin typeface="Garamond" panose="02020404030301010803" pitchFamily="18" charset="0"/>
                <a:ea typeface="+mn-ea"/>
                <a:cs typeface="Helvetica" panose="020B0604020202020204" pitchFamily="34" charset="0"/>
              </a:rPr>
              <a:t>xylella</a:t>
            </a:r>
            <a:r>
              <a:rPr lang="en-US" sz="2400" b="1" dirty="0">
                <a:solidFill>
                  <a:prstClr val="black"/>
                </a:solidFill>
                <a:latin typeface="Garamond" panose="02020404030301010803" pitchFamily="18" charset="0"/>
                <a:ea typeface="+mn-ea"/>
                <a:cs typeface="Helvetica" panose="020B0604020202020204" pitchFamily="34" charset="0"/>
              </a:rPr>
              <a:t> in different parts of c.v. Cape Fear nuts</a:t>
            </a:r>
            <a:endParaRPr lang="en-US" sz="1800" b="1" dirty="0">
              <a:latin typeface="Garamond" panose="02020404030301010803" pitchFamily="18" charset="0"/>
            </a:endParaRPr>
          </a:p>
        </p:txBody>
      </p:sp>
      <p:sp>
        <p:nvSpPr>
          <p:cNvPr id="3" name="Content Placeholder 2">
            <a:extLst>
              <a:ext uri="{FF2B5EF4-FFF2-40B4-BE49-F238E27FC236}">
                <a16:creationId xmlns:a16="http://schemas.microsoft.com/office/drawing/2014/main" id="{D72AE982-FCE3-4EC8-B0C4-53183394A98F}"/>
              </a:ext>
            </a:extLst>
          </p:cNvPr>
          <p:cNvSpPr>
            <a:spLocks noGrp="1"/>
          </p:cNvSpPr>
          <p:nvPr>
            <p:ph idx="1"/>
          </p:nvPr>
        </p:nvSpPr>
        <p:spPr>
          <a:xfrm>
            <a:off x="590808" y="2052715"/>
            <a:ext cx="5933553" cy="4113692"/>
          </a:xfrm>
        </p:spPr>
        <p:txBody>
          <a:bodyPr>
            <a:normAutofit/>
          </a:bodyPr>
          <a:lstStyle/>
          <a:p>
            <a:pPr>
              <a:spcBef>
                <a:spcPts val="0"/>
              </a:spcBef>
              <a:buClrTx/>
            </a:pPr>
            <a:r>
              <a:rPr lang="en-US" sz="2000" dirty="0">
                <a:latin typeface="Helvetica" panose="020B0604020202020204" pitchFamily="34" charset="0"/>
                <a:cs typeface="Helvetica" panose="020B0604020202020204" pitchFamily="34" charset="0"/>
              </a:rPr>
              <a:t>Four anatomical parts were dissected from cv. Cape Fear nuts</a:t>
            </a:r>
          </a:p>
          <a:p>
            <a:pPr marL="800100" lvl="2" indent="-342900">
              <a:spcBef>
                <a:spcPts val="0"/>
              </a:spcBef>
              <a:buClrTx/>
              <a:buFont typeface="+mj-lt"/>
              <a:buAutoNum type="alphaUcPeriod"/>
            </a:pPr>
            <a:r>
              <a:rPr lang="en-US" b="1" dirty="0">
                <a:latin typeface="Helvetica" panose="020B0604020202020204" pitchFamily="34" charset="0"/>
                <a:cs typeface="Helvetica" panose="020B0604020202020204" pitchFamily="34" charset="0"/>
              </a:rPr>
              <a:t>Embryo</a:t>
            </a:r>
          </a:p>
          <a:p>
            <a:pPr marL="800100" lvl="2" indent="-342900">
              <a:spcBef>
                <a:spcPts val="0"/>
              </a:spcBef>
              <a:buClrTx/>
              <a:buFont typeface="+mj-lt"/>
              <a:buAutoNum type="alphaUcPeriod"/>
            </a:pPr>
            <a:r>
              <a:rPr lang="en-US" b="1" dirty="0">
                <a:latin typeface="Helvetica" panose="020B0604020202020204" pitchFamily="34" charset="0"/>
                <a:cs typeface="Helvetica" panose="020B0604020202020204" pitchFamily="34" charset="0"/>
              </a:rPr>
              <a:t>Hilum</a:t>
            </a:r>
          </a:p>
          <a:p>
            <a:pPr marL="800100" lvl="2" indent="-342900">
              <a:spcBef>
                <a:spcPts val="0"/>
              </a:spcBef>
              <a:buClrTx/>
              <a:buFont typeface="+mj-lt"/>
              <a:buAutoNum type="alphaUcPeriod"/>
            </a:pPr>
            <a:r>
              <a:rPr lang="en-US" b="1" dirty="0">
                <a:latin typeface="Helvetica" panose="020B0604020202020204" pitchFamily="34" charset="0"/>
                <a:cs typeface="Helvetica" panose="020B0604020202020204" pitchFamily="34" charset="0"/>
              </a:rPr>
              <a:t>Vascular integument</a:t>
            </a:r>
          </a:p>
          <a:p>
            <a:pPr marL="800100" lvl="2" indent="-342900">
              <a:spcBef>
                <a:spcPts val="0"/>
              </a:spcBef>
              <a:buClrTx/>
              <a:buFont typeface="+mj-lt"/>
              <a:buAutoNum type="alphaUcPeriod"/>
            </a:pPr>
            <a:r>
              <a:rPr lang="en-US" b="1" dirty="0">
                <a:latin typeface="Helvetica" panose="020B0604020202020204" pitchFamily="34" charset="0"/>
                <a:cs typeface="Helvetica" panose="020B0604020202020204" pitchFamily="34" charset="0"/>
              </a:rPr>
              <a:t>Outer integument</a:t>
            </a:r>
          </a:p>
          <a:p>
            <a:pPr marL="0" indent="0">
              <a:spcBef>
                <a:spcPts val="0"/>
              </a:spcBef>
              <a:buClrTx/>
              <a:buNone/>
            </a:pPr>
            <a:endParaRPr lang="en-US" sz="2000" dirty="0">
              <a:latin typeface="Helvetica" panose="020B0604020202020204" pitchFamily="34" charset="0"/>
              <a:cs typeface="Helvetica" panose="020B0604020202020204" pitchFamily="34" charset="0"/>
            </a:endParaRPr>
          </a:p>
        </p:txBody>
      </p:sp>
      <p:sp>
        <p:nvSpPr>
          <p:cNvPr id="18" name="Rectangle 17">
            <a:extLst>
              <a:ext uri="{FF2B5EF4-FFF2-40B4-BE49-F238E27FC236}">
                <a16:creationId xmlns:a16="http://schemas.microsoft.com/office/drawing/2014/main" id="{9FAD9D4C-6A70-4D66-B576-E77C77725FFA}"/>
              </a:ext>
            </a:extLst>
          </p:cNvPr>
          <p:cNvSpPr/>
          <p:nvPr/>
        </p:nvSpPr>
        <p:spPr>
          <a:xfrm>
            <a:off x="590809" y="4109561"/>
            <a:ext cx="6013275" cy="1938992"/>
          </a:xfrm>
          <a:prstGeom prst="rect">
            <a:avLst/>
          </a:prstGeom>
        </p:spPr>
        <p:txBody>
          <a:bodyPr wrap="square">
            <a:spAutoFit/>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Helvetica" panose="020B0604020202020204" pitchFamily="34" charset="0"/>
                <a:ea typeface="+mn-ea"/>
                <a:cs typeface="Helvetica" panose="020B0604020202020204" pitchFamily="34" charset="0"/>
              </a:rPr>
              <a:t>The total gDNA was isolated and the concentration of </a:t>
            </a:r>
            <a:r>
              <a:rPr kumimoji="0" lang="en-US" sz="2000" b="0" i="1" u="none" strike="noStrike" kern="1200" cap="none" spc="0" normalizeH="0" baseline="0" noProof="0" dirty="0" err="1">
                <a:ln>
                  <a:noFill/>
                </a:ln>
                <a:solidFill>
                  <a:srgbClr val="000000"/>
                </a:solidFill>
                <a:effectLst/>
                <a:uLnTx/>
                <a:uFillTx/>
                <a:latin typeface="Helvetica" panose="020B0604020202020204" pitchFamily="34" charset="0"/>
                <a:ea typeface="+mn-ea"/>
                <a:cs typeface="Helvetica" panose="020B0604020202020204" pitchFamily="34" charset="0"/>
              </a:rPr>
              <a:t>Xylella</a:t>
            </a:r>
            <a:r>
              <a:rPr kumimoji="0" lang="en-US" sz="2000" b="0" i="1" u="none" strike="noStrike" kern="1200" cap="none" spc="0" normalizeH="0" baseline="0" noProof="0" dirty="0">
                <a:ln>
                  <a:noFill/>
                </a:ln>
                <a:solidFill>
                  <a:srgbClr val="000000"/>
                </a:solidFill>
                <a:effectLst/>
                <a:uLnTx/>
                <a:uFillTx/>
                <a:latin typeface="Helvetica" panose="020B0604020202020204" pitchFamily="34" charset="0"/>
                <a:ea typeface="+mn-ea"/>
                <a:cs typeface="Helvetica" panose="020B0604020202020204" pitchFamily="34" charset="0"/>
              </a:rPr>
              <a:t> </a:t>
            </a:r>
            <a:r>
              <a:rPr kumimoji="0" lang="en-US" sz="2000" b="0" i="0" u="none" strike="noStrike" kern="1200" cap="none" spc="0" normalizeH="0" baseline="0" noProof="0" dirty="0">
                <a:ln>
                  <a:noFill/>
                </a:ln>
                <a:solidFill>
                  <a:srgbClr val="000000"/>
                </a:solidFill>
                <a:effectLst/>
                <a:uLnTx/>
                <a:uFillTx/>
                <a:latin typeface="Helvetica" panose="020B0604020202020204" pitchFamily="34" charset="0"/>
                <a:ea typeface="+mn-ea"/>
                <a:cs typeface="Helvetica" panose="020B0604020202020204" pitchFamily="34" charset="0"/>
              </a:rPr>
              <a:t>DNA was estimated by qPCR</a:t>
            </a:r>
            <a:endParaRPr kumimoji="0" lang="en-US" sz="2000" b="1" i="0" u="none" strike="noStrike" kern="1200" cap="none" spc="0" normalizeH="0" baseline="0" noProof="0" dirty="0">
              <a:ln>
                <a:noFill/>
              </a:ln>
              <a:solidFill>
                <a:srgbClr val="000000"/>
              </a:solidFill>
              <a:effectLst/>
              <a:uLnTx/>
              <a:uFillTx/>
              <a:latin typeface="Helvetica" panose="020B0604020202020204" pitchFamily="34" charset="0"/>
              <a:ea typeface="+mn-ea"/>
              <a:cs typeface="Helvetica" panose="020B0604020202020204" pitchFamily="34" charset="0"/>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1" i="0" u="none" strike="noStrike" kern="1200" cap="none" spc="0" normalizeH="0" baseline="0" noProof="0" dirty="0">
              <a:ln>
                <a:noFill/>
              </a:ln>
              <a:solidFill>
                <a:srgbClr val="000000"/>
              </a:solidFill>
              <a:effectLst/>
              <a:uLnTx/>
              <a:uFillTx/>
              <a:latin typeface="Helvetica" panose="020B0604020202020204" pitchFamily="34" charset="0"/>
              <a:ea typeface="+mn-ea"/>
              <a:cs typeface="Helvetica" panose="020B0604020202020204" pitchFamily="34" charset="0"/>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srgbClr val="000000"/>
                </a:solidFill>
                <a:effectLst/>
                <a:uLnTx/>
                <a:uFillTx/>
                <a:latin typeface="Helvetica" panose="020B0604020202020204" pitchFamily="34" charset="0"/>
                <a:ea typeface="+mn-ea"/>
                <a:cs typeface="Helvetica" panose="020B0604020202020204" pitchFamily="34" charset="0"/>
              </a:rPr>
              <a:t>Highest concentrations of </a:t>
            </a:r>
            <a:r>
              <a:rPr kumimoji="0" lang="en-US" sz="2000" b="1" i="1" u="none" strike="noStrike" kern="1200" cap="none" spc="0" normalizeH="0" baseline="0" noProof="0" dirty="0" err="1">
                <a:ln>
                  <a:noFill/>
                </a:ln>
                <a:solidFill>
                  <a:srgbClr val="000000"/>
                </a:solidFill>
                <a:effectLst/>
                <a:uLnTx/>
                <a:uFillTx/>
                <a:latin typeface="Helvetica" panose="020B0604020202020204" pitchFamily="34" charset="0"/>
                <a:ea typeface="+mn-ea"/>
                <a:cs typeface="Helvetica" panose="020B0604020202020204" pitchFamily="34" charset="0"/>
              </a:rPr>
              <a:t>Xylella</a:t>
            </a:r>
            <a:r>
              <a:rPr kumimoji="0" lang="en-US" sz="2000" b="1" i="1" u="none" strike="noStrike" kern="1200" cap="none" spc="0" normalizeH="0" baseline="0" noProof="0" dirty="0">
                <a:ln>
                  <a:noFill/>
                </a:ln>
                <a:solidFill>
                  <a:srgbClr val="000000"/>
                </a:solidFill>
                <a:effectLst/>
                <a:uLnTx/>
                <a:uFillTx/>
                <a:latin typeface="Helvetica" panose="020B0604020202020204" pitchFamily="34" charset="0"/>
                <a:ea typeface="+mn-ea"/>
                <a:cs typeface="Helvetica" panose="020B0604020202020204" pitchFamily="34" charset="0"/>
              </a:rPr>
              <a:t> </a:t>
            </a:r>
            <a:r>
              <a:rPr kumimoji="0" lang="en-US" sz="2000" b="1" i="0" u="none" strike="noStrike" kern="1200" cap="none" spc="0" normalizeH="0" baseline="0" noProof="0" dirty="0">
                <a:ln>
                  <a:noFill/>
                </a:ln>
                <a:solidFill>
                  <a:srgbClr val="000000"/>
                </a:solidFill>
                <a:effectLst/>
                <a:uLnTx/>
                <a:uFillTx/>
                <a:latin typeface="Helvetica" panose="020B0604020202020204" pitchFamily="34" charset="0"/>
                <a:ea typeface="+mn-ea"/>
                <a:cs typeface="Helvetica" panose="020B0604020202020204" pitchFamily="34" charset="0"/>
              </a:rPr>
              <a:t>in the hilum and outer integument</a:t>
            </a:r>
          </a:p>
        </p:txBody>
      </p:sp>
      <p:pic>
        <p:nvPicPr>
          <p:cNvPr id="7" name="Content Placeholder 4">
            <a:extLst>
              <a:ext uri="{FF2B5EF4-FFF2-40B4-BE49-F238E27FC236}">
                <a16:creationId xmlns:a16="http://schemas.microsoft.com/office/drawing/2014/main" id="{A6C3B077-1049-4B20-B2F5-5C132B391CE7}"/>
              </a:ext>
            </a:extLst>
          </p:cNvPr>
          <p:cNvPicPr>
            <a:picLocks noChangeAspect="1"/>
          </p:cNvPicPr>
          <p:nvPr/>
        </p:nvPicPr>
        <p:blipFill>
          <a:blip r:embed="rId2"/>
          <a:stretch>
            <a:fillRect/>
          </a:stretch>
        </p:blipFill>
        <p:spPr>
          <a:xfrm>
            <a:off x="6524361" y="440115"/>
            <a:ext cx="5162550" cy="6040484"/>
          </a:xfrm>
          <a:prstGeom prst="rect">
            <a:avLst/>
          </a:prstGeom>
          <a:solidFill>
            <a:schemeClr val="bg1"/>
          </a:solidFill>
        </p:spPr>
      </p:pic>
    </p:spTree>
    <p:extLst>
      <p:ext uri="{BB962C8B-B14F-4D97-AF65-F5344CB8AC3E}">
        <p14:creationId xmlns:p14="http://schemas.microsoft.com/office/powerpoint/2010/main" val="63324035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E546E6-79CC-4709-9FC1-6D84BC757E19}"/>
              </a:ext>
            </a:extLst>
          </p:cNvPr>
          <p:cNvSpPr>
            <a:spLocks noGrp="1"/>
          </p:cNvSpPr>
          <p:nvPr>
            <p:ph type="title"/>
          </p:nvPr>
        </p:nvSpPr>
        <p:spPr>
          <a:xfrm>
            <a:off x="521970" y="314814"/>
            <a:ext cx="6745039" cy="1575262"/>
          </a:xfrm>
        </p:spPr>
        <p:txBody>
          <a:bodyPr>
            <a:noAutofit/>
          </a:bodyPr>
          <a:lstStyle/>
          <a:p>
            <a:r>
              <a:rPr lang="en-US" sz="2400" b="1" dirty="0">
                <a:solidFill>
                  <a:schemeClr val="tx1"/>
                </a:solidFill>
                <a:latin typeface="Garamond" panose="02020404030301010803" pitchFamily="18" charset="0"/>
              </a:rPr>
              <a:t>Concentration of </a:t>
            </a:r>
            <a:r>
              <a:rPr lang="en-US" sz="2400" b="1" i="1" dirty="0" err="1">
                <a:solidFill>
                  <a:schemeClr val="tx1"/>
                </a:solidFill>
                <a:latin typeface="Garamond" panose="02020404030301010803" pitchFamily="18" charset="0"/>
              </a:rPr>
              <a:t>Xylella</a:t>
            </a:r>
            <a:r>
              <a:rPr lang="en-US" sz="2400" b="1" i="1" dirty="0">
                <a:solidFill>
                  <a:schemeClr val="tx1"/>
                </a:solidFill>
                <a:latin typeface="Garamond" panose="02020404030301010803" pitchFamily="18" charset="0"/>
              </a:rPr>
              <a:t> </a:t>
            </a:r>
            <a:r>
              <a:rPr lang="en-US" sz="2400" b="1" dirty="0">
                <a:solidFill>
                  <a:schemeClr val="tx1"/>
                </a:solidFill>
                <a:latin typeface="Garamond" panose="02020404030301010803" pitchFamily="18" charset="0"/>
              </a:rPr>
              <a:t>in petioles, shoots, leaflets, and roots of c.v. Cape Fear seedlings</a:t>
            </a:r>
          </a:p>
        </p:txBody>
      </p:sp>
      <p:sp>
        <p:nvSpPr>
          <p:cNvPr id="5" name="Content Placeholder 4">
            <a:extLst>
              <a:ext uri="{FF2B5EF4-FFF2-40B4-BE49-F238E27FC236}">
                <a16:creationId xmlns:a16="http://schemas.microsoft.com/office/drawing/2014/main" id="{88805EE6-78A7-4B3F-BF22-43B07E897372}"/>
              </a:ext>
            </a:extLst>
          </p:cNvPr>
          <p:cNvSpPr>
            <a:spLocks noGrp="1"/>
          </p:cNvSpPr>
          <p:nvPr>
            <p:ph idx="1"/>
          </p:nvPr>
        </p:nvSpPr>
        <p:spPr>
          <a:xfrm>
            <a:off x="521970" y="1997838"/>
            <a:ext cx="6450330" cy="2862322"/>
          </a:xfrm>
          <a:prstGeom prst="rect">
            <a:avLst/>
          </a:prstGeom>
        </p:spPr>
        <p:txBody>
          <a:bodyPr wrap="square">
            <a:spAutoFit/>
          </a:bodyPr>
          <a:lstStyle/>
          <a:p>
            <a:pPr algn="just">
              <a:spcBef>
                <a:spcPts val="0"/>
              </a:spcBef>
              <a:buClrTx/>
            </a:pPr>
            <a:r>
              <a:rPr lang="en-US" dirty="0">
                <a:solidFill>
                  <a:schemeClr val="tx1"/>
                </a:solidFill>
                <a:latin typeface="Helvetica" panose="020B0604020202020204" pitchFamily="34" charset="0"/>
                <a:cs typeface="Helvetica" panose="020B0604020202020204" pitchFamily="34" charset="0"/>
              </a:rPr>
              <a:t>Eight c.v. Cape Fear seedlings germinated from high-quality nuts were harvested after 12 weeks</a:t>
            </a:r>
          </a:p>
          <a:p>
            <a:pPr algn="just">
              <a:spcBef>
                <a:spcPts val="0"/>
              </a:spcBef>
              <a:buClrTx/>
            </a:pPr>
            <a:endParaRPr lang="en-US" dirty="0">
              <a:solidFill>
                <a:schemeClr val="tx1"/>
              </a:solidFill>
              <a:latin typeface="Helvetica" panose="020B0604020202020204" pitchFamily="34" charset="0"/>
              <a:cs typeface="Helvetica" panose="020B0604020202020204" pitchFamily="34" charset="0"/>
            </a:endParaRPr>
          </a:p>
          <a:p>
            <a:pPr algn="just">
              <a:spcBef>
                <a:spcPts val="0"/>
              </a:spcBef>
              <a:buClrTx/>
            </a:pPr>
            <a:r>
              <a:rPr lang="en-US" dirty="0">
                <a:solidFill>
                  <a:schemeClr val="tx1"/>
                </a:solidFill>
                <a:latin typeface="Helvetica" panose="020B0604020202020204" pitchFamily="34" charset="0"/>
                <a:cs typeface="Helvetica" panose="020B0604020202020204" pitchFamily="34" charset="0"/>
              </a:rPr>
              <a:t>The </a:t>
            </a:r>
            <a:r>
              <a:rPr lang="en-US" b="1" dirty="0">
                <a:solidFill>
                  <a:schemeClr val="tx1"/>
                </a:solidFill>
                <a:latin typeface="Helvetica" panose="020B0604020202020204" pitchFamily="34" charset="0"/>
                <a:cs typeface="Helvetica" panose="020B0604020202020204" pitchFamily="34" charset="0"/>
              </a:rPr>
              <a:t>petioles, apical shoot, leaflets, and tap roots were dissected </a:t>
            </a:r>
            <a:r>
              <a:rPr lang="en-US" dirty="0">
                <a:solidFill>
                  <a:schemeClr val="tx1"/>
                </a:solidFill>
                <a:latin typeface="Helvetica" panose="020B0604020202020204" pitchFamily="34" charset="0"/>
                <a:cs typeface="Helvetica" panose="020B0604020202020204" pitchFamily="34" charset="0"/>
              </a:rPr>
              <a:t>from each seedling</a:t>
            </a:r>
          </a:p>
          <a:p>
            <a:pPr algn="just">
              <a:spcBef>
                <a:spcPts val="0"/>
              </a:spcBef>
              <a:buClrTx/>
            </a:pPr>
            <a:endParaRPr lang="en-US" dirty="0">
              <a:solidFill>
                <a:schemeClr val="tx1"/>
              </a:solidFill>
              <a:latin typeface="Helvetica" panose="020B0604020202020204" pitchFamily="34" charset="0"/>
              <a:cs typeface="Helvetica" panose="020B0604020202020204" pitchFamily="34" charset="0"/>
            </a:endParaRPr>
          </a:p>
          <a:p>
            <a:pPr algn="just">
              <a:spcBef>
                <a:spcPts val="0"/>
              </a:spcBef>
              <a:buClrTx/>
            </a:pPr>
            <a:r>
              <a:rPr lang="en-US" i="1" dirty="0" err="1">
                <a:solidFill>
                  <a:srgbClr val="000000"/>
                </a:solidFill>
                <a:latin typeface="Arial" panose="020B0604020202020204" pitchFamily="34" charset="0"/>
                <a:ea typeface="Times New Roman" panose="02020603050405020304" pitchFamily="18" charset="0"/>
                <a:cs typeface="Arial" panose="020B0604020202020204" pitchFamily="34" charset="0"/>
              </a:rPr>
              <a:t>Xylella</a:t>
            </a:r>
            <a:r>
              <a:rPr lang="en-US" i="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dirty="0">
                <a:solidFill>
                  <a:srgbClr val="000000"/>
                </a:solidFill>
                <a:latin typeface="Arial" panose="020B0604020202020204" pitchFamily="34" charset="0"/>
                <a:ea typeface="Times New Roman" panose="02020603050405020304" pitchFamily="18" charset="0"/>
                <a:cs typeface="Arial" panose="020B0604020202020204" pitchFamily="34" charset="0"/>
              </a:rPr>
              <a:t>DNA was quantified by qPCR</a:t>
            </a:r>
          </a:p>
          <a:p>
            <a:pPr algn="just">
              <a:spcBef>
                <a:spcPts val="0"/>
              </a:spcBef>
              <a:buClrTx/>
            </a:pPr>
            <a:endParaRPr lang="en-US" dirty="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algn="just">
              <a:spcBef>
                <a:spcPts val="0"/>
              </a:spcBef>
              <a:buClrTx/>
            </a:pPr>
            <a:endParaRPr lang="en-US" dirty="0">
              <a:solidFill>
                <a:schemeClr val="tx1"/>
              </a:solidFill>
              <a:latin typeface="Helvetica" panose="020B0604020202020204" pitchFamily="34" charset="0"/>
              <a:cs typeface="Helvetica" panose="020B0604020202020204" pitchFamily="34" charset="0"/>
            </a:endParaRPr>
          </a:p>
          <a:p>
            <a:pPr algn="just">
              <a:spcBef>
                <a:spcPts val="0"/>
              </a:spcBef>
              <a:buClrTx/>
            </a:pPr>
            <a:endParaRPr lang="en-US" dirty="0">
              <a:solidFill>
                <a:schemeClr val="tx1"/>
              </a:solidFill>
              <a:latin typeface="Helvetica" panose="020B0604020202020204" pitchFamily="34" charset="0"/>
              <a:cs typeface="Helvetica" panose="020B0604020202020204" pitchFamily="34" charset="0"/>
            </a:endParaRPr>
          </a:p>
        </p:txBody>
      </p:sp>
      <p:graphicFrame>
        <p:nvGraphicFramePr>
          <p:cNvPr id="10" name="Content Placeholder 3">
            <a:extLst>
              <a:ext uri="{FF2B5EF4-FFF2-40B4-BE49-F238E27FC236}">
                <a16:creationId xmlns:a16="http://schemas.microsoft.com/office/drawing/2014/main" id="{083FE32E-1B90-41A4-A70B-EF791BD6469A}"/>
              </a:ext>
            </a:extLst>
          </p:cNvPr>
          <p:cNvGraphicFramePr>
            <a:graphicFrameLocks/>
          </p:cNvGraphicFramePr>
          <p:nvPr>
            <p:extLst>
              <p:ext uri="{D42A27DB-BD31-4B8C-83A1-F6EECF244321}">
                <p14:modId xmlns:p14="http://schemas.microsoft.com/office/powerpoint/2010/main" val="1079078663"/>
              </p:ext>
            </p:extLst>
          </p:nvPr>
        </p:nvGraphicFramePr>
        <p:xfrm>
          <a:off x="7333684" y="344469"/>
          <a:ext cx="4609480" cy="6169061"/>
        </p:xfrm>
        <a:graphic>
          <a:graphicData uri="http://schemas.openxmlformats.org/drawingml/2006/chart">
            <c:chart xmlns:c="http://schemas.openxmlformats.org/drawingml/2006/chart" xmlns:r="http://schemas.openxmlformats.org/officeDocument/2006/relationships" r:id="rId2"/>
          </a:graphicData>
        </a:graphic>
      </p:graphicFrame>
      <p:pic>
        <p:nvPicPr>
          <p:cNvPr id="13" name="Picture 12">
            <a:extLst>
              <a:ext uri="{FF2B5EF4-FFF2-40B4-BE49-F238E27FC236}">
                <a16:creationId xmlns:a16="http://schemas.microsoft.com/office/drawing/2014/main" id="{F14FC2F9-4389-4E0C-AF5E-D14C8D52B811}"/>
              </a:ext>
            </a:extLst>
          </p:cNvPr>
          <p:cNvPicPr>
            <a:picLocks noChangeAspect="1"/>
          </p:cNvPicPr>
          <p:nvPr/>
        </p:nvPicPr>
        <p:blipFill>
          <a:blip r:embed="rId3"/>
          <a:stretch>
            <a:fillRect/>
          </a:stretch>
        </p:blipFill>
        <p:spPr>
          <a:xfrm>
            <a:off x="3334860" y="4265451"/>
            <a:ext cx="3998824" cy="2133600"/>
          </a:xfrm>
          <a:prstGeom prst="rect">
            <a:avLst/>
          </a:prstGeom>
        </p:spPr>
      </p:pic>
      <p:sp>
        <p:nvSpPr>
          <p:cNvPr id="4" name="Rectangle 3">
            <a:extLst>
              <a:ext uri="{FF2B5EF4-FFF2-40B4-BE49-F238E27FC236}">
                <a16:creationId xmlns:a16="http://schemas.microsoft.com/office/drawing/2014/main" id="{9A0AE91F-1D2A-43DC-B8D3-23CDD59BC78F}"/>
              </a:ext>
            </a:extLst>
          </p:cNvPr>
          <p:cNvSpPr/>
          <p:nvPr/>
        </p:nvSpPr>
        <p:spPr>
          <a:xfrm>
            <a:off x="521970" y="4379930"/>
            <a:ext cx="2679540" cy="1200329"/>
          </a:xfrm>
          <a:prstGeom prst="rect">
            <a:avLst/>
          </a:prstGeom>
        </p:spPr>
        <p:txBody>
          <a:bodyPr wrap="square">
            <a:spAutoFit/>
          </a:bodyPr>
          <a:lstStyle/>
          <a:p>
            <a:pPr marL="285750" indent="-285750">
              <a:spcBef>
                <a:spcPts val="0"/>
              </a:spcBef>
              <a:buClrTx/>
              <a:buFont typeface="Arial" panose="020B0604020202020204" pitchFamily="34" charset="0"/>
              <a:buChar char="•"/>
            </a:pPr>
            <a:r>
              <a:rPr lang="en-US" b="1" dirty="0">
                <a:solidFill>
                  <a:srgbClr val="000000"/>
                </a:solidFill>
                <a:latin typeface="Helvetica" panose="020B0604020202020204" pitchFamily="34" charset="0"/>
                <a:cs typeface="Helvetica" panose="020B0604020202020204" pitchFamily="34" charset="0"/>
              </a:rPr>
              <a:t>Petiole samples had the highest concentrations of </a:t>
            </a:r>
            <a:r>
              <a:rPr lang="en-US" b="1" i="1" dirty="0" err="1">
                <a:solidFill>
                  <a:srgbClr val="000000"/>
                </a:solidFill>
                <a:latin typeface="Helvetica" panose="020B0604020202020204" pitchFamily="34" charset="0"/>
                <a:cs typeface="Helvetica" panose="020B0604020202020204" pitchFamily="34" charset="0"/>
              </a:rPr>
              <a:t>Xylella</a:t>
            </a:r>
            <a:endParaRPr lang="en-US" sz="1600" dirty="0">
              <a:solidFill>
                <a:srgbClr val="000000"/>
              </a:solidFill>
              <a:latin typeface="Helvetica" panose="020B0604020202020204" pitchFamily="34" charset="0"/>
              <a:cs typeface="Helvetica" panose="020B0604020202020204" pitchFamily="34" charset="0"/>
            </a:endParaRPr>
          </a:p>
        </p:txBody>
      </p:sp>
    </p:spTree>
    <p:extLst>
      <p:ext uri="{BB962C8B-B14F-4D97-AF65-F5344CB8AC3E}">
        <p14:creationId xmlns:p14="http://schemas.microsoft.com/office/powerpoint/2010/main" val="140076928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BE8CD3-D5C6-4E4B-B1DE-48D1D541367A}"/>
              </a:ext>
            </a:extLst>
          </p:cNvPr>
          <p:cNvSpPr>
            <a:spLocks noGrp="1"/>
          </p:cNvSpPr>
          <p:nvPr>
            <p:ph type="title"/>
          </p:nvPr>
        </p:nvSpPr>
        <p:spPr>
          <a:xfrm>
            <a:off x="469294" y="358881"/>
            <a:ext cx="6561822" cy="1542642"/>
          </a:xfrm>
        </p:spPr>
        <p:txBody>
          <a:bodyPr>
            <a:normAutofit/>
          </a:bodyPr>
          <a:lstStyle/>
          <a:p>
            <a:r>
              <a:rPr lang="en-US" b="1" dirty="0">
                <a:latin typeface="Garamond" panose="02020404030301010803" pitchFamily="18" charset="0"/>
              </a:rPr>
              <a:t>Presence of Xylella in high, medium, and low filled nuts</a:t>
            </a:r>
          </a:p>
        </p:txBody>
      </p:sp>
      <p:sp>
        <p:nvSpPr>
          <p:cNvPr id="3" name="Content Placeholder 2">
            <a:extLst>
              <a:ext uri="{FF2B5EF4-FFF2-40B4-BE49-F238E27FC236}">
                <a16:creationId xmlns:a16="http://schemas.microsoft.com/office/drawing/2014/main" id="{FB1C73A1-75C1-4737-BAC7-AAD216388F1F}"/>
              </a:ext>
            </a:extLst>
          </p:cNvPr>
          <p:cNvSpPr>
            <a:spLocks noGrp="1"/>
          </p:cNvSpPr>
          <p:nvPr>
            <p:ph idx="1"/>
          </p:nvPr>
        </p:nvSpPr>
        <p:spPr>
          <a:xfrm>
            <a:off x="469294" y="2179224"/>
            <a:ext cx="6626257" cy="3336063"/>
          </a:xfrm>
        </p:spPr>
        <p:txBody>
          <a:bodyPr>
            <a:normAutofit/>
          </a:bodyPr>
          <a:lstStyle/>
          <a:p>
            <a:pPr>
              <a:spcBef>
                <a:spcPts val="0"/>
              </a:spcBef>
              <a:buClrTx/>
            </a:pPr>
            <a:r>
              <a:rPr lang="en-US" dirty="0">
                <a:solidFill>
                  <a:schemeClr val="tx1"/>
                </a:solidFill>
                <a:latin typeface="Helvetica" panose="020B0604020202020204" pitchFamily="34" charset="0"/>
                <a:ea typeface="Times New Roman" panose="02020603050405020304" pitchFamily="18" charset="0"/>
                <a:cs typeface="Helvetica" panose="020B0604020202020204" pitchFamily="34" charset="0"/>
              </a:rPr>
              <a:t>150 nuts were collected and separated by nut fill into three groups</a:t>
            </a:r>
          </a:p>
          <a:p>
            <a:pPr marL="227013" indent="0">
              <a:spcBef>
                <a:spcPts val="0"/>
              </a:spcBef>
              <a:buClrTx/>
              <a:buNone/>
            </a:pPr>
            <a:endParaRPr lang="en-US" dirty="0">
              <a:solidFill>
                <a:schemeClr val="tx1"/>
              </a:solidFill>
              <a:latin typeface="Helvetica" panose="020B0604020202020204" pitchFamily="34" charset="0"/>
              <a:ea typeface="Times New Roman" panose="02020603050405020304" pitchFamily="18" charset="0"/>
              <a:cs typeface="Helvetica" panose="020B0604020202020204" pitchFamily="34" charset="0"/>
            </a:endParaRPr>
          </a:p>
          <a:p>
            <a:pPr>
              <a:spcBef>
                <a:spcPts val="0"/>
              </a:spcBef>
              <a:buClrTx/>
            </a:pPr>
            <a:r>
              <a:rPr lang="en-US" dirty="0">
                <a:solidFill>
                  <a:schemeClr val="tx1"/>
                </a:solidFill>
                <a:latin typeface="Helvetica" panose="020B0604020202020204" pitchFamily="34" charset="0"/>
                <a:ea typeface="Times New Roman" panose="02020603050405020304" pitchFamily="18" charset="0"/>
                <a:cs typeface="Helvetica" panose="020B0604020202020204" pitchFamily="34" charset="0"/>
              </a:rPr>
              <a:t>Prior to planting, the seeds were bisected and the </a:t>
            </a:r>
            <a:r>
              <a:rPr lang="en-US" b="1" dirty="0">
                <a:solidFill>
                  <a:schemeClr val="tx1"/>
                </a:solidFill>
                <a:latin typeface="Helvetica" panose="020B0604020202020204" pitchFamily="34" charset="0"/>
                <a:ea typeface="Times New Roman" panose="02020603050405020304" pitchFamily="18" charset="0"/>
                <a:cs typeface="Helvetica" panose="020B0604020202020204" pitchFamily="34" charset="0"/>
              </a:rPr>
              <a:t>section not containing the embryo</a:t>
            </a:r>
            <a:r>
              <a:rPr lang="en-US" dirty="0">
                <a:solidFill>
                  <a:schemeClr val="tx1"/>
                </a:solidFill>
                <a:latin typeface="Helvetica" panose="020B0604020202020204" pitchFamily="34" charset="0"/>
                <a:ea typeface="Times New Roman" panose="02020603050405020304" pitchFamily="18" charset="0"/>
                <a:cs typeface="Helvetica" panose="020B0604020202020204" pitchFamily="34" charset="0"/>
              </a:rPr>
              <a:t> was harvested and the gDNA isolated</a:t>
            </a:r>
          </a:p>
          <a:p>
            <a:pPr>
              <a:spcBef>
                <a:spcPts val="0"/>
              </a:spcBef>
              <a:buClrTx/>
            </a:pPr>
            <a:endParaRPr lang="en-US" dirty="0">
              <a:solidFill>
                <a:schemeClr val="tx1"/>
              </a:solidFill>
              <a:latin typeface="Helvetica" panose="020B0604020202020204" pitchFamily="34" charset="0"/>
              <a:ea typeface="Times New Roman" panose="02020603050405020304" pitchFamily="18" charset="0"/>
              <a:cs typeface="Helvetica" panose="020B0604020202020204" pitchFamily="34" charset="0"/>
            </a:endParaRPr>
          </a:p>
          <a:p>
            <a:pPr>
              <a:spcBef>
                <a:spcPts val="0"/>
              </a:spcBef>
              <a:buClrTx/>
            </a:pPr>
            <a:r>
              <a:rPr lang="en-US" dirty="0">
                <a:solidFill>
                  <a:schemeClr val="tx1"/>
                </a:solidFill>
                <a:latin typeface="Helvetica" panose="020B0604020202020204" pitchFamily="34" charset="0"/>
                <a:ea typeface="Times New Roman" panose="02020603050405020304" pitchFamily="18" charset="0"/>
                <a:cs typeface="Helvetica" panose="020B0604020202020204" pitchFamily="34" charset="0"/>
              </a:rPr>
              <a:t>qPCR analysis was performed on a subset of 25 nuts per group to determine the presence and concentration of </a:t>
            </a:r>
            <a:r>
              <a:rPr lang="en-US" i="1" dirty="0" err="1">
                <a:solidFill>
                  <a:schemeClr val="tx1"/>
                </a:solidFill>
                <a:latin typeface="Helvetica" panose="020B0604020202020204" pitchFamily="34" charset="0"/>
                <a:ea typeface="Times New Roman" panose="02020603050405020304" pitchFamily="18" charset="0"/>
                <a:cs typeface="Helvetica" panose="020B0604020202020204" pitchFamily="34" charset="0"/>
              </a:rPr>
              <a:t>Xylella</a:t>
            </a:r>
            <a:endParaRPr lang="en-US" i="1" dirty="0">
              <a:solidFill>
                <a:schemeClr val="tx1"/>
              </a:solidFill>
              <a:latin typeface="Helvetica" panose="020B0604020202020204" pitchFamily="34" charset="0"/>
              <a:ea typeface="Times New Roman" panose="02020603050405020304" pitchFamily="18" charset="0"/>
              <a:cs typeface="Helvetica" panose="020B0604020202020204" pitchFamily="34" charset="0"/>
            </a:endParaRPr>
          </a:p>
          <a:p>
            <a:pPr>
              <a:buClrTx/>
            </a:pPr>
            <a:endParaRPr lang="en-US" dirty="0">
              <a:solidFill>
                <a:schemeClr val="tx1"/>
              </a:solidFill>
              <a:latin typeface="Helvetica" panose="020B0604020202020204" pitchFamily="34" charset="0"/>
              <a:ea typeface="Times New Roman" panose="02020603050405020304" pitchFamily="18" charset="0"/>
              <a:cs typeface="Helvetica" panose="020B0604020202020204" pitchFamily="34" charset="0"/>
            </a:endParaRPr>
          </a:p>
        </p:txBody>
      </p:sp>
      <p:sp>
        <p:nvSpPr>
          <p:cNvPr id="7" name="Rectangle 6">
            <a:extLst>
              <a:ext uri="{FF2B5EF4-FFF2-40B4-BE49-F238E27FC236}">
                <a16:creationId xmlns:a16="http://schemas.microsoft.com/office/drawing/2014/main" id="{9CF1436E-9B94-4742-8C9E-46ECF965CD98}"/>
              </a:ext>
            </a:extLst>
          </p:cNvPr>
          <p:cNvSpPr/>
          <p:nvPr/>
        </p:nvSpPr>
        <p:spPr>
          <a:xfrm>
            <a:off x="469294" y="5192121"/>
            <a:ext cx="6418372" cy="646331"/>
          </a:xfrm>
          <a:prstGeom prst="rect">
            <a:avLst/>
          </a:prstGeom>
        </p:spPr>
        <p:txBody>
          <a:bodyPr wrap="square">
            <a:spAutoFit/>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srgbClr val="000000"/>
                </a:solidFill>
                <a:effectLst/>
                <a:uLnTx/>
                <a:uFillTx/>
                <a:latin typeface="Helvetica" panose="020B0604020202020204" pitchFamily="34" charset="0"/>
                <a:ea typeface="+mn-ea"/>
                <a:cs typeface="Helvetica" panose="020B0604020202020204" pitchFamily="34" charset="0"/>
              </a:rPr>
              <a:t>The presence of </a:t>
            </a:r>
            <a:r>
              <a:rPr kumimoji="0" lang="en-US" sz="1800" b="1" i="1" u="none" strike="noStrike" kern="1200" cap="none" spc="0" normalizeH="0" baseline="0" noProof="0" dirty="0">
                <a:ln>
                  <a:noFill/>
                </a:ln>
                <a:solidFill>
                  <a:srgbClr val="000000"/>
                </a:solidFill>
                <a:effectLst/>
                <a:uLnTx/>
                <a:uFillTx/>
                <a:latin typeface="Helvetica" panose="020B0604020202020204" pitchFamily="34" charset="0"/>
                <a:ea typeface="+mn-ea"/>
                <a:cs typeface="Helvetica" panose="020B0604020202020204" pitchFamily="34" charset="0"/>
              </a:rPr>
              <a:t>X. fastidiosa </a:t>
            </a:r>
            <a:r>
              <a:rPr kumimoji="0" lang="en-US" sz="1800" b="1" i="0" u="none" strike="noStrike" kern="1200" cap="none" spc="0" normalizeH="0" baseline="0" noProof="0" dirty="0">
                <a:ln>
                  <a:noFill/>
                </a:ln>
                <a:solidFill>
                  <a:srgbClr val="000000"/>
                </a:solidFill>
                <a:effectLst/>
                <a:uLnTx/>
                <a:uFillTx/>
                <a:latin typeface="Helvetica" panose="020B0604020202020204" pitchFamily="34" charset="0"/>
                <a:ea typeface="+mn-ea"/>
                <a:cs typeface="Helvetica" panose="020B0604020202020204" pitchFamily="34" charset="0"/>
              </a:rPr>
              <a:t>was significantly higher in high filled nuts compared to low filled nuts</a:t>
            </a:r>
          </a:p>
        </p:txBody>
      </p:sp>
      <p:grpSp>
        <p:nvGrpSpPr>
          <p:cNvPr id="4" name="Group 3">
            <a:extLst>
              <a:ext uri="{FF2B5EF4-FFF2-40B4-BE49-F238E27FC236}">
                <a16:creationId xmlns:a16="http://schemas.microsoft.com/office/drawing/2014/main" id="{C3AC7EB0-9764-428F-8E55-A6E2C9CE3D09}"/>
              </a:ext>
            </a:extLst>
          </p:cNvPr>
          <p:cNvGrpSpPr/>
          <p:nvPr/>
        </p:nvGrpSpPr>
        <p:grpSpPr>
          <a:xfrm>
            <a:off x="7335916" y="315141"/>
            <a:ext cx="4548140" cy="6434358"/>
            <a:chOff x="8188647" y="1098498"/>
            <a:chExt cx="3390609" cy="5602968"/>
          </a:xfrm>
        </p:grpSpPr>
        <p:graphicFrame>
          <p:nvGraphicFramePr>
            <p:cNvPr id="8" name="Content Placeholder 3">
              <a:extLst>
                <a:ext uri="{FF2B5EF4-FFF2-40B4-BE49-F238E27FC236}">
                  <a16:creationId xmlns:a16="http://schemas.microsoft.com/office/drawing/2014/main" id="{3B13439F-00EE-4761-BC33-8BA4EB9B6F60}"/>
                </a:ext>
              </a:extLst>
            </p:cNvPr>
            <p:cNvGraphicFramePr>
              <a:graphicFrameLocks/>
            </p:cNvGraphicFramePr>
            <p:nvPr>
              <p:extLst>
                <p:ext uri="{D42A27DB-BD31-4B8C-83A1-F6EECF244321}">
                  <p14:modId xmlns:p14="http://schemas.microsoft.com/office/powerpoint/2010/main" val="3221751528"/>
                </p:ext>
              </p:extLst>
            </p:nvPr>
          </p:nvGraphicFramePr>
          <p:xfrm>
            <a:off x="8188647" y="3796459"/>
            <a:ext cx="3390609" cy="2905007"/>
          </p:xfrm>
          <a:graphic>
            <a:graphicData uri="http://schemas.openxmlformats.org/drawingml/2006/chart">
              <c:chart xmlns:c="http://schemas.openxmlformats.org/drawingml/2006/chart" xmlns:r="http://schemas.openxmlformats.org/officeDocument/2006/relationships" r:id="rId2"/>
            </a:graphicData>
          </a:graphic>
        </p:graphicFrame>
        <p:grpSp>
          <p:nvGrpSpPr>
            <p:cNvPr id="10" name="Group 9">
              <a:extLst>
                <a:ext uri="{FF2B5EF4-FFF2-40B4-BE49-F238E27FC236}">
                  <a16:creationId xmlns:a16="http://schemas.microsoft.com/office/drawing/2014/main" id="{C7E09305-79ED-4630-8DB9-FDF0419ED9E5}"/>
                </a:ext>
              </a:extLst>
            </p:cNvPr>
            <p:cNvGrpSpPr/>
            <p:nvPr/>
          </p:nvGrpSpPr>
          <p:grpSpPr>
            <a:xfrm>
              <a:off x="8188647" y="1098498"/>
              <a:ext cx="3390609" cy="3146921"/>
              <a:chOff x="2802547" y="565098"/>
              <a:chExt cx="3390609" cy="3146921"/>
            </a:xfrm>
            <a:solidFill>
              <a:schemeClr val="bg1"/>
            </a:solidFill>
          </p:grpSpPr>
          <p:graphicFrame>
            <p:nvGraphicFramePr>
              <p:cNvPr id="11" name="Chart 10">
                <a:extLst>
                  <a:ext uri="{FF2B5EF4-FFF2-40B4-BE49-F238E27FC236}">
                    <a16:creationId xmlns:a16="http://schemas.microsoft.com/office/drawing/2014/main" id="{475B3E6B-AAED-4197-AF0A-9306B2A0DE2F}"/>
                  </a:ext>
                </a:extLst>
              </p:cNvPr>
              <p:cNvGraphicFramePr>
                <a:graphicFrameLocks/>
              </p:cNvGraphicFramePr>
              <p:nvPr>
                <p:extLst>
                  <p:ext uri="{D42A27DB-BD31-4B8C-83A1-F6EECF244321}">
                    <p14:modId xmlns:p14="http://schemas.microsoft.com/office/powerpoint/2010/main" val="2535894550"/>
                  </p:ext>
                </p:extLst>
              </p:nvPr>
            </p:nvGraphicFramePr>
            <p:xfrm>
              <a:off x="2933701" y="601027"/>
              <a:ext cx="3259455" cy="2827973"/>
            </p:xfrm>
            <a:graphic>
              <a:graphicData uri="http://schemas.openxmlformats.org/drawingml/2006/chart">
                <c:chart xmlns:c="http://schemas.openxmlformats.org/drawingml/2006/chart" xmlns:r="http://schemas.openxmlformats.org/officeDocument/2006/relationships" r:id="rId3"/>
              </a:graphicData>
            </a:graphic>
          </p:graphicFrame>
          <p:sp>
            <p:nvSpPr>
              <p:cNvPr id="12" name="TextBox 11">
                <a:extLst>
                  <a:ext uri="{FF2B5EF4-FFF2-40B4-BE49-F238E27FC236}">
                    <a16:creationId xmlns:a16="http://schemas.microsoft.com/office/drawing/2014/main" id="{A0CFF802-C603-4F66-9A0B-99E134F25D43}"/>
                  </a:ext>
                </a:extLst>
              </p:cNvPr>
              <p:cNvSpPr txBox="1"/>
              <p:nvPr/>
            </p:nvSpPr>
            <p:spPr>
              <a:xfrm>
                <a:off x="2807678" y="565098"/>
                <a:ext cx="252046" cy="338554"/>
              </a:xfrm>
              <a:prstGeom prst="rect">
                <a:avLst/>
              </a:prstGeom>
              <a:grpFill/>
            </p:spPr>
            <p:txBody>
              <a:bodyPr wrap="square" rtlCol="0">
                <a:spAutoFit/>
              </a:bodyPr>
              <a:lstStyle/>
              <a:p>
                <a:r>
                  <a:rPr lang="en-US" sz="1600" b="1" dirty="0">
                    <a:latin typeface="Helvetica" panose="020B0604020202020204" pitchFamily="34" charset="0"/>
                    <a:cs typeface="Helvetica" panose="020B0604020202020204" pitchFamily="34" charset="0"/>
                  </a:rPr>
                  <a:t>A</a:t>
                </a:r>
              </a:p>
            </p:txBody>
          </p:sp>
          <p:sp>
            <p:nvSpPr>
              <p:cNvPr id="13" name="TextBox 12">
                <a:extLst>
                  <a:ext uri="{FF2B5EF4-FFF2-40B4-BE49-F238E27FC236}">
                    <a16:creationId xmlns:a16="http://schemas.microsoft.com/office/drawing/2014/main" id="{A4421173-C225-415F-BD17-93DE3582B36A}"/>
                  </a:ext>
                </a:extLst>
              </p:cNvPr>
              <p:cNvSpPr txBox="1"/>
              <p:nvPr/>
            </p:nvSpPr>
            <p:spPr>
              <a:xfrm>
                <a:off x="2802547" y="3373465"/>
                <a:ext cx="252046" cy="338554"/>
              </a:xfrm>
              <a:prstGeom prst="rect">
                <a:avLst/>
              </a:prstGeom>
              <a:grpFill/>
            </p:spPr>
            <p:txBody>
              <a:bodyPr wrap="square" rtlCol="0">
                <a:spAutoFit/>
              </a:bodyPr>
              <a:lstStyle/>
              <a:p>
                <a:r>
                  <a:rPr lang="en-US" sz="1600" b="1" dirty="0">
                    <a:latin typeface="Helvetica" panose="020B0604020202020204" pitchFamily="34" charset="0"/>
                    <a:cs typeface="Helvetica" panose="020B0604020202020204" pitchFamily="34" charset="0"/>
                  </a:rPr>
                  <a:t>B</a:t>
                </a:r>
              </a:p>
            </p:txBody>
          </p:sp>
        </p:grpSp>
      </p:grpSp>
    </p:spTree>
    <p:extLst>
      <p:ext uri="{BB962C8B-B14F-4D97-AF65-F5344CB8AC3E}">
        <p14:creationId xmlns:p14="http://schemas.microsoft.com/office/powerpoint/2010/main" val="35776076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1DA97B-67C0-45AB-AB0B-2FFE4F7E775C}"/>
              </a:ext>
            </a:extLst>
          </p:cNvPr>
          <p:cNvSpPr>
            <a:spLocks noGrp="1"/>
          </p:cNvSpPr>
          <p:nvPr>
            <p:ph type="title"/>
          </p:nvPr>
        </p:nvSpPr>
        <p:spPr>
          <a:xfrm>
            <a:off x="502918" y="305178"/>
            <a:ext cx="5162281" cy="1590297"/>
          </a:xfrm>
        </p:spPr>
        <p:txBody>
          <a:bodyPr>
            <a:normAutofit fontScale="90000"/>
          </a:bodyPr>
          <a:lstStyle/>
          <a:p>
            <a:r>
              <a:rPr lang="en-US" b="1" dirty="0">
                <a:latin typeface="Garamond" panose="02020404030301010803" pitchFamily="18" charset="0"/>
              </a:rPr>
              <a:t>Impact of nut fill on germination and growth rate of seedlings </a:t>
            </a:r>
          </a:p>
        </p:txBody>
      </p:sp>
      <p:sp>
        <p:nvSpPr>
          <p:cNvPr id="3" name="Content Placeholder 2">
            <a:extLst>
              <a:ext uri="{FF2B5EF4-FFF2-40B4-BE49-F238E27FC236}">
                <a16:creationId xmlns:a16="http://schemas.microsoft.com/office/drawing/2014/main" id="{2C3BE66A-5933-4B43-9218-7F06F82E2DBE}"/>
              </a:ext>
            </a:extLst>
          </p:cNvPr>
          <p:cNvSpPr>
            <a:spLocks noGrp="1"/>
          </p:cNvSpPr>
          <p:nvPr>
            <p:ph idx="1"/>
          </p:nvPr>
        </p:nvSpPr>
        <p:spPr>
          <a:xfrm>
            <a:off x="502918" y="2142135"/>
            <a:ext cx="5304963" cy="2429865"/>
          </a:xfrm>
        </p:spPr>
        <p:txBody>
          <a:bodyPr>
            <a:normAutofit/>
          </a:bodyPr>
          <a:lstStyle/>
          <a:p>
            <a:pPr>
              <a:spcBef>
                <a:spcPts val="0"/>
              </a:spcBef>
              <a:buClrTx/>
            </a:pPr>
            <a:r>
              <a:rPr lang="en-US" sz="2000" dirty="0">
                <a:solidFill>
                  <a:schemeClr val="tx1"/>
                </a:solidFill>
                <a:latin typeface="Helvetica" panose="020B0604020202020204" pitchFamily="34" charset="0"/>
                <a:cs typeface="Helvetica" panose="020B0604020202020204" pitchFamily="34" charset="0"/>
              </a:rPr>
              <a:t>150 cv. Cape Fear nuts were separated into three categories based on nut fill </a:t>
            </a:r>
          </a:p>
          <a:p>
            <a:pPr>
              <a:spcBef>
                <a:spcPts val="0"/>
              </a:spcBef>
              <a:buClrTx/>
            </a:pPr>
            <a:endParaRPr lang="en-US" sz="2000" dirty="0">
              <a:solidFill>
                <a:schemeClr val="tx1"/>
              </a:solidFill>
              <a:latin typeface="Helvetica" panose="020B0604020202020204" pitchFamily="34" charset="0"/>
              <a:cs typeface="Helvetica" panose="020B0604020202020204" pitchFamily="34" charset="0"/>
            </a:endParaRPr>
          </a:p>
          <a:p>
            <a:pPr>
              <a:spcBef>
                <a:spcPts val="0"/>
              </a:spcBef>
              <a:buClrTx/>
            </a:pPr>
            <a:r>
              <a:rPr lang="en-US" sz="2000" dirty="0">
                <a:solidFill>
                  <a:schemeClr val="tx1"/>
                </a:solidFill>
                <a:latin typeface="Helvetica" panose="020B0604020202020204" pitchFamily="34" charset="0"/>
                <a:cs typeface="Helvetica" panose="020B0604020202020204" pitchFamily="34" charset="0"/>
              </a:rPr>
              <a:t>Nuts were bisected and the </a:t>
            </a:r>
            <a:r>
              <a:rPr lang="en-US" sz="2000" b="1" dirty="0">
                <a:solidFill>
                  <a:schemeClr val="tx1"/>
                </a:solidFill>
                <a:latin typeface="Helvetica" panose="020B0604020202020204" pitchFamily="34" charset="0"/>
                <a:cs typeface="Helvetica" panose="020B0604020202020204" pitchFamily="34" charset="0"/>
              </a:rPr>
              <a:t>half containing the embryo was planted </a:t>
            </a:r>
            <a:r>
              <a:rPr lang="en-US" sz="2000" dirty="0">
                <a:solidFill>
                  <a:schemeClr val="tx1"/>
                </a:solidFill>
                <a:latin typeface="Helvetica" panose="020B0604020202020204" pitchFamily="34" charset="0"/>
                <a:cs typeface="Helvetica" panose="020B0604020202020204" pitchFamily="34" charset="0"/>
              </a:rPr>
              <a:t>and monitored for germination and growth rate</a:t>
            </a:r>
          </a:p>
        </p:txBody>
      </p:sp>
      <p:sp>
        <p:nvSpPr>
          <p:cNvPr id="7" name="Rectangle 6">
            <a:extLst>
              <a:ext uri="{FF2B5EF4-FFF2-40B4-BE49-F238E27FC236}">
                <a16:creationId xmlns:a16="http://schemas.microsoft.com/office/drawing/2014/main" id="{C72EF2D6-3D0A-4C7F-BA35-FE6D7E865569}"/>
              </a:ext>
            </a:extLst>
          </p:cNvPr>
          <p:cNvSpPr/>
          <p:nvPr/>
        </p:nvSpPr>
        <p:spPr>
          <a:xfrm>
            <a:off x="502918" y="4096663"/>
            <a:ext cx="5507164" cy="1938992"/>
          </a:xfrm>
          <a:prstGeom prst="rect">
            <a:avLst/>
          </a:prstGeom>
        </p:spPr>
        <p:txBody>
          <a:bodyPr wrap="square">
            <a:spAutoFit/>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srgbClr val="000000"/>
              </a:solidFill>
              <a:effectLst/>
              <a:uLnTx/>
              <a:uFillTx/>
              <a:latin typeface="Helvetica" panose="020B0604020202020204" pitchFamily="34" charset="0"/>
              <a:ea typeface="+mn-ea"/>
              <a:cs typeface="Helvetica" panose="020B0604020202020204" pitchFamily="34" charset="0"/>
            </a:endParaRPr>
          </a:p>
          <a:p>
            <a:pPr marL="227013" marR="0" lvl="0" indent="-227013"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srgbClr val="000000"/>
                </a:solidFill>
                <a:effectLst/>
                <a:uLnTx/>
                <a:uFillTx/>
                <a:latin typeface="Helvetica" panose="020B0604020202020204" pitchFamily="34" charset="0"/>
                <a:ea typeface="+mn-ea"/>
                <a:cs typeface="Helvetica" panose="020B0604020202020204" pitchFamily="34" charset="0"/>
              </a:rPr>
              <a:t>High filled nuts had significantly higher percent germination</a:t>
            </a:r>
          </a:p>
          <a:p>
            <a:pPr marL="227013" marR="0" lvl="0" indent="-227013"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1" i="0" u="none" strike="noStrike" kern="1200" cap="none" spc="0" normalizeH="0" baseline="0" noProof="0" dirty="0">
              <a:ln>
                <a:noFill/>
              </a:ln>
              <a:solidFill>
                <a:srgbClr val="000000"/>
              </a:solidFill>
              <a:effectLst/>
              <a:uLnTx/>
              <a:uFillTx/>
              <a:latin typeface="Helvetica" panose="020B0604020202020204" pitchFamily="34" charset="0"/>
              <a:ea typeface="+mn-ea"/>
              <a:cs typeface="Helvetica" panose="020B0604020202020204" pitchFamily="34" charset="0"/>
            </a:endParaRPr>
          </a:p>
          <a:p>
            <a:pPr marL="227013" marR="0" lvl="0" indent="-227013"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srgbClr val="000000"/>
                </a:solidFill>
                <a:effectLst/>
                <a:uLnTx/>
                <a:uFillTx/>
                <a:latin typeface="Helvetica" panose="020B0604020202020204" pitchFamily="34" charset="0"/>
                <a:ea typeface="+mn-ea"/>
                <a:cs typeface="Helvetica" panose="020B0604020202020204" pitchFamily="34" charset="0"/>
              </a:rPr>
              <a:t>Low filled nuts had significantly lower growth rates of germinated seedlings</a:t>
            </a:r>
          </a:p>
        </p:txBody>
      </p:sp>
      <p:grpSp>
        <p:nvGrpSpPr>
          <p:cNvPr id="8" name="Group 7">
            <a:extLst>
              <a:ext uri="{FF2B5EF4-FFF2-40B4-BE49-F238E27FC236}">
                <a16:creationId xmlns:a16="http://schemas.microsoft.com/office/drawing/2014/main" id="{A5851999-D0B2-4D99-A2DA-DBFCE83181E8}"/>
              </a:ext>
            </a:extLst>
          </p:cNvPr>
          <p:cNvGrpSpPr/>
          <p:nvPr/>
        </p:nvGrpSpPr>
        <p:grpSpPr>
          <a:xfrm>
            <a:off x="5867400" y="390525"/>
            <a:ext cx="6090138" cy="6277259"/>
            <a:chOff x="1819458" y="0"/>
            <a:chExt cx="5379060" cy="5655707"/>
          </a:xfrm>
          <a:solidFill>
            <a:schemeClr val="bg1"/>
          </a:solidFill>
        </p:grpSpPr>
        <p:graphicFrame>
          <p:nvGraphicFramePr>
            <p:cNvPr id="9" name="Chart 8">
              <a:extLst>
                <a:ext uri="{FF2B5EF4-FFF2-40B4-BE49-F238E27FC236}">
                  <a16:creationId xmlns:a16="http://schemas.microsoft.com/office/drawing/2014/main" id="{930DF69A-9223-46E8-BB7B-9C7AC4965A40}"/>
                </a:ext>
              </a:extLst>
            </p:cNvPr>
            <p:cNvGraphicFramePr>
              <a:graphicFrameLocks/>
            </p:cNvGraphicFramePr>
            <p:nvPr>
              <p:extLst>
                <p:ext uri="{D42A27DB-BD31-4B8C-83A1-F6EECF244321}">
                  <p14:modId xmlns:p14="http://schemas.microsoft.com/office/powerpoint/2010/main" val="2245910798"/>
                </p:ext>
              </p:extLst>
            </p:nvPr>
          </p:nvGraphicFramePr>
          <p:xfrm>
            <a:off x="1828800" y="0"/>
            <a:ext cx="2743199" cy="2733675"/>
          </p:xfrm>
          <a:graphic>
            <a:graphicData uri="http://schemas.openxmlformats.org/drawingml/2006/chart">
              <c:chart xmlns:c="http://schemas.openxmlformats.org/drawingml/2006/chart" xmlns:r="http://schemas.openxmlformats.org/officeDocument/2006/relationships" r:id="rId2"/>
            </a:graphicData>
          </a:graphic>
        </p:graphicFrame>
        <p:grpSp>
          <p:nvGrpSpPr>
            <p:cNvPr id="10" name="Group 9">
              <a:extLst>
                <a:ext uri="{FF2B5EF4-FFF2-40B4-BE49-F238E27FC236}">
                  <a16:creationId xmlns:a16="http://schemas.microsoft.com/office/drawing/2014/main" id="{04A1F212-7270-4C2C-9644-CAA8F07935B2}"/>
                </a:ext>
              </a:extLst>
            </p:cNvPr>
            <p:cNvGrpSpPr/>
            <p:nvPr/>
          </p:nvGrpSpPr>
          <p:grpSpPr>
            <a:xfrm>
              <a:off x="1819458" y="95263"/>
              <a:ext cx="5379060" cy="5560444"/>
              <a:chOff x="1819458" y="95263"/>
              <a:chExt cx="5379060" cy="5560444"/>
            </a:xfrm>
            <a:grpFill/>
          </p:grpSpPr>
          <p:grpSp>
            <p:nvGrpSpPr>
              <p:cNvPr id="11" name="Group 10">
                <a:extLst>
                  <a:ext uri="{FF2B5EF4-FFF2-40B4-BE49-F238E27FC236}">
                    <a16:creationId xmlns:a16="http://schemas.microsoft.com/office/drawing/2014/main" id="{EC18C856-59DC-4CB6-A267-2959B75528DA}"/>
                  </a:ext>
                </a:extLst>
              </p:cNvPr>
              <p:cNvGrpSpPr/>
              <p:nvPr/>
            </p:nvGrpSpPr>
            <p:grpSpPr>
              <a:xfrm>
                <a:off x="1945481" y="148114"/>
                <a:ext cx="5253037" cy="5507593"/>
                <a:chOff x="1945481" y="148114"/>
                <a:chExt cx="5253037" cy="5507593"/>
              </a:xfrm>
              <a:grpFill/>
            </p:grpSpPr>
            <p:graphicFrame>
              <p:nvGraphicFramePr>
                <p:cNvPr id="15" name="Chart 14">
                  <a:extLst>
                    <a:ext uri="{FF2B5EF4-FFF2-40B4-BE49-F238E27FC236}">
                      <a16:creationId xmlns:a16="http://schemas.microsoft.com/office/drawing/2014/main" id="{CF512EB9-7EE4-4C20-945E-BD681620FF3C}"/>
                    </a:ext>
                  </a:extLst>
                </p:cNvPr>
                <p:cNvGraphicFramePr>
                  <a:graphicFrameLocks/>
                </p:cNvGraphicFramePr>
                <p:nvPr>
                  <p:extLst>
                    <p:ext uri="{D42A27DB-BD31-4B8C-83A1-F6EECF244321}">
                      <p14:modId xmlns:p14="http://schemas.microsoft.com/office/powerpoint/2010/main" val="1123969034"/>
                    </p:ext>
                  </p:extLst>
                </p:nvPr>
              </p:nvGraphicFramePr>
              <p:xfrm>
                <a:off x="1945481" y="2769632"/>
                <a:ext cx="5253037" cy="288607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Chart 15">
                  <a:extLst>
                    <a:ext uri="{FF2B5EF4-FFF2-40B4-BE49-F238E27FC236}">
                      <a16:creationId xmlns:a16="http://schemas.microsoft.com/office/drawing/2014/main" id="{BF993831-E0F5-4D3D-9824-27C2B1083254}"/>
                    </a:ext>
                  </a:extLst>
                </p:cNvPr>
                <p:cNvGraphicFramePr>
                  <a:graphicFrameLocks/>
                </p:cNvGraphicFramePr>
                <p:nvPr>
                  <p:extLst>
                    <p:ext uri="{D42A27DB-BD31-4B8C-83A1-F6EECF244321}">
                      <p14:modId xmlns:p14="http://schemas.microsoft.com/office/powerpoint/2010/main" val="2352483541"/>
                    </p:ext>
                  </p:extLst>
                </p:nvPr>
              </p:nvGraphicFramePr>
              <p:xfrm>
                <a:off x="4276726" y="148114"/>
                <a:ext cx="2743200" cy="2621518"/>
              </p:xfrm>
              <a:graphic>
                <a:graphicData uri="http://schemas.openxmlformats.org/drawingml/2006/chart">
                  <c:chart xmlns:c="http://schemas.openxmlformats.org/drawingml/2006/chart" xmlns:r="http://schemas.openxmlformats.org/officeDocument/2006/relationships" r:id="rId4"/>
                </a:graphicData>
              </a:graphic>
            </p:graphicFrame>
          </p:grpSp>
          <p:sp>
            <p:nvSpPr>
              <p:cNvPr id="12" name="TextBox 11">
                <a:extLst>
                  <a:ext uri="{FF2B5EF4-FFF2-40B4-BE49-F238E27FC236}">
                    <a16:creationId xmlns:a16="http://schemas.microsoft.com/office/drawing/2014/main" id="{747D5B1C-E540-4730-96D2-F2C6B5DB4024}"/>
                  </a:ext>
                </a:extLst>
              </p:cNvPr>
              <p:cNvSpPr txBox="1"/>
              <p:nvPr/>
            </p:nvSpPr>
            <p:spPr>
              <a:xfrm>
                <a:off x="1819458" y="112157"/>
                <a:ext cx="252046" cy="338554"/>
              </a:xfrm>
              <a:prstGeom prst="rect">
                <a:avLst/>
              </a:prstGeom>
              <a:grpFill/>
            </p:spPr>
            <p:txBody>
              <a:bodyPr wrap="square" rtlCol="0">
                <a:spAutoFit/>
              </a:bodyPr>
              <a:lstStyle/>
              <a:p>
                <a:r>
                  <a:rPr lang="en-US" sz="1600" b="1" dirty="0">
                    <a:latin typeface="Helvetica" panose="020B0604020202020204" pitchFamily="34" charset="0"/>
                    <a:cs typeface="Helvetica" panose="020B0604020202020204" pitchFamily="34" charset="0"/>
                  </a:rPr>
                  <a:t>A</a:t>
                </a:r>
              </a:p>
            </p:txBody>
          </p:sp>
          <p:sp>
            <p:nvSpPr>
              <p:cNvPr id="13" name="TextBox 12">
                <a:extLst>
                  <a:ext uri="{FF2B5EF4-FFF2-40B4-BE49-F238E27FC236}">
                    <a16:creationId xmlns:a16="http://schemas.microsoft.com/office/drawing/2014/main" id="{A08A5A41-865B-4C89-BBE4-567395FD6CA6}"/>
                  </a:ext>
                </a:extLst>
              </p:cNvPr>
              <p:cNvSpPr txBox="1"/>
              <p:nvPr/>
            </p:nvSpPr>
            <p:spPr>
              <a:xfrm>
                <a:off x="1819458" y="2728288"/>
                <a:ext cx="252046" cy="338554"/>
              </a:xfrm>
              <a:prstGeom prst="rect">
                <a:avLst/>
              </a:prstGeom>
              <a:grpFill/>
            </p:spPr>
            <p:txBody>
              <a:bodyPr wrap="square" rtlCol="0">
                <a:spAutoFit/>
              </a:bodyPr>
              <a:lstStyle/>
              <a:p>
                <a:r>
                  <a:rPr lang="en-US" sz="1600" b="1" dirty="0">
                    <a:latin typeface="Helvetica" panose="020B0604020202020204" pitchFamily="34" charset="0"/>
                    <a:cs typeface="Helvetica" panose="020B0604020202020204" pitchFamily="34" charset="0"/>
                  </a:rPr>
                  <a:t>C</a:t>
                </a:r>
              </a:p>
            </p:txBody>
          </p:sp>
          <p:sp>
            <p:nvSpPr>
              <p:cNvPr id="14" name="TextBox 13">
                <a:extLst>
                  <a:ext uri="{FF2B5EF4-FFF2-40B4-BE49-F238E27FC236}">
                    <a16:creationId xmlns:a16="http://schemas.microsoft.com/office/drawing/2014/main" id="{2AA70839-AC3D-431F-BA74-C4546F9CE786}"/>
                  </a:ext>
                </a:extLst>
              </p:cNvPr>
              <p:cNvSpPr txBox="1"/>
              <p:nvPr/>
            </p:nvSpPr>
            <p:spPr>
              <a:xfrm>
                <a:off x="4445976" y="95263"/>
                <a:ext cx="252046" cy="338554"/>
              </a:xfrm>
              <a:prstGeom prst="rect">
                <a:avLst/>
              </a:prstGeom>
              <a:grpFill/>
            </p:spPr>
            <p:txBody>
              <a:bodyPr wrap="square" rtlCol="0">
                <a:spAutoFit/>
              </a:bodyPr>
              <a:lstStyle/>
              <a:p>
                <a:r>
                  <a:rPr lang="en-US" sz="1600" b="1" dirty="0">
                    <a:latin typeface="Helvetica" panose="020B0604020202020204" pitchFamily="34" charset="0"/>
                    <a:cs typeface="Helvetica" panose="020B0604020202020204" pitchFamily="34" charset="0"/>
                  </a:rPr>
                  <a:t>B</a:t>
                </a:r>
              </a:p>
            </p:txBody>
          </p:sp>
        </p:grpSp>
      </p:grpSp>
    </p:spTree>
    <p:extLst>
      <p:ext uri="{BB962C8B-B14F-4D97-AF65-F5344CB8AC3E}">
        <p14:creationId xmlns:p14="http://schemas.microsoft.com/office/powerpoint/2010/main" val="309362115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1475" y="337185"/>
            <a:ext cx="11449049" cy="949192"/>
          </a:xfrm>
        </p:spPr>
        <p:txBody>
          <a:bodyPr>
            <a:noAutofit/>
          </a:bodyPr>
          <a:lstStyle/>
          <a:p>
            <a:r>
              <a:rPr lang="en-US" b="1" dirty="0">
                <a:latin typeface="Garamond" panose="02020404030301010803" pitchFamily="18" charset="0"/>
                <a:cs typeface="Helvetica" panose="020B0604020202020204" pitchFamily="34" charset="0"/>
              </a:rPr>
              <a:t>USDA-ARS Pecan Breeding and Genetics Program</a:t>
            </a:r>
          </a:p>
        </p:txBody>
      </p:sp>
      <p:sp>
        <p:nvSpPr>
          <p:cNvPr id="3" name="Content Placeholder 2"/>
          <p:cNvSpPr>
            <a:spLocks noGrp="1"/>
          </p:cNvSpPr>
          <p:nvPr>
            <p:ph idx="1"/>
          </p:nvPr>
        </p:nvSpPr>
        <p:spPr>
          <a:xfrm>
            <a:off x="595745" y="1476376"/>
            <a:ext cx="6587932" cy="4876800"/>
          </a:xfrm>
        </p:spPr>
        <p:txBody>
          <a:bodyPr>
            <a:normAutofit/>
          </a:bodyPr>
          <a:lstStyle/>
          <a:p>
            <a:pPr>
              <a:buClrTx/>
            </a:pPr>
            <a:r>
              <a:rPr lang="en-US" sz="2400" b="1" dirty="0">
                <a:solidFill>
                  <a:schemeClr val="tx1"/>
                </a:solidFill>
                <a:latin typeface="Helvetica" panose="020B0604020202020204" pitchFamily="34" charset="0"/>
                <a:cs typeface="Helvetica" panose="020B0604020202020204" pitchFamily="34" charset="0"/>
              </a:rPr>
              <a:t>National Collection of Genetic Resources for Pecans and Hickories</a:t>
            </a:r>
            <a:endParaRPr lang="en-US" sz="2000" b="1" dirty="0">
              <a:solidFill>
                <a:schemeClr val="tx1"/>
              </a:solidFill>
              <a:latin typeface="Helvetica" panose="020B0604020202020204" pitchFamily="34" charset="0"/>
              <a:cs typeface="Helvetica" panose="020B0604020202020204" pitchFamily="34" charset="0"/>
            </a:endParaRPr>
          </a:p>
          <a:p>
            <a:pPr>
              <a:buClrTx/>
            </a:pPr>
            <a:endParaRPr lang="en-US" sz="2400" dirty="0">
              <a:solidFill>
                <a:schemeClr val="tx1"/>
              </a:solidFill>
              <a:latin typeface="Helvetica" panose="020B0604020202020204" pitchFamily="34" charset="0"/>
              <a:cs typeface="Helvetica" panose="020B0604020202020204" pitchFamily="34" charset="0"/>
            </a:endParaRPr>
          </a:p>
          <a:p>
            <a:pPr>
              <a:buClrTx/>
            </a:pPr>
            <a:r>
              <a:rPr lang="en-US" sz="2000" dirty="0">
                <a:solidFill>
                  <a:schemeClr val="tx1"/>
                </a:solidFill>
                <a:latin typeface="Helvetica" panose="020B0604020202020204" pitchFamily="34" charset="0"/>
                <a:cs typeface="Helvetica" panose="020B0604020202020204" pitchFamily="34" charset="0"/>
              </a:rPr>
              <a:t>Mission Statement: </a:t>
            </a:r>
          </a:p>
          <a:p>
            <a:pPr lvl="1">
              <a:buClrTx/>
            </a:pPr>
            <a:r>
              <a:rPr lang="en-US" sz="1800" dirty="0">
                <a:solidFill>
                  <a:schemeClr val="tx1"/>
                </a:solidFill>
                <a:latin typeface="Helvetica" panose="020B0604020202020204" pitchFamily="34" charset="0"/>
                <a:cs typeface="Helvetica" panose="020B0604020202020204" pitchFamily="34" charset="0"/>
              </a:rPr>
              <a:t>Develop superior pecan cultivars and rootstocks</a:t>
            </a:r>
          </a:p>
          <a:p>
            <a:pPr lvl="1">
              <a:buClrTx/>
            </a:pPr>
            <a:r>
              <a:rPr lang="en-US" sz="1800" dirty="0">
                <a:solidFill>
                  <a:schemeClr val="tx1"/>
                </a:solidFill>
                <a:latin typeface="Helvetica" panose="020B0604020202020204" pitchFamily="34" charset="0"/>
                <a:cs typeface="Helvetica" panose="020B0604020202020204" pitchFamily="34" charset="0"/>
              </a:rPr>
              <a:t>Determine heritability constants for superior tree and nut characteristics;</a:t>
            </a:r>
          </a:p>
          <a:p>
            <a:pPr lvl="1">
              <a:buClrTx/>
            </a:pPr>
            <a:r>
              <a:rPr lang="en-US" sz="1800" b="1" dirty="0">
                <a:solidFill>
                  <a:schemeClr val="tx1"/>
                </a:solidFill>
                <a:latin typeface="Helvetica" panose="020B0604020202020204" pitchFamily="34" charset="0"/>
                <a:cs typeface="Helvetica" panose="020B0604020202020204" pitchFamily="34" charset="0"/>
              </a:rPr>
              <a:t>Develop host plant resistance to control pecan insects and diseases;</a:t>
            </a:r>
          </a:p>
          <a:p>
            <a:pPr lvl="1">
              <a:buClrTx/>
            </a:pPr>
            <a:r>
              <a:rPr lang="en-US" sz="1800" b="1" dirty="0">
                <a:solidFill>
                  <a:schemeClr val="tx1"/>
                </a:solidFill>
                <a:latin typeface="Helvetica" panose="020B0604020202020204" pitchFamily="34" charset="0"/>
                <a:cs typeface="Helvetica" panose="020B0604020202020204" pitchFamily="34" charset="0"/>
              </a:rPr>
              <a:t>effectively collect, document, preserve, evaluate, enhance, and </a:t>
            </a:r>
            <a:r>
              <a:rPr lang="en-US" sz="1800" b="1" dirty="0">
                <a:solidFill>
                  <a:srgbClr val="FF0000"/>
                </a:solidFill>
                <a:latin typeface="Helvetica" panose="020B0604020202020204" pitchFamily="34" charset="0"/>
                <a:cs typeface="Helvetica" panose="020B0604020202020204" pitchFamily="34" charset="0"/>
              </a:rPr>
              <a:t>distribute</a:t>
            </a:r>
            <a:r>
              <a:rPr lang="en-US" sz="1800" b="1" dirty="0">
                <a:solidFill>
                  <a:schemeClr val="tx1"/>
                </a:solidFill>
                <a:latin typeface="Helvetica" panose="020B0604020202020204" pitchFamily="34" charset="0"/>
                <a:cs typeface="Helvetica" panose="020B0604020202020204" pitchFamily="34" charset="0"/>
              </a:rPr>
              <a:t> pecan and hickory genetic resources as part of the National Plant Germplasm System</a:t>
            </a:r>
          </a:p>
          <a:p>
            <a:pPr>
              <a:buClrTx/>
            </a:pPr>
            <a:endParaRPr lang="en-US" sz="2400" dirty="0">
              <a:solidFill>
                <a:srgbClr val="FF0000"/>
              </a:solidFill>
              <a:latin typeface="Helvetica" panose="020B0604020202020204" pitchFamily="34" charset="0"/>
              <a:cs typeface="Helvetica" panose="020B0604020202020204" pitchFamily="34" charset="0"/>
            </a:endParaRPr>
          </a:p>
          <a:p>
            <a:pPr>
              <a:buClrTx/>
            </a:pPr>
            <a:endParaRPr lang="en-US" sz="2400" dirty="0">
              <a:solidFill>
                <a:srgbClr val="FF0000"/>
              </a:solidFill>
              <a:latin typeface="Helvetica" panose="020B0604020202020204" pitchFamily="34" charset="0"/>
              <a:cs typeface="Helvetica" panose="020B0604020202020204" pitchFamily="34" charset="0"/>
            </a:endParaRPr>
          </a:p>
          <a:p>
            <a:pPr marL="742950" lvl="1" indent="-285750">
              <a:buClrTx/>
            </a:pPr>
            <a:endParaRPr lang="en-US" sz="2000" dirty="0">
              <a:solidFill>
                <a:srgbClr val="FF0000"/>
              </a:solidFill>
              <a:latin typeface="Helvetica" panose="020B0604020202020204" pitchFamily="34" charset="0"/>
              <a:cs typeface="Helvetica" panose="020B0604020202020204" pitchFamily="34" charset="0"/>
            </a:endParaRP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r="30889"/>
          <a:stretch/>
        </p:blipFill>
        <p:spPr>
          <a:xfrm>
            <a:off x="7315200" y="1544038"/>
            <a:ext cx="3855027" cy="4312402"/>
          </a:xfrm>
          <a:prstGeom prst="rect">
            <a:avLst/>
          </a:prstGeom>
        </p:spPr>
      </p:pic>
      <p:sp>
        <p:nvSpPr>
          <p:cNvPr id="5" name="TextBox 4">
            <a:extLst>
              <a:ext uri="{FF2B5EF4-FFF2-40B4-BE49-F238E27FC236}">
                <a16:creationId xmlns:a16="http://schemas.microsoft.com/office/drawing/2014/main" id="{DE19C1B5-F2EA-4BAE-A2E8-62464F7D5AC8}"/>
              </a:ext>
            </a:extLst>
          </p:cNvPr>
          <p:cNvSpPr txBox="1"/>
          <p:nvPr/>
        </p:nvSpPr>
        <p:spPr>
          <a:xfrm>
            <a:off x="7315200" y="5904918"/>
            <a:ext cx="3855027"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Helvetica Neue"/>
                <a:ea typeface="+mn-ea"/>
                <a:cs typeface="+mn-cs"/>
              </a:rPr>
              <a:t>USDA-ARS Pecan Breeding and Germplasm Repository</a:t>
            </a:r>
            <a:r>
              <a:rPr kumimoji="0" lang="en-US" sz="900" b="0" i="0" u="none" strike="noStrike" kern="1200" cap="none" spc="0" normalizeH="0" baseline="0" noProof="0" dirty="0">
                <a:ln>
                  <a:noFill/>
                </a:ln>
                <a:solidFill>
                  <a:srgbClr val="000000"/>
                </a:solidFill>
                <a:effectLst/>
                <a:uLnTx/>
                <a:uFillTx/>
                <a:latin typeface="Helvetica Neue"/>
                <a:ea typeface="+mn-ea"/>
                <a:cs typeface="+mn-cs"/>
              </a:rPr>
              <a:t>.</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Helvetica Neue"/>
                <a:ea typeface="+mn-ea"/>
                <a:cs typeface="+mn-cs"/>
              </a:rPr>
              <a:t> L.J. </a:t>
            </a:r>
            <a:r>
              <a:rPr kumimoji="0" lang="en-US" sz="900" b="0" i="0" u="none" strike="noStrike" kern="1200" cap="none" spc="0" normalizeH="0" baseline="0" noProof="0" dirty="0" err="1">
                <a:ln>
                  <a:noFill/>
                </a:ln>
                <a:solidFill>
                  <a:srgbClr val="000000"/>
                </a:solidFill>
                <a:effectLst/>
                <a:uLnTx/>
                <a:uFillTx/>
                <a:latin typeface="Helvetica Neue"/>
                <a:ea typeface="+mn-ea"/>
                <a:cs typeface="+mn-cs"/>
              </a:rPr>
              <a:t>Grauke</a:t>
            </a:r>
            <a:r>
              <a:rPr kumimoji="0" lang="en-US" sz="900" b="0" i="0" u="none" strike="noStrike" kern="1200" cap="none" spc="0" normalizeH="0" baseline="0" noProof="0" dirty="0">
                <a:ln>
                  <a:noFill/>
                </a:ln>
                <a:solidFill>
                  <a:srgbClr val="000000"/>
                </a:solidFill>
                <a:effectLst/>
                <a:uLnTx/>
                <a:uFillTx/>
                <a:latin typeface="Helvetica Neue"/>
                <a:ea typeface="+mn-ea"/>
                <a:cs typeface="+mn-cs"/>
              </a:rPr>
              <a:t>, USDA-ARS, Somerville, TX</a:t>
            </a:r>
          </a:p>
        </p:txBody>
      </p:sp>
    </p:spTree>
    <p:extLst>
      <p:ext uri="{BB962C8B-B14F-4D97-AF65-F5344CB8AC3E}">
        <p14:creationId xmlns:p14="http://schemas.microsoft.com/office/powerpoint/2010/main" val="62606933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4EACDB-539D-4045-80BB-E79AE008DE40}"/>
              </a:ext>
            </a:extLst>
          </p:cNvPr>
          <p:cNvSpPr>
            <a:spLocks noGrp="1"/>
          </p:cNvSpPr>
          <p:nvPr>
            <p:ph type="title"/>
          </p:nvPr>
        </p:nvSpPr>
        <p:spPr>
          <a:xfrm>
            <a:off x="609600" y="266910"/>
            <a:ext cx="10972800" cy="860601"/>
          </a:xfrm>
        </p:spPr>
        <p:txBody>
          <a:bodyPr>
            <a:normAutofit/>
          </a:bodyPr>
          <a:lstStyle/>
          <a:p>
            <a:r>
              <a:rPr lang="en-US" sz="3200" b="1" dirty="0">
                <a:latin typeface="Garamond" panose="02020404030301010803" pitchFamily="18" charset="0"/>
              </a:rPr>
              <a:t>U.S. Pecan Production </a:t>
            </a:r>
          </a:p>
        </p:txBody>
      </p:sp>
      <p:sp>
        <p:nvSpPr>
          <p:cNvPr id="3" name="Content Placeholder 2">
            <a:extLst>
              <a:ext uri="{FF2B5EF4-FFF2-40B4-BE49-F238E27FC236}">
                <a16:creationId xmlns:a16="http://schemas.microsoft.com/office/drawing/2014/main" id="{59D6267A-C0C5-4CCD-B80C-A55D80F502D4}"/>
              </a:ext>
            </a:extLst>
          </p:cNvPr>
          <p:cNvSpPr>
            <a:spLocks noGrp="1"/>
          </p:cNvSpPr>
          <p:nvPr>
            <p:ph idx="1"/>
          </p:nvPr>
        </p:nvSpPr>
        <p:spPr>
          <a:xfrm>
            <a:off x="607512" y="1242664"/>
            <a:ext cx="5619553" cy="4918125"/>
          </a:xfrm>
        </p:spPr>
        <p:txBody>
          <a:bodyPr>
            <a:normAutofit/>
          </a:bodyPr>
          <a:lstStyle/>
          <a:p>
            <a:pPr>
              <a:buClrTx/>
            </a:pPr>
            <a:r>
              <a:rPr lang="en-US" dirty="0">
                <a:solidFill>
                  <a:schemeClr val="tx1"/>
                </a:solidFill>
                <a:latin typeface="Helvetica" panose="020B0604020202020204" pitchFamily="34" charset="0"/>
                <a:cs typeface="Helvetica" panose="020B0604020202020204" pitchFamily="34" charset="0"/>
              </a:rPr>
              <a:t>Pecan (</a:t>
            </a:r>
            <a:r>
              <a:rPr lang="en-US" i="1" dirty="0" err="1">
                <a:solidFill>
                  <a:schemeClr val="tx1"/>
                </a:solidFill>
                <a:latin typeface="Helvetica" panose="020B0604020202020204" pitchFamily="34" charset="0"/>
                <a:cs typeface="Helvetica" panose="020B0604020202020204" pitchFamily="34" charset="0"/>
              </a:rPr>
              <a:t>Carya</a:t>
            </a:r>
            <a:r>
              <a:rPr lang="en-US" i="1" dirty="0">
                <a:solidFill>
                  <a:schemeClr val="tx1"/>
                </a:solidFill>
                <a:latin typeface="Helvetica" panose="020B0604020202020204" pitchFamily="34" charset="0"/>
                <a:cs typeface="Helvetica" panose="020B0604020202020204" pitchFamily="34" charset="0"/>
              </a:rPr>
              <a:t> illinoinensis</a:t>
            </a:r>
            <a:r>
              <a:rPr lang="en-US" dirty="0">
                <a:solidFill>
                  <a:schemeClr val="tx1"/>
                </a:solidFill>
                <a:latin typeface="Helvetica" panose="020B0604020202020204" pitchFamily="34" charset="0"/>
                <a:cs typeface="Helvetica" panose="020B0604020202020204" pitchFamily="34" charset="0"/>
              </a:rPr>
              <a:t>) is a native tree to North America. </a:t>
            </a:r>
          </a:p>
          <a:p>
            <a:pPr>
              <a:buClrTx/>
            </a:pPr>
            <a:endParaRPr lang="en-US" dirty="0">
              <a:solidFill>
                <a:schemeClr val="tx1"/>
              </a:solidFill>
              <a:latin typeface="Helvetica" panose="020B0604020202020204" pitchFamily="34" charset="0"/>
              <a:cs typeface="Helvetica" panose="020B0604020202020204" pitchFamily="34" charset="0"/>
            </a:endParaRPr>
          </a:p>
          <a:p>
            <a:pPr>
              <a:buClrTx/>
            </a:pPr>
            <a:r>
              <a:rPr lang="en-US" dirty="0">
                <a:solidFill>
                  <a:schemeClr val="tx1"/>
                </a:solidFill>
                <a:latin typeface="Helvetica" panose="020B0604020202020204" pitchFamily="34" charset="0"/>
                <a:cs typeface="Helvetica" panose="020B0604020202020204" pitchFamily="34" charset="0"/>
              </a:rPr>
              <a:t>The U.S. produced approximately 227,400 metric tons of in-shell pecans in 2017, and the annual revenue on the cultivated crop now exceeds $650 million </a:t>
            </a:r>
          </a:p>
          <a:p>
            <a:pPr>
              <a:buClrTx/>
            </a:pPr>
            <a:endParaRPr lang="en-US" dirty="0">
              <a:solidFill>
                <a:schemeClr val="tx1"/>
              </a:solidFill>
              <a:latin typeface="Helvetica" panose="020B0604020202020204" pitchFamily="34" charset="0"/>
              <a:cs typeface="Helvetica" panose="020B0604020202020204" pitchFamily="34" charset="0"/>
            </a:endParaRPr>
          </a:p>
          <a:p>
            <a:pPr>
              <a:buClrTx/>
            </a:pPr>
            <a:r>
              <a:rPr lang="en-US" dirty="0">
                <a:solidFill>
                  <a:schemeClr val="tx1"/>
                </a:solidFill>
                <a:latin typeface="Helvetica" panose="020B0604020202020204" pitchFamily="34" charset="0"/>
                <a:cs typeface="Helvetica" panose="020B0604020202020204" pitchFamily="34" charset="0"/>
              </a:rPr>
              <a:t>Global demands for pecan have continued to increase annually: </a:t>
            </a:r>
          </a:p>
          <a:p>
            <a:pPr lvl="1">
              <a:buClrTx/>
            </a:pPr>
            <a:r>
              <a:rPr lang="en-US" dirty="0">
                <a:solidFill>
                  <a:schemeClr val="tx1"/>
                </a:solidFill>
                <a:latin typeface="Helvetica" panose="020B0604020202020204" pitchFamily="34" charset="0"/>
                <a:cs typeface="Helvetica" panose="020B0604020202020204" pitchFamily="34" charset="0"/>
              </a:rPr>
              <a:t>30% increase in the United U.S. global exports of shelled pecans since 2012</a:t>
            </a:r>
          </a:p>
          <a:p>
            <a:pPr lvl="1">
              <a:buClrTx/>
            </a:pPr>
            <a:r>
              <a:rPr lang="en-US" b="1" dirty="0">
                <a:solidFill>
                  <a:schemeClr val="tx1"/>
                </a:solidFill>
                <a:latin typeface="Helvetica" panose="020B0604020202020204" pitchFamily="34" charset="0"/>
                <a:cs typeface="Helvetica" panose="020B0604020202020204" pitchFamily="34" charset="0"/>
              </a:rPr>
              <a:t>Nations now cultivating pecan: China, Korea, South Africa, Australia, Israel, Uruguay, Argentina, Peru, and Brazil</a:t>
            </a:r>
          </a:p>
        </p:txBody>
      </p:sp>
      <p:pic>
        <p:nvPicPr>
          <p:cNvPr id="2050" name="Picture 2" descr="Maps that show commercial pecan distribution in the U.S. and Mexico">
            <a:extLst>
              <a:ext uri="{FF2B5EF4-FFF2-40B4-BE49-F238E27FC236}">
                <a16:creationId xmlns:a16="http://schemas.microsoft.com/office/drawing/2014/main" id="{BA12EA3A-287C-4E31-A0A2-F2DB6E57FCD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975" t="4680" r="1913" b="4455"/>
          <a:stretch/>
        </p:blipFill>
        <p:spPr bwMode="auto">
          <a:xfrm>
            <a:off x="6423247" y="1355881"/>
            <a:ext cx="5296210" cy="399354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ED3CC15F-3FC4-4087-B67D-ABD26715D17E}"/>
              </a:ext>
            </a:extLst>
          </p:cNvPr>
          <p:cNvSpPr/>
          <p:nvPr/>
        </p:nvSpPr>
        <p:spPr>
          <a:xfrm>
            <a:off x="6423247" y="5405387"/>
            <a:ext cx="5296211" cy="646331"/>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Helvetica" panose="020B0604020202020204" pitchFamily="34" charset="0"/>
                <a:ea typeface="+mn-ea"/>
                <a:cs typeface="Helvetica" panose="020B0604020202020204" pitchFamily="34" charset="0"/>
              </a:rPr>
              <a:t>Areas of native and commercial pecan distribution in the U.S. and Mexico, with points of origin for selected individual native and seedling accessions in the NCGR-</a:t>
            </a:r>
            <a:r>
              <a:rPr kumimoji="0" lang="en-US" sz="900" b="1" i="0" u="none" strike="noStrike" kern="1200" cap="none" spc="0" normalizeH="0" baseline="0" noProof="0" dirty="0" err="1">
                <a:ln>
                  <a:noFill/>
                </a:ln>
                <a:solidFill>
                  <a:srgbClr val="000000"/>
                </a:solidFill>
                <a:effectLst/>
                <a:uLnTx/>
                <a:uFillTx/>
                <a:latin typeface="Helvetica" panose="020B0604020202020204" pitchFamily="34" charset="0"/>
                <a:ea typeface="+mn-ea"/>
                <a:cs typeface="Helvetica" panose="020B0604020202020204" pitchFamily="34" charset="0"/>
              </a:rPr>
              <a:t>Carya</a:t>
            </a:r>
            <a:r>
              <a:rPr kumimoji="0" lang="en-US" sz="900" b="0" i="0" u="none" strike="noStrike" kern="1200" cap="none" spc="0" normalizeH="0" baseline="0" noProof="0" dirty="0">
                <a:ln>
                  <a:noFill/>
                </a:ln>
                <a:solidFill>
                  <a:srgbClr val="000000"/>
                </a:solidFill>
                <a:effectLst/>
                <a:uLnTx/>
                <a:uFillTx/>
                <a:latin typeface="Helvetica" panose="020B0604020202020204" pitchFamily="34" charset="0"/>
                <a:ea typeface="+mn-ea"/>
                <a:cs typeface="Helvetica" panose="020B0604020202020204" pitchFamily="34" charset="0"/>
              </a:rPr>
              <a:t>. Insert is Little's (1971) map. Taken from Pecan South’s “Family Trees: Roots and Resilience” by LJ. </a:t>
            </a:r>
            <a:r>
              <a:rPr kumimoji="0" lang="en-US" sz="900" b="0" i="0" u="none" strike="noStrike" kern="1200" cap="none" spc="0" normalizeH="0" baseline="0" noProof="0" dirty="0" err="1">
                <a:ln>
                  <a:noFill/>
                </a:ln>
                <a:solidFill>
                  <a:srgbClr val="000000"/>
                </a:solidFill>
                <a:effectLst/>
                <a:uLnTx/>
                <a:uFillTx/>
                <a:latin typeface="Helvetica" panose="020B0604020202020204" pitchFamily="34" charset="0"/>
                <a:ea typeface="+mn-ea"/>
                <a:cs typeface="Helvetica" panose="020B0604020202020204" pitchFamily="34" charset="0"/>
              </a:rPr>
              <a:t>Grauke</a:t>
            </a:r>
            <a:r>
              <a:rPr kumimoji="0" lang="en-US" sz="900" b="0" i="0" u="none" strike="noStrike" kern="1200" cap="none" spc="0" normalizeH="0" baseline="0" noProof="0" dirty="0">
                <a:ln>
                  <a:noFill/>
                </a:ln>
                <a:solidFill>
                  <a:srgbClr val="000000"/>
                </a:solidFill>
                <a:effectLst/>
                <a:uLnTx/>
                <a:uFillTx/>
                <a:latin typeface="Helvetica" panose="020B0604020202020204" pitchFamily="34" charset="0"/>
                <a:ea typeface="+mn-ea"/>
                <a:cs typeface="Helvetica" panose="020B0604020202020204" pitchFamily="34" charset="0"/>
              </a:rPr>
              <a:t>. Accessed Feb. 18, 2020.</a:t>
            </a:r>
          </a:p>
        </p:txBody>
      </p:sp>
    </p:spTree>
    <p:extLst>
      <p:ext uri="{BB962C8B-B14F-4D97-AF65-F5344CB8AC3E}">
        <p14:creationId xmlns:p14="http://schemas.microsoft.com/office/powerpoint/2010/main" val="607133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8492" y="322521"/>
            <a:ext cx="11246783" cy="817165"/>
          </a:xfrm>
        </p:spPr>
        <p:txBody>
          <a:bodyPr>
            <a:normAutofit/>
          </a:bodyPr>
          <a:lstStyle/>
          <a:p>
            <a:r>
              <a:rPr lang="en-US" b="1" dirty="0">
                <a:latin typeface="Garamond" panose="02020404030301010803" pitchFamily="18" charset="0"/>
                <a:cs typeface="Helvetica" panose="020B0604020202020204" pitchFamily="34" charset="0"/>
              </a:rPr>
              <a:t>Pecan Bacterial Leaf Scorch (PBLS)</a:t>
            </a:r>
          </a:p>
        </p:txBody>
      </p:sp>
      <p:sp>
        <p:nvSpPr>
          <p:cNvPr id="3" name="Content Placeholder 2"/>
          <p:cNvSpPr>
            <a:spLocks noGrp="1"/>
          </p:cNvSpPr>
          <p:nvPr>
            <p:ph idx="1"/>
          </p:nvPr>
        </p:nvSpPr>
        <p:spPr>
          <a:xfrm>
            <a:off x="373717" y="1336439"/>
            <a:ext cx="7739741" cy="5199040"/>
          </a:xfrm>
          <a:prstGeom prst="rect">
            <a:avLst/>
          </a:prstGeom>
        </p:spPr>
        <p:txBody>
          <a:bodyPr>
            <a:normAutofit lnSpcReduction="10000"/>
          </a:bodyPr>
          <a:lstStyle/>
          <a:p>
            <a:r>
              <a:rPr lang="en-US" sz="2000" dirty="0">
                <a:latin typeface="Helvetica" panose="020B0604020202020204" pitchFamily="34" charset="0"/>
                <a:cs typeface="Helvetica" panose="020B0604020202020204" pitchFamily="34" charset="0"/>
              </a:rPr>
              <a:t>What is Pecan Bacterial Leaf Scorch (PBLS)?</a:t>
            </a:r>
          </a:p>
          <a:p>
            <a:pPr lvl="1"/>
            <a:r>
              <a:rPr lang="en-US" sz="1800" dirty="0">
                <a:latin typeface="Helvetica" panose="020B0604020202020204" pitchFamily="34" charset="0"/>
                <a:cs typeface="Helvetica" panose="020B0604020202020204" pitchFamily="34" charset="0"/>
              </a:rPr>
              <a:t>A chronic bacterial disease that can cause significant yield losses in susceptible pecan cultivars. </a:t>
            </a:r>
          </a:p>
          <a:p>
            <a:pPr marL="0" indent="0">
              <a:buNone/>
            </a:pPr>
            <a:endParaRPr lang="en-US" sz="2000" dirty="0">
              <a:latin typeface="Helvetica" panose="020B0604020202020204" pitchFamily="34" charset="0"/>
              <a:cs typeface="Helvetica" panose="020B0604020202020204" pitchFamily="34" charset="0"/>
            </a:endParaRPr>
          </a:p>
          <a:p>
            <a:r>
              <a:rPr lang="en-US" sz="2000" dirty="0">
                <a:latin typeface="Helvetica" panose="020B0604020202020204" pitchFamily="34" charset="0"/>
                <a:cs typeface="Helvetica" panose="020B0604020202020204" pitchFamily="34" charset="0"/>
              </a:rPr>
              <a:t>Symptoms of PBLS</a:t>
            </a:r>
          </a:p>
          <a:p>
            <a:pPr lvl="1"/>
            <a:r>
              <a:rPr lang="en-US" sz="1800" dirty="0">
                <a:latin typeface="Helvetica" panose="020B0604020202020204" pitchFamily="34" charset="0"/>
                <a:cs typeface="Helvetica" panose="020B0604020202020204" pitchFamily="34" charset="0"/>
              </a:rPr>
              <a:t>Begins with </a:t>
            </a:r>
            <a:r>
              <a:rPr lang="en-US" sz="1800" b="1" dirty="0" err="1">
                <a:latin typeface="Helvetica" panose="020B0604020202020204" pitchFamily="34" charset="0"/>
                <a:cs typeface="Helvetica" panose="020B0604020202020204" pitchFamily="34" charset="0"/>
              </a:rPr>
              <a:t>necroses</a:t>
            </a:r>
            <a:r>
              <a:rPr lang="en-US" sz="1800" b="1" dirty="0">
                <a:latin typeface="Helvetica" panose="020B0604020202020204" pitchFamily="34" charset="0"/>
                <a:cs typeface="Helvetica" panose="020B0604020202020204" pitchFamily="34" charset="0"/>
              </a:rPr>
              <a:t> of leaflet tips and margins</a:t>
            </a:r>
            <a:r>
              <a:rPr lang="en-US" sz="1800" dirty="0">
                <a:latin typeface="Helvetica" panose="020B0604020202020204" pitchFamily="34" charset="0"/>
                <a:cs typeface="Helvetica" panose="020B0604020202020204" pitchFamily="34" charset="0"/>
              </a:rPr>
              <a:t>, later progressing in a uniform pattern toward the leaf base and midribs. </a:t>
            </a:r>
          </a:p>
          <a:p>
            <a:pPr lvl="1"/>
            <a:r>
              <a:rPr lang="en-US" sz="1800" b="1" dirty="0">
                <a:latin typeface="Helvetica" panose="020B0604020202020204" pitchFamily="34" charset="0"/>
                <a:cs typeface="Helvetica" panose="020B0604020202020204" pitchFamily="34" charset="0"/>
              </a:rPr>
              <a:t>Lesions are</a:t>
            </a:r>
            <a:r>
              <a:rPr lang="en-US" sz="1800" dirty="0">
                <a:latin typeface="Helvetica" panose="020B0604020202020204" pitchFamily="34" charset="0"/>
                <a:cs typeface="Helvetica" panose="020B0604020202020204" pitchFamily="34" charset="0"/>
              </a:rPr>
              <a:t> </a:t>
            </a:r>
            <a:r>
              <a:rPr lang="en-US" sz="1800" b="1" dirty="0">
                <a:latin typeface="Helvetica" panose="020B0604020202020204" pitchFamily="34" charset="0"/>
                <a:cs typeface="Helvetica" panose="020B0604020202020204" pitchFamily="34" charset="0"/>
              </a:rPr>
              <a:t>tan to light brown </a:t>
            </a:r>
            <a:r>
              <a:rPr lang="en-US" sz="1800" dirty="0">
                <a:latin typeface="Helvetica" panose="020B0604020202020204" pitchFamily="34" charset="0"/>
                <a:cs typeface="Helvetica" panose="020B0604020202020204" pitchFamily="34" charset="0"/>
              </a:rPr>
              <a:t>in color when spreading through leaflet tissue.</a:t>
            </a:r>
          </a:p>
          <a:p>
            <a:pPr lvl="1"/>
            <a:r>
              <a:rPr lang="en-US" sz="1800" b="1" dirty="0">
                <a:latin typeface="Helvetica" panose="020B0604020202020204" pitchFamily="34" charset="0"/>
                <a:cs typeface="Helvetica" panose="020B0604020202020204" pitchFamily="34" charset="0"/>
              </a:rPr>
              <a:t>Defoliation</a:t>
            </a:r>
            <a:r>
              <a:rPr lang="en-US" sz="1800" dirty="0">
                <a:latin typeface="Helvetica" panose="020B0604020202020204" pitchFamily="34" charset="0"/>
                <a:cs typeface="Helvetica" panose="020B0604020202020204" pitchFamily="34" charset="0"/>
              </a:rPr>
              <a:t> can be severe and may occur on individual limbs or systemically across the entire plant. </a:t>
            </a:r>
            <a:endParaRPr lang="en-US" sz="2800" dirty="0">
              <a:latin typeface="Helvetica" panose="020B0604020202020204" pitchFamily="34" charset="0"/>
              <a:cs typeface="Helvetica" panose="020B0604020202020204" pitchFamily="34" charset="0"/>
            </a:endParaRPr>
          </a:p>
          <a:p>
            <a:pPr lvl="1"/>
            <a:r>
              <a:rPr lang="en-US" sz="1800" b="1" dirty="0">
                <a:latin typeface="Helvetica" panose="020B0604020202020204" pitchFamily="34" charset="0"/>
                <a:cs typeface="Helvetica" panose="020B0604020202020204" pitchFamily="34" charset="0"/>
              </a:rPr>
              <a:t>Latent infections </a:t>
            </a:r>
            <a:r>
              <a:rPr lang="en-US" sz="1800" dirty="0">
                <a:latin typeface="Helvetica" panose="020B0604020202020204" pitchFamily="34" charset="0"/>
                <a:cs typeface="Helvetica" panose="020B0604020202020204" pitchFamily="34" charset="0"/>
              </a:rPr>
              <a:t>cause no symptoms</a:t>
            </a:r>
          </a:p>
          <a:p>
            <a:endParaRPr lang="en-US" sz="2000" dirty="0">
              <a:latin typeface="Helvetica" panose="020B0604020202020204" pitchFamily="34" charset="0"/>
              <a:cs typeface="Helvetica" panose="020B0604020202020204" pitchFamily="34" charset="0"/>
            </a:endParaRPr>
          </a:p>
          <a:p>
            <a:r>
              <a:rPr lang="en-US" sz="2000" dirty="0">
                <a:latin typeface="Helvetica" panose="020B0604020202020204" pitchFamily="34" charset="0"/>
                <a:cs typeface="Helvetica" panose="020B0604020202020204" pitchFamily="34" charset="0"/>
              </a:rPr>
              <a:t>PBLS is caused by the bacterial pathogen, </a:t>
            </a:r>
            <a:r>
              <a:rPr lang="en-US" sz="2000" b="1" i="1" dirty="0" err="1">
                <a:latin typeface="Helvetica" panose="020B0604020202020204" pitchFamily="34" charset="0"/>
                <a:cs typeface="Helvetica" panose="020B0604020202020204" pitchFamily="34" charset="0"/>
              </a:rPr>
              <a:t>Xylella</a:t>
            </a:r>
            <a:r>
              <a:rPr lang="en-US" sz="2000" b="1" i="1" dirty="0">
                <a:latin typeface="Helvetica" panose="020B0604020202020204" pitchFamily="34" charset="0"/>
                <a:cs typeface="Helvetica" panose="020B0604020202020204" pitchFamily="34" charset="0"/>
              </a:rPr>
              <a:t> </a:t>
            </a:r>
            <a:r>
              <a:rPr lang="en-US" sz="2000" b="1" i="1" dirty="0" err="1">
                <a:latin typeface="Helvetica" panose="020B0604020202020204" pitchFamily="34" charset="0"/>
                <a:cs typeface="Helvetica" panose="020B0604020202020204" pitchFamily="34" charset="0"/>
              </a:rPr>
              <a:t>fastidiosa</a:t>
            </a:r>
            <a:endParaRPr lang="en-US" sz="2000" b="1" dirty="0">
              <a:latin typeface="Helvetica" panose="020B0604020202020204" pitchFamily="34" charset="0"/>
              <a:cs typeface="Helvetica" panose="020B0604020202020204" pitchFamily="34" charset="0"/>
            </a:endParaRPr>
          </a:p>
        </p:txBody>
      </p:sp>
      <p:pic>
        <p:nvPicPr>
          <p:cNvPr id="8" name="Picture 7"/>
          <p:cNvPicPr/>
          <p:nvPr/>
        </p:nvPicPr>
        <p:blipFill rotWithShape="1">
          <a:blip r:embed="rId3" cstate="print">
            <a:extLst>
              <a:ext uri="{28A0092B-C50C-407E-A947-70E740481C1C}">
                <a14:useLocalDpi xmlns:a14="http://schemas.microsoft.com/office/drawing/2010/main" val="0"/>
              </a:ext>
            </a:extLst>
          </a:blip>
          <a:srcRect t="13399" b="21024"/>
          <a:stretch/>
        </p:blipFill>
        <p:spPr>
          <a:xfrm>
            <a:off x="8218233" y="1247775"/>
            <a:ext cx="3330851" cy="2586802"/>
          </a:xfrm>
          <a:prstGeom prst="rect">
            <a:avLst/>
          </a:prstGeom>
          <a:ln>
            <a:solidFill>
              <a:srgbClr val="000000"/>
            </a:solidFill>
          </a:ln>
        </p:spPr>
      </p:pic>
      <p:pic>
        <p:nvPicPr>
          <p:cNvPr id="7" name="Picture 2" descr="http://extension.msstate.edu/sites/default/files/publication-images/P3005/p3005figure2a_bugwood_5551596.jpg">
            <a:extLst>
              <a:ext uri="{FF2B5EF4-FFF2-40B4-BE49-F238E27FC236}">
                <a16:creationId xmlns:a16="http://schemas.microsoft.com/office/drawing/2014/main" id="{D531F043-64B1-4F8A-89C1-121480DAF1C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18233" y="3935959"/>
            <a:ext cx="3330851" cy="2498138"/>
          </a:xfrm>
          <a:prstGeom prst="rect">
            <a:avLst/>
          </a:prstGeom>
          <a:noFill/>
          <a:ln w="9525">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2049766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s://nature.berkeley.edu/almeidalab/wp-content/uploads/2015/11/Xylella-fastidiosa-worldwide-dissemination.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0791" y="137704"/>
            <a:ext cx="11982748" cy="6097471"/>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1844040" y="6364715"/>
            <a:ext cx="9075420" cy="276999"/>
          </a:xfrm>
          <a:prstGeom prst="rect">
            <a:avLst/>
          </a:prstGeom>
        </p:spPr>
        <p:txBody>
          <a:bodyPr wrap="square">
            <a:spAutoFit/>
          </a:bodyPr>
          <a:lstStyle/>
          <a:p>
            <a:r>
              <a:rPr lang="en-US" sz="1200" b="0" i="0" dirty="0">
                <a:solidFill>
                  <a:srgbClr val="222222"/>
                </a:solidFill>
                <a:effectLst/>
                <a:latin typeface="Arial" panose="020B0604020202020204" pitchFamily="34" charset="0"/>
              </a:rPr>
              <a:t>Almeida, Rodrigo PP, and Leonard </a:t>
            </a:r>
            <a:r>
              <a:rPr lang="en-US" sz="1200" b="0" i="0" dirty="0" err="1">
                <a:solidFill>
                  <a:srgbClr val="222222"/>
                </a:solidFill>
                <a:effectLst/>
                <a:latin typeface="Arial" panose="020B0604020202020204" pitchFamily="34" charset="0"/>
              </a:rPr>
              <a:t>Nunney</a:t>
            </a:r>
            <a:r>
              <a:rPr lang="en-US" sz="1200" b="0" i="0" dirty="0">
                <a:solidFill>
                  <a:srgbClr val="222222"/>
                </a:solidFill>
                <a:effectLst/>
                <a:latin typeface="Arial" panose="020B0604020202020204" pitchFamily="34" charset="0"/>
              </a:rPr>
              <a:t>. "How do plant diseases caused by </a:t>
            </a:r>
            <a:r>
              <a:rPr lang="en-US" sz="1200" b="0" i="0" dirty="0" err="1">
                <a:solidFill>
                  <a:srgbClr val="222222"/>
                </a:solidFill>
                <a:effectLst/>
                <a:latin typeface="Arial" panose="020B0604020202020204" pitchFamily="34" charset="0"/>
              </a:rPr>
              <a:t>Xylella</a:t>
            </a:r>
            <a:r>
              <a:rPr lang="en-US" sz="1200" b="0" i="0" dirty="0">
                <a:solidFill>
                  <a:srgbClr val="222222"/>
                </a:solidFill>
                <a:effectLst/>
                <a:latin typeface="Arial" panose="020B0604020202020204" pitchFamily="34" charset="0"/>
              </a:rPr>
              <a:t> </a:t>
            </a:r>
            <a:r>
              <a:rPr lang="en-US" sz="1200" b="0" i="0" dirty="0" err="1">
                <a:solidFill>
                  <a:srgbClr val="222222"/>
                </a:solidFill>
                <a:effectLst/>
                <a:latin typeface="Arial" panose="020B0604020202020204" pitchFamily="34" charset="0"/>
              </a:rPr>
              <a:t>fastidiosa</a:t>
            </a:r>
            <a:r>
              <a:rPr lang="en-US" sz="1200" b="0" i="0" dirty="0">
                <a:solidFill>
                  <a:srgbClr val="222222"/>
                </a:solidFill>
                <a:effectLst/>
                <a:latin typeface="Arial" panose="020B0604020202020204" pitchFamily="34" charset="0"/>
              </a:rPr>
              <a:t> emerge?." </a:t>
            </a:r>
            <a:r>
              <a:rPr lang="en-US" sz="1200" b="0" i="1" dirty="0">
                <a:solidFill>
                  <a:srgbClr val="222222"/>
                </a:solidFill>
                <a:effectLst/>
                <a:latin typeface="Arial" panose="020B0604020202020204" pitchFamily="34" charset="0"/>
              </a:rPr>
              <a:t>Plant Disease</a:t>
            </a:r>
            <a:r>
              <a:rPr lang="en-US" sz="1200" b="0" i="0" dirty="0">
                <a:solidFill>
                  <a:srgbClr val="222222"/>
                </a:solidFill>
                <a:effectLst/>
                <a:latin typeface="Arial" panose="020B0604020202020204" pitchFamily="34" charset="0"/>
              </a:rPr>
              <a:t> (2015).</a:t>
            </a:r>
            <a:endParaRPr lang="en-US" sz="1200" dirty="0"/>
          </a:p>
        </p:txBody>
      </p:sp>
    </p:spTree>
    <p:extLst>
      <p:ext uri="{BB962C8B-B14F-4D97-AF65-F5344CB8AC3E}">
        <p14:creationId xmlns:p14="http://schemas.microsoft.com/office/powerpoint/2010/main" val="189794122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1212" y="311613"/>
            <a:ext cx="11214857" cy="928959"/>
          </a:xfrm>
        </p:spPr>
        <p:txBody>
          <a:bodyPr>
            <a:noAutofit/>
          </a:bodyPr>
          <a:lstStyle/>
          <a:p>
            <a:r>
              <a:rPr lang="en-US" sz="3200" b="1" dirty="0">
                <a:latin typeface="Garamond" panose="02020404030301010803" pitchFamily="18" charset="0"/>
              </a:rPr>
              <a:t>Case Study: Olive Quick Decline Syndrome (OQDS)</a:t>
            </a:r>
          </a:p>
        </p:txBody>
      </p:sp>
      <p:sp>
        <p:nvSpPr>
          <p:cNvPr id="3" name="Content Placeholder 2"/>
          <p:cNvSpPr>
            <a:spLocks noGrp="1"/>
          </p:cNvSpPr>
          <p:nvPr>
            <p:ph idx="1"/>
          </p:nvPr>
        </p:nvSpPr>
        <p:spPr>
          <a:xfrm>
            <a:off x="549359" y="2190307"/>
            <a:ext cx="5546641" cy="4146698"/>
          </a:xfrm>
        </p:spPr>
        <p:txBody>
          <a:bodyPr>
            <a:normAutofit fontScale="92500"/>
          </a:bodyPr>
          <a:lstStyle/>
          <a:p>
            <a:endParaRPr lang="en-US" sz="2400" dirty="0">
              <a:latin typeface="Helvetica" panose="020B0604020202020204" pitchFamily="34" charset="0"/>
              <a:cs typeface="Helvetica" panose="020B0604020202020204" pitchFamily="34" charset="0"/>
            </a:endParaRPr>
          </a:p>
          <a:p>
            <a:r>
              <a:rPr lang="en-US" sz="2400" dirty="0">
                <a:latin typeface="Helvetica" panose="020B0604020202020204" pitchFamily="34" charset="0"/>
                <a:cs typeface="Helvetica" panose="020B0604020202020204" pitchFamily="34" charset="0"/>
              </a:rPr>
              <a:t>Already spread through Europe, infecting millions of olive trees.</a:t>
            </a:r>
          </a:p>
          <a:p>
            <a:endParaRPr lang="en-US" sz="2400" dirty="0">
              <a:latin typeface="Helvetica" panose="020B0604020202020204" pitchFamily="34" charset="0"/>
              <a:cs typeface="Helvetica" panose="020B0604020202020204" pitchFamily="34" charset="0"/>
            </a:endParaRPr>
          </a:p>
          <a:p>
            <a:r>
              <a:rPr lang="en-US" sz="2400" dirty="0">
                <a:latin typeface="Helvetica" panose="020B0604020202020204" pitchFamily="34" charset="0"/>
                <a:cs typeface="Helvetica" panose="020B0604020202020204" pitchFamily="34" charset="0"/>
              </a:rPr>
              <a:t>Symptoms that include leaf scorching, twig and branch dieback and, ultimately, tree death.</a:t>
            </a:r>
          </a:p>
          <a:p>
            <a:endParaRPr lang="en-US" sz="2400" dirty="0">
              <a:latin typeface="Helvetica" panose="020B0604020202020204" pitchFamily="34" charset="0"/>
              <a:cs typeface="Helvetica" panose="020B0604020202020204" pitchFamily="34" charset="0"/>
            </a:endParaRPr>
          </a:p>
          <a:p>
            <a:r>
              <a:rPr lang="en-US" sz="2400" i="1" dirty="0" err="1">
                <a:latin typeface="Helvetica" panose="020B0604020202020204" pitchFamily="34" charset="0"/>
                <a:cs typeface="Helvetica" panose="020B0604020202020204" pitchFamily="34" charset="0"/>
              </a:rPr>
              <a:t>Xylella</a:t>
            </a:r>
            <a:r>
              <a:rPr lang="en-US" sz="2400" i="1" dirty="0">
                <a:latin typeface="Helvetica" panose="020B0604020202020204" pitchFamily="34" charset="0"/>
                <a:cs typeface="Helvetica" panose="020B0604020202020204" pitchFamily="34" charset="0"/>
              </a:rPr>
              <a:t> </a:t>
            </a:r>
            <a:r>
              <a:rPr lang="en-US" sz="2400" dirty="0">
                <a:latin typeface="Helvetica" panose="020B0604020202020204" pitchFamily="34" charset="0"/>
                <a:cs typeface="Helvetica" panose="020B0604020202020204" pitchFamily="34" charset="0"/>
              </a:rPr>
              <a:t>has been labeled a quarantine organism by EPPO (EU Directive 77/93).</a:t>
            </a:r>
            <a:endParaRPr lang="en-US" sz="2400" i="1" dirty="0">
              <a:latin typeface="Helvetica" panose="020B0604020202020204" pitchFamily="34" charset="0"/>
              <a:cs typeface="Helvetica" panose="020B0604020202020204" pitchFamily="34" charset="0"/>
            </a:endParaRPr>
          </a:p>
          <a:p>
            <a:endParaRPr lang="en-US" sz="2400" dirty="0">
              <a:latin typeface="Helvetica" panose="020B0604020202020204" pitchFamily="34" charset="0"/>
              <a:cs typeface="Helvetica" panose="020B0604020202020204" pitchFamily="34" charset="0"/>
            </a:endParaRPr>
          </a:p>
        </p:txBody>
      </p:sp>
      <p:pic>
        <p:nvPicPr>
          <p:cNvPr id="3074" name="Picture 2" descr="http://ucanr.edu/blogs/Green/blogfiles/29093_original.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48641" y="2190307"/>
            <a:ext cx="5397707" cy="3598471"/>
          </a:xfrm>
          <a:prstGeom prst="rect">
            <a:avLst/>
          </a:prstGeom>
          <a:noFill/>
          <a:ln>
            <a:solidFill>
              <a:srgbClr val="000000"/>
            </a:solidFill>
          </a:ln>
          <a:extLst>
            <a:ext uri="{909E8E84-426E-40DD-AFC4-6F175D3DCCD1}">
              <a14:hiddenFill xmlns:a14="http://schemas.microsoft.com/office/drawing/2010/main">
                <a:solidFill>
                  <a:srgbClr val="FFFFFF"/>
                </a:solidFill>
              </a14:hiddenFill>
            </a:ext>
          </a:extLst>
        </p:spPr>
      </p:pic>
      <p:sp>
        <p:nvSpPr>
          <p:cNvPr id="4" name="Rectangle 3"/>
          <p:cNvSpPr/>
          <p:nvPr/>
        </p:nvSpPr>
        <p:spPr>
          <a:xfrm>
            <a:off x="6248641" y="5855613"/>
            <a:ext cx="5393999" cy="230832"/>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ctr"/>
            <a:r>
              <a:rPr lang="en-US" sz="900" b="0" i="0" dirty="0">
                <a:effectLst/>
                <a:latin typeface="Helvetica" panose="020B0604020202020204" pitchFamily="34" charset="0"/>
                <a:cs typeface="Helvetica" panose="020B0604020202020204" pitchFamily="34" charset="0"/>
              </a:rPr>
              <a:t>Rodrigo </a:t>
            </a:r>
            <a:r>
              <a:rPr lang="en-US" sz="900" b="0" i="0" dirty="0" err="1">
                <a:effectLst/>
                <a:latin typeface="Helvetica" panose="020B0604020202020204" pitchFamily="34" charset="0"/>
                <a:cs typeface="Helvetica" panose="020B0604020202020204" pitchFamily="34" charset="0"/>
              </a:rPr>
              <a:t>Krugner</a:t>
            </a:r>
            <a:r>
              <a:rPr lang="en-US" sz="900" b="0" i="0" dirty="0">
                <a:effectLst/>
                <a:latin typeface="Helvetica" panose="020B0604020202020204" pitchFamily="34" charset="0"/>
                <a:cs typeface="Helvetica" panose="020B0604020202020204" pitchFamily="34" charset="0"/>
              </a:rPr>
              <a:t>, University of California – Division of Agriculture and Natural Resources, ucanr.edu</a:t>
            </a:r>
            <a:endParaRPr lang="en-US" sz="900" dirty="0">
              <a:latin typeface="Helvetica" panose="020B0604020202020204" pitchFamily="34" charset="0"/>
              <a:cs typeface="Helvetica" panose="020B0604020202020204" pitchFamily="34" charset="0"/>
            </a:endParaRPr>
          </a:p>
        </p:txBody>
      </p:sp>
      <p:sp>
        <p:nvSpPr>
          <p:cNvPr id="5" name="Rectangle 4"/>
          <p:cNvSpPr/>
          <p:nvPr/>
        </p:nvSpPr>
        <p:spPr>
          <a:xfrm>
            <a:off x="549359" y="1359310"/>
            <a:ext cx="11096989" cy="830997"/>
          </a:xfrm>
          <a:prstGeom prst="rect">
            <a:avLst/>
          </a:prstGeom>
        </p:spPr>
        <p:txBody>
          <a:bodyPr wrap="square">
            <a:spAutoFit/>
          </a:bodyPr>
          <a:lstStyle/>
          <a:p>
            <a:pPr marL="285750" indent="-285750">
              <a:buFont typeface="Arial" panose="020B0604020202020204" pitchFamily="34" charset="0"/>
              <a:buChar char="•"/>
            </a:pPr>
            <a:r>
              <a:rPr lang="en-US" sz="2400" i="1" dirty="0" err="1">
                <a:latin typeface="Helvetica" panose="020B0604020202020204" pitchFamily="34" charset="0"/>
                <a:cs typeface="Helvetica" panose="020B0604020202020204" pitchFamily="34" charset="0"/>
              </a:rPr>
              <a:t>Xylella</a:t>
            </a:r>
            <a:r>
              <a:rPr lang="en-US" sz="2400" dirty="0">
                <a:latin typeface="Helvetica" panose="020B0604020202020204" pitchFamily="34" charset="0"/>
                <a:cs typeface="Helvetica" panose="020B0604020202020204" pitchFamily="34" charset="0"/>
              </a:rPr>
              <a:t>-infected coffee plants were introduced to </a:t>
            </a:r>
            <a:r>
              <a:rPr lang="en-US" sz="2400" dirty="0" err="1">
                <a:latin typeface="Helvetica" panose="020B0604020202020204" pitchFamily="34" charset="0"/>
                <a:cs typeface="Helvetica" panose="020B0604020202020204" pitchFamily="34" charset="0"/>
              </a:rPr>
              <a:t>Leece</a:t>
            </a:r>
            <a:r>
              <a:rPr lang="en-US" sz="2400" dirty="0">
                <a:latin typeface="Helvetica" panose="020B0604020202020204" pitchFamily="34" charset="0"/>
                <a:cs typeface="Helvetica" panose="020B0604020202020204" pitchFamily="34" charset="0"/>
              </a:rPr>
              <a:t> province, Italy between 2008-2010. </a:t>
            </a:r>
          </a:p>
        </p:txBody>
      </p:sp>
    </p:spTree>
    <p:extLst>
      <p:ext uri="{BB962C8B-B14F-4D97-AF65-F5344CB8AC3E}">
        <p14:creationId xmlns:p14="http://schemas.microsoft.com/office/powerpoint/2010/main" val="383062901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F64872-91EC-4DEA-9CFC-693FBE7AF9A4}"/>
              </a:ext>
            </a:extLst>
          </p:cNvPr>
          <p:cNvSpPr>
            <a:spLocks noGrp="1"/>
          </p:cNvSpPr>
          <p:nvPr>
            <p:ph type="title"/>
          </p:nvPr>
        </p:nvSpPr>
        <p:spPr>
          <a:xfrm>
            <a:off x="604885" y="212030"/>
            <a:ext cx="10982227" cy="859124"/>
          </a:xfrm>
        </p:spPr>
        <p:txBody>
          <a:bodyPr>
            <a:normAutofit/>
          </a:bodyPr>
          <a:lstStyle/>
          <a:p>
            <a:r>
              <a:rPr lang="en-US" b="1" dirty="0">
                <a:latin typeface="Garamond" panose="02020404030301010803" pitchFamily="18" charset="0"/>
              </a:rPr>
              <a:t>Discussion</a:t>
            </a:r>
          </a:p>
        </p:txBody>
      </p:sp>
      <p:sp>
        <p:nvSpPr>
          <p:cNvPr id="3" name="Content Placeholder 2">
            <a:extLst>
              <a:ext uri="{FF2B5EF4-FFF2-40B4-BE49-F238E27FC236}">
                <a16:creationId xmlns:a16="http://schemas.microsoft.com/office/drawing/2014/main" id="{D3C08547-7852-4BC2-BF8F-96D0D886DBF2}"/>
              </a:ext>
            </a:extLst>
          </p:cNvPr>
          <p:cNvSpPr>
            <a:spLocks noGrp="1"/>
          </p:cNvSpPr>
          <p:nvPr>
            <p:ph idx="1"/>
          </p:nvPr>
        </p:nvSpPr>
        <p:spPr>
          <a:xfrm>
            <a:off x="604885" y="1314995"/>
            <a:ext cx="10982227" cy="5207725"/>
          </a:xfrm>
        </p:spPr>
        <p:txBody>
          <a:bodyPr>
            <a:normAutofit/>
          </a:bodyPr>
          <a:lstStyle/>
          <a:p>
            <a:pPr>
              <a:spcBef>
                <a:spcPts val="0"/>
              </a:spcBef>
              <a:buClrTx/>
            </a:pPr>
            <a:r>
              <a:rPr lang="en-US" sz="2000" b="1" i="1" dirty="0" err="1">
                <a:solidFill>
                  <a:schemeClr val="tx1"/>
                </a:solidFill>
                <a:latin typeface="Helvetica" panose="020B0604020202020204" pitchFamily="34" charset="0"/>
                <a:cs typeface="Helvetica" panose="020B0604020202020204" pitchFamily="34" charset="0"/>
              </a:rPr>
              <a:t>Xylella</a:t>
            </a:r>
            <a:r>
              <a:rPr lang="en-US" sz="2000" b="1" i="1" dirty="0">
                <a:solidFill>
                  <a:schemeClr val="tx1"/>
                </a:solidFill>
                <a:latin typeface="Helvetica" panose="020B0604020202020204" pitchFamily="34" charset="0"/>
                <a:cs typeface="Helvetica" panose="020B0604020202020204" pitchFamily="34" charset="0"/>
              </a:rPr>
              <a:t> </a:t>
            </a:r>
            <a:r>
              <a:rPr lang="en-US" sz="2000" b="1" dirty="0">
                <a:solidFill>
                  <a:schemeClr val="tx1"/>
                </a:solidFill>
                <a:latin typeface="Helvetica" panose="020B0604020202020204" pitchFamily="34" charset="0"/>
                <a:cs typeface="Helvetica" panose="020B0604020202020204" pitchFamily="34" charset="0"/>
              </a:rPr>
              <a:t>is present in developing nuts, mature nuts, and germinated seedlings</a:t>
            </a:r>
            <a:endParaRPr lang="en-US" sz="2000" b="1" i="1" dirty="0">
              <a:solidFill>
                <a:schemeClr val="tx1"/>
              </a:solidFill>
              <a:latin typeface="Helvetica" panose="020B0604020202020204" pitchFamily="34" charset="0"/>
              <a:cs typeface="Helvetica" panose="020B0604020202020204" pitchFamily="34" charset="0"/>
            </a:endParaRPr>
          </a:p>
          <a:p>
            <a:pPr lvl="1">
              <a:spcBef>
                <a:spcPts val="0"/>
              </a:spcBef>
              <a:buClrTx/>
            </a:pPr>
            <a:r>
              <a:rPr lang="en-US" sz="1800" dirty="0">
                <a:solidFill>
                  <a:schemeClr val="tx1"/>
                </a:solidFill>
                <a:latin typeface="Helvetica" panose="020B0604020202020204" pitchFamily="34" charset="0"/>
                <a:cs typeface="Helvetica" panose="020B0604020202020204" pitchFamily="34" charset="0"/>
              </a:rPr>
              <a:t>Highest bacterial DNA concentrations in the hilum and vascular integument</a:t>
            </a:r>
          </a:p>
          <a:p>
            <a:pPr lvl="1">
              <a:spcBef>
                <a:spcPts val="0"/>
              </a:spcBef>
              <a:buClrTx/>
            </a:pPr>
            <a:r>
              <a:rPr lang="en-US" sz="1800" dirty="0">
                <a:solidFill>
                  <a:schemeClr val="tx1"/>
                </a:solidFill>
                <a:latin typeface="Helvetica" panose="020B0604020202020204" pitchFamily="34" charset="0"/>
                <a:cs typeface="Helvetica" panose="020B0604020202020204" pitchFamily="34" charset="0"/>
              </a:rPr>
              <a:t>Infections are systemic in seedlings</a:t>
            </a:r>
          </a:p>
          <a:p>
            <a:pPr marL="228600" lvl="1" indent="0">
              <a:spcBef>
                <a:spcPts val="0"/>
              </a:spcBef>
              <a:buClrTx/>
              <a:buNone/>
            </a:pPr>
            <a:endParaRPr lang="en-US" sz="1800" i="1" dirty="0">
              <a:solidFill>
                <a:schemeClr val="tx1"/>
              </a:solidFill>
              <a:latin typeface="Helvetica" panose="020B0604020202020204" pitchFamily="34" charset="0"/>
              <a:cs typeface="Helvetica" panose="020B0604020202020204" pitchFamily="34" charset="0"/>
            </a:endParaRPr>
          </a:p>
          <a:p>
            <a:pPr>
              <a:spcBef>
                <a:spcPts val="0"/>
              </a:spcBef>
              <a:buClrTx/>
            </a:pPr>
            <a:r>
              <a:rPr lang="en-US" sz="2000" b="1" dirty="0">
                <a:solidFill>
                  <a:schemeClr val="tx1"/>
                </a:solidFill>
                <a:latin typeface="Helvetica" panose="020B0604020202020204" pitchFamily="34" charset="0"/>
                <a:cs typeface="Helvetica" panose="020B0604020202020204" pitchFamily="34" charset="0"/>
              </a:rPr>
              <a:t>The presence of </a:t>
            </a:r>
            <a:r>
              <a:rPr lang="en-US" sz="2000" b="1" i="1" dirty="0" err="1">
                <a:solidFill>
                  <a:schemeClr val="tx1"/>
                </a:solidFill>
                <a:latin typeface="Helvetica" panose="020B0604020202020204" pitchFamily="34" charset="0"/>
                <a:cs typeface="Helvetica" panose="020B0604020202020204" pitchFamily="34" charset="0"/>
              </a:rPr>
              <a:t>Xylella</a:t>
            </a:r>
            <a:r>
              <a:rPr lang="en-US" sz="2000" b="1" i="1" dirty="0">
                <a:solidFill>
                  <a:schemeClr val="tx1"/>
                </a:solidFill>
                <a:latin typeface="Helvetica" panose="020B0604020202020204" pitchFamily="34" charset="0"/>
                <a:cs typeface="Helvetica" panose="020B0604020202020204" pitchFamily="34" charset="0"/>
              </a:rPr>
              <a:t> </a:t>
            </a:r>
            <a:r>
              <a:rPr lang="en-US" sz="2000" b="1" dirty="0">
                <a:solidFill>
                  <a:schemeClr val="tx1"/>
                </a:solidFill>
                <a:latin typeface="Helvetica" panose="020B0604020202020204" pitchFamily="34" charset="0"/>
                <a:cs typeface="Helvetica" panose="020B0604020202020204" pitchFamily="34" charset="0"/>
              </a:rPr>
              <a:t>in nuts is not correlated to low nut fill</a:t>
            </a:r>
          </a:p>
          <a:p>
            <a:pPr lvl="1">
              <a:spcBef>
                <a:spcPts val="0"/>
              </a:spcBef>
              <a:buClrTx/>
            </a:pPr>
            <a:endParaRPr lang="en-US" sz="1800" i="1" dirty="0">
              <a:solidFill>
                <a:schemeClr val="tx1"/>
              </a:solidFill>
              <a:latin typeface="Helvetica" panose="020B0604020202020204" pitchFamily="34" charset="0"/>
              <a:cs typeface="Helvetica" panose="020B0604020202020204" pitchFamily="34" charset="0"/>
            </a:endParaRPr>
          </a:p>
          <a:p>
            <a:pPr>
              <a:spcBef>
                <a:spcPts val="0"/>
              </a:spcBef>
              <a:buClrTx/>
            </a:pPr>
            <a:r>
              <a:rPr lang="en-US" sz="2000" dirty="0">
                <a:solidFill>
                  <a:schemeClr val="tx1"/>
                </a:solidFill>
                <a:latin typeface="Helvetica" panose="020B0604020202020204" pitchFamily="34" charset="0"/>
                <a:cs typeface="Helvetica" panose="020B0604020202020204" pitchFamily="34" charset="0"/>
              </a:rPr>
              <a:t>We still don’t know how </a:t>
            </a:r>
            <a:r>
              <a:rPr lang="en-US" sz="2000" i="1" dirty="0" err="1">
                <a:solidFill>
                  <a:schemeClr val="tx1"/>
                </a:solidFill>
                <a:latin typeface="Helvetica" panose="020B0604020202020204" pitchFamily="34" charset="0"/>
                <a:cs typeface="Helvetica" panose="020B0604020202020204" pitchFamily="34" charset="0"/>
              </a:rPr>
              <a:t>Xylella</a:t>
            </a:r>
            <a:r>
              <a:rPr lang="en-US" sz="2000" i="1" dirty="0">
                <a:solidFill>
                  <a:schemeClr val="tx1"/>
                </a:solidFill>
                <a:latin typeface="Helvetica" panose="020B0604020202020204" pitchFamily="34" charset="0"/>
                <a:cs typeface="Helvetica" panose="020B0604020202020204" pitchFamily="34" charset="0"/>
              </a:rPr>
              <a:t> </a:t>
            </a:r>
            <a:r>
              <a:rPr lang="en-US" sz="2000" dirty="0">
                <a:solidFill>
                  <a:schemeClr val="tx1"/>
                </a:solidFill>
                <a:latin typeface="Helvetica" panose="020B0604020202020204" pitchFamily="34" charset="0"/>
                <a:cs typeface="Helvetica" panose="020B0604020202020204" pitchFamily="34" charset="0"/>
              </a:rPr>
              <a:t>enters the nut</a:t>
            </a:r>
            <a:endParaRPr lang="en-US" sz="2000" i="1" dirty="0">
              <a:solidFill>
                <a:schemeClr val="tx1"/>
              </a:solidFill>
              <a:latin typeface="Helvetica" panose="020B0604020202020204" pitchFamily="34" charset="0"/>
              <a:cs typeface="Helvetica" panose="020B0604020202020204" pitchFamily="34" charset="0"/>
            </a:endParaRPr>
          </a:p>
          <a:p>
            <a:pPr>
              <a:spcBef>
                <a:spcPts val="0"/>
              </a:spcBef>
              <a:buClrTx/>
            </a:pPr>
            <a:endParaRPr lang="en-US" sz="2000" i="1" dirty="0">
              <a:solidFill>
                <a:schemeClr val="tx1"/>
              </a:solidFill>
              <a:latin typeface="Helvetica" panose="020B0604020202020204" pitchFamily="34" charset="0"/>
              <a:cs typeface="Helvetica" panose="020B0604020202020204" pitchFamily="34" charset="0"/>
            </a:endParaRPr>
          </a:p>
          <a:p>
            <a:pPr>
              <a:spcBef>
                <a:spcPts val="0"/>
              </a:spcBef>
              <a:buClrTx/>
            </a:pPr>
            <a:r>
              <a:rPr lang="en-US" sz="2000" b="1" dirty="0">
                <a:solidFill>
                  <a:schemeClr val="tx1"/>
                </a:solidFill>
                <a:latin typeface="Helvetica" panose="020B0604020202020204" pitchFamily="34" charset="0"/>
                <a:cs typeface="Helvetica" panose="020B0604020202020204" pitchFamily="34" charset="0"/>
              </a:rPr>
              <a:t>The impacts on industry trade will be significant </a:t>
            </a:r>
            <a:r>
              <a:rPr lang="en-US" sz="2000" dirty="0">
                <a:solidFill>
                  <a:schemeClr val="tx1"/>
                </a:solidFill>
                <a:latin typeface="Helvetica" panose="020B0604020202020204" pitchFamily="34" charset="0"/>
                <a:cs typeface="Helvetica" panose="020B0604020202020204" pitchFamily="34" charset="0"/>
              </a:rPr>
              <a:t>when distributing nuts internationally for horticultural purposes (for propagating rootstock) – </a:t>
            </a:r>
            <a:r>
              <a:rPr lang="en-US" sz="2000" b="1" dirty="0">
                <a:solidFill>
                  <a:schemeClr val="tx1"/>
                </a:solidFill>
                <a:latin typeface="Helvetica" panose="020B0604020202020204" pitchFamily="34" charset="0"/>
                <a:cs typeface="Helvetica" panose="020B0604020202020204" pitchFamily="34" charset="0"/>
              </a:rPr>
              <a:t>Dependent on importing nation</a:t>
            </a:r>
          </a:p>
          <a:p>
            <a:pPr>
              <a:spcBef>
                <a:spcPts val="0"/>
              </a:spcBef>
              <a:buClrTx/>
            </a:pPr>
            <a:endParaRPr lang="en-US" sz="2000" dirty="0">
              <a:solidFill>
                <a:schemeClr val="tx1"/>
              </a:solidFill>
              <a:latin typeface="Helvetica" panose="020B0604020202020204" pitchFamily="34" charset="0"/>
              <a:cs typeface="Helvetica" panose="020B0604020202020204" pitchFamily="34" charset="0"/>
            </a:endParaRPr>
          </a:p>
          <a:p>
            <a:pPr>
              <a:spcBef>
                <a:spcPts val="0"/>
              </a:spcBef>
              <a:buClrTx/>
            </a:pPr>
            <a:r>
              <a:rPr lang="en-US" sz="2000" dirty="0">
                <a:solidFill>
                  <a:schemeClr val="tx1"/>
                </a:solidFill>
                <a:latin typeface="Helvetica" panose="020B0604020202020204" pitchFamily="34" charset="0"/>
                <a:cs typeface="Helvetica" panose="020B0604020202020204" pitchFamily="34" charset="0"/>
              </a:rPr>
              <a:t>There is a direct need for </a:t>
            </a:r>
            <a:r>
              <a:rPr lang="en-US" sz="2000" dirty="0" err="1">
                <a:solidFill>
                  <a:schemeClr val="tx1"/>
                </a:solidFill>
                <a:latin typeface="Helvetica" panose="020B0604020202020204" pitchFamily="34" charset="0"/>
                <a:cs typeface="Helvetica" panose="020B0604020202020204" pitchFamily="34" charset="0"/>
              </a:rPr>
              <a:t>phytosanitation</a:t>
            </a:r>
            <a:r>
              <a:rPr lang="en-US" sz="2000" dirty="0">
                <a:solidFill>
                  <a:schemeClr val="tx1"/>
                </a:solidFill>
                <a:latin typeface="Helvetica" panose="020B0604020202020204" pitchFamily="34" charset="0"/>
                <a:cs typeface="Helvetica" panose="020B0604020202020204" pitchFamily="34" charset="0"/>
              </a:rPr>
              <a:t> approaches for remediating infected pecan seed</a:t>
            </a:r>
          </a:p>
          <a:p>
            <a:pPr>
              <a:spcBef>
                <a:spcPts val="0"/>
              </a:spcBef>
              <a:buClrTx/>
            </a:pPr>
            <a:endParaRPr lang="en-US" sz="2000" dirty="0">
              <a:solidFill>
                <a:schemeClr val="tx1"/>
              </a:solidFill>
              <a:latin typeface="Helvetica" panose="020B0604020202020204" pitchFamily="34" charset="0"/>
              <a:cs typeface="Helvetica" panose="020B0604020202020204" pitchFamily="34" charset="0"/>
            </a:endParaRPr>
          </a:p>
          <a:p>
            <a:pPr>
              <a:spcBef>
                <a:spcPts val="0"/>
              </a:spcBef>
              <a:buClrTx/>
            </a:pPr>
            <a:r>
              <a:rPr lang="en-US" sz="2400" b="1" i="1" dirty="0" err="1">
                <a:solidFill>
                  <a:srgbClr val="FF0000"/>
                </a:solidFill>
                <a:latin typeface="Helvetica" panose="020B0604020202020204" pitchFamily="34" charset="0"/>
                <a:cs typeface="Helvetica" panose="020B0604020202020204" pitchFamily="34" charset="0"/>
              </a:rPr>
              <a:t>Xylella</a:t>
            </a:r>
            <a:r>
              <a:rPr lang="en-US" sz="2400" b="1" i="1" dirty="0">
                <a:solidFill>
                  <a:srgbClr val="FF0000"/>
                </a:solidFill>
                <a:latin typeface="Helvetica" panose="020B0604020202020204" pitchFamily="34" charset="0"/>
                <a:cs typeface="Helvetica" panose="020B0604020202020204" pitchFamily="34" charset="0"/>
              </a:rPr>
              <a:t> </a:t>
            </a:r>
            <a:r>
              <a:rPr lang="en-US" sz="2400" b="1" dirty="0">
                <a:solidFill>
                  <a:srgbClr val="FF0000"/>
                </a:solidFill>
                <a:latin typeface="Helvetica" panose="020B0604020202020204" pitchFamily="34" charset="0"/>
                <a:cs typeface="Helvetica" panose="020B0604020202020204" pitchFamily="34" charset="0"/>
              </a:rPr>
              <a:t>is NOT a human pathogen. Distribution of nuts used for human consumption will not be impacted.</a:t>
            </a:r>
            <a:endParaRPr lang="en-US" sz="2400" b="1" i="1" dirty="0">
              <a:solidFill>
                <a:srgbClr val="FF0000"/>
              </a:solidFill>
              <a:latin typeface="Helvetica" panose="020B0604020202020204" pitchFamily="34" charset="0"/>
              <a:cs typeface="Helvetica" panose="020B0604020202020204" pitchFamily="34" charset="0"/>
            </a:endParaRPr>
          </a:p>
          <a:p>
            <a:pPr>
              <a:spcBef>
                <a:spcPts val="0"/>
              </a:spcBef>
              <a:buClrTx/>
            </a:pPr>
            <a:endParaRPr lang="en-US" sz="2000" b="1" dirty="0">
              <a:solidFill>
                <a:schemeClr val="tx1"/>
              </a:solidFill>
              <a:latin typeface="Helvetica" panose="020B0604020202020204" pitchFamily="34" charset="0"/>
              <a:cs typeface="Helvetica" panose="020B0604020202020204" pitchFamily="34" charset="0"/>
            </a:endParaRPr>
          </a:p>
          <a:p>
            <a:pPr>
              <a:spcBef>
                <a:spcPts val="0"/>
              </a:spcBef>
              <a:buClrTx/>
            </a:pPr>
            <a:endParaRPr lang="en-US" sz="2000" b="1" dirty="0">
              <a:solidFill>
                <a:schemeClr val="tx1"/>
              </a:solidFill>
              <a:latin typeface="Helvetica" panose="020B0604020202020204" pitchFamily="34" charset="0"/>
              <a:cs typeface="Helvetica" panose="020B0604020202020204" pitchFamily="34" charset="0"/>
            </a:endParaRPr>
          </a:p>
          <a:p>
            <a:pPr lvl="1">
              <a:spcBef>
                <a:spcPts val="0"/>
              </a:spcBef>
              <a:buClrTx/>
            </a:pPr>
            <a:endParaRPr lang="en-US" sz="1800" i="1" dirty="0">
              <a:solidFill>
                <a:schemeClr val="tx1"/>
              </a:solidFill>
              <a:latin typeface="Helvetica" panose="020B0604020202020204" pitchFamily="34" charset="0"/>
              <a:cs typeface="Helvetica" panose="020B0604020202020204" pitchFamily="34" charset="0"/>
            </a:endParaRPr>
          </a:p>
          <a:p>
            <a:pPr lvl="2">
              <a:spcBef>
                <a:spcPts val="0"/>
              </a:spcBef>
              <a:buClrTx/>
            </a:pPr>
            <a:endParaRPr lang="en-US" sz="1800" dirty="0">
              <a:solidFill>
                <a:schemeClr val="tx1"/>
              </a:solidFill>
              <a:latin typeface="Helvetica" panose="020B0604020202020204" pitchFamily="34" charset="0"/>
              <a:cs typeface="Helvetica" panose="020B0604020202020204" pitchFamily="34" charset="0"/>
            </a:endParaRPr>
          </a:p>
          <a:p>
            <a:pPr lvl="1">
              <a:spcBef>
                <a:spcPts val="0"/>
              </a:spcBef>
              <a:buClrTx/>
            </a:pPr>
            <a:endParaRPr lang="en-US" sz="1800" dirty="0">
              <a:solidFill>
                <a:schemeClr val="tx1"/>
              </a:solidFill>
              <a:latin typeface="Helvetica" panose="020B0604020202020204" pitchFamily="34" charset="0"/>
              <a:cs typeface="Helvetica" panose="020B0604020202020204" pitchFamily="34" charset="0"/>
            </a:endParaRPr>
          </a:p>
          <a:p>
            <a:pPr lvl="2">
              <a:spcBef>
                <a:spcPts val="0"/>
              </a:spcBef>
              <a:buClrTx/>
            </a:pPr>
            <a:endParaRPr lang="en-US" sz="1800" dirty="0">
              <a:solidFill>
                <a:schemeClr val="tx1"/>
              </a:solidFill>
              <a:latin typeface="Helvetica" panose="020B0604020202020204" pitchFamily="34" charset="0"/>
              <a:cs typeface="Helvetica" panose="020B0604020202020204" pitchFamily="34" charset="0"/>
            </a:endParaRPr>
          </a:p>
          <a:p>
            <a:pPr lvl="1">
              <a:spcBef>
                <a:spcPts val="0"/>
              </a:spcBef>
              <a:buClrTx/>
            </a:pPr>
            <a:endParaRPr lang="en-US" sz="1800" dirty="0">
              <a:solidFill>
                <a:schemeClr val="tx1"/>
              </a:solidFill>
              <a:latin typeface="Helvetica" panose="020B0604020202020204" pitchFamily="34" charset="0"/>
              <a:cs typeface="Helvetica" panose="020B0604020202020204" pitchFamily="34" charset="0"/>
            </a:endParaRPr>
          </a:p>
          <a:p>
            <a:pPr lvl="2">
              <a:spcBef>
                <a:spcPts val="0"/>
              </a:spcBef>
              <a:buClrTx/>
            </a:pPr>
            <a:endParaRPr lang="en-US" sz="1800" dirty="0">
              <a:solidFill>
                <a:schemeClr val="tx1"/>
              </a:solidFill>
              <a:latin typeface="Helvetica" panose="020B0604020202020204" pitchFamily="34" charset="0"/>
              <a:cs typeface="Helvetica" panose="020B0604020202020204" pitchFamily="34" charset="0"/>
            </a:endParaRPr>
          </a:p>
          <a:p>
            <a:pPr>
              <a:spcBef>
                <a:spcPts val="0"/>
              </a:spcBef>
              <a:buClrTx/>
            </a:pPr>
            <a:endParaRPr lang="en-US" sz="2000" dirty="0">
              <a:solidFill>
                <a:schemeClr val="tx1"/>
              </a:solidFill>
              <a:latin typeface="Helvetica" panose="020B0604020202020204" pitchFamily="34" charset="0"/>
              <a:cs typeface="Helvetica" panose="020B0604020202020204" pitchFamily="34" charset="0"/>
            </a:endParaRPr>
          </a:p>
          <a:p>
            <a:pPr>
              <a:spcBef>
                <a:spcPts val="0"/>
              </a:spcBef>
              <a:buClrTx/>
            </a:pPr>
            <a:endParaRPr lang="en-US" sz="2000" dirty="0">
              <a:solidFill>
                <a:schemeClr val="tx1"/>
              </a:solidFill>
              <a:latin typeface="Helvetica" panose="020B0604020202020204" pitchFamily="34" charset="0"/>
              <a:cs typeface="Helvetica" panose="020B0604020202020204" pitchFamily="34" charset="0"/>
            </a:endParaRPr>
          </a:p>
        </p:txBody>
      </p:sp>
    </p:spTree>
    <p:extLst>
      <p:ext uri="{BB962C8B-B14F-4D97-AF65-F5344CB8AC3E}">
        <p14:creationId xmlns:p14="http://schemas.microsoft.com/office/powerpoint/2010/main" val="1891293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6896" y="177512"/>
            <a:ext cx="10958208" cy="1009454"/>
          </a:xfrm>
        </p:spPr>
        <p:txBody>
          <a:bodyPr/>
          <a:lstStyle/>
          <a:p>
            <a:r>
              <a:rPr lang="en-US" b="1" dirty="0">
                <a:latin typeface="Garamond" panose="02020404030301010803" pitchFamily="18" charset="0"/>
              </a:rPr>
              <a:t>Acknowledgements</a:t>
            </a:r>
          </a:p>
        </p:txBody>
      </p:sp>
      <p:sp>
        <p:nvSpPr>
          <p:cNvPr id="5" name="Content Placeholder 2"/>
          <p:cNvSpPr txBox="1">
            <a:spLocks/>
          </p:cNvSpPr>
          <p:nvPr/>
        </p:nvSpPr>
        <p:spPr>
          <a:xfrm>
            <a:off x="8268607" y="1334053"/>
            <a:ext cx="2539670" cy="45276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600" b="1" dirty="0">
                <a:latin typeface="Helvetica" panose="020B0604020202020204" pitchFamily="34" charset="0"/>
                <a:cs typeface="Helvetica" panose="020B0604020202020204" pitchFamily="34" charset="0"/>
              </a:rPr>
              <a:t>Funding Sources</a:t>
            </a:r>
          </a:p>
          <a:p>
            <a:pPr lvl="1"/>
            <a:endParaRPr lang="en-US" sz="1600" dirty="0">
              <a:latin typeface="Helvetica" panose="020B0604020202020204" pitchFamily="34" charset="0"/>
              <a:cs typeface="Helvetica" panose="020B0604020202020204" pitchFamily="34" charset="0"/>
            </a:endParaRPr>
          </a:p>
          <a:p>
            <a:endParaRPr lang="en-US" sz="1600" dirty="0">
              <a:latin typeface="Helvetica" panose="020B0604020202020204" pitchFamily="34" charset="0"/>
              <a:cs typeface="Helvetica" panose="020B0604020202020204" pitchFamily="34" charset="0"/>
            </a:endParaRPr>
          </a:p>
          <a:p>
            <a:pPr algn="ctr"/>
            <a:endParaRPr lang="en-US" sz="1600" dirty="0">
              <a:latin typeface="Helvetica" panose="020B0604020202020204" pitchFamily="34" charset="0"/>
              <a:cs typeface="Helvetica" panose="020B0604020202020204" pitchFamily="34" charset="0"/>
            </a:endParaRPr>
          </a:p>
        </p:txBody>
      </p:sp>
      <p:pic>
        <p:nvPicPr>
          <p:cNvPr id="3074" name="Picture 2" descr="http://vscnews.com/wp-content/uploads/2016/08/USDAlogoListingImage_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6997" y="1925029"/>
            <a:ext cx="2253756" cy="1126878"/>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https://yt3.ggpht.com/-w7yRVUHtWlI/AAAAAAAAAAI/AAAAAAAAAAA/dUi-bjFgXTc/s900-c-k-no-mo-rj-c0xffffff/photo.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94374" y="1677835"/>
            <a:ext cx="1683139" cy="1683139"/>
          </a:xfrm>
          <a:prstGeom prst="rect">
            <a:avLst/>
          </a:prstGeom>
          <a:noFill/>
          <a:extLst>
            <a:ext uri="{909E8E84-426E-40DD-AFC4-6F175D3DCCD1}">
              <a14:hiddenFill xmlns:a14="http://schemas.microsoft.com/office/drawing/2010/main">
                <a:solidFill>
                  <a:srgbClr val="FFFFFF"/>
                </a:solidFill>
              </a14:hiddenFill>
            </a:ext>
          </a:extLst>
        </p:spPr>
      </p:pic>
      <p:pic>
        <p:nvPicPr>
          <p:cNvPr id="3084" name="Picture 12" descr="https://static1.squarespace.com/static/55345966e4b0aca1f663f347/56de7bb91bbee0f33b394456/56de7ed2746fb9f2d8e335e2/1457432016730/NPGS-01.jpg?format=1000w"/>
          <p:cNvPicPr>
            <a:picLocks noChangeAspect="1" noChangeArrowheads="1"/>
          </p:cNvPicPr>
          <p:nvPr/>
        </p:nvPicPr>
        <p:blipFill rotWithShape="1">
          <a:blip r:embed="rId5">
            <a:extLst>
              <a:ext uri="{28A0092B-C50C-407E-A947-70E740481C1C}">
                <a14:useLocalDpi xmlns:a14="http://schemas.microsoft.com/office/drawing/2010/main" val="0"/>
              </a:ext>
            </a:extLst>
          </a:blip>
          <a:srcRect l="28121" t="35967" r="27898" b="38007"/>
          <a:stretch/>
        </p:blipFill>
        <p:spPr bwMode="auto">
          <a:xfrm>
            <a:off x="7052383" y="3051907"/>
            <a:ext cx="4189228" cy="1311349"/>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1312D696-5FF1-460A-8684-70D3A1128337}"/>
              </a:ext>
            </a:extLst>
          </p:cNvPr>
          <p:cNvSpPr/>
          <p:nvPr/>
        </p:nvSpPr>
        <p:spPr>
          <a:xfrm>
            <a:off x="1361327" y="4468379"/>
            <a:ext cx="4059924" cy="1815882"/>
          </a:xfrm>
          <a:prstGeom prst="rect">
            <a:avLst/>
          </a:prstGeom>
          <a:ln>
            <a:noFill/>
          </a:ln>
        </p:spPr>
        <p:txBody>
          <a:bodyPr wrap="square" numCol="1">
            <a:spAutoFit/>
          </a:bodyPr>
          <a:lstStyle/>
          <a:p>
            <a:pPr marL="285750" indent="-285750">
              <a:buFont typeface="Arial" panose="020B0604020202020204" pitchFamily="34" charset="0"/>
              <a:buChar char="•"/>
            </a:pPr>
            <a:r>
              <a:rPr lang="en-US" sz="1400" dirty="0">
                <a:latin typeface="Helvetica" panose="020B0604020202020204" pitchFamily="34" charset="0"/>
                <a:cs typeface="Helvetica" panose="020B0604020202020204" pitchFamily="34" charset="0"/>
              </a:rPr>
              <a:t>Texas A&amp;M University</a:t>
            </a:r>
          </a:p>
          <a:p>
            <a:pPr marL="742950" lvl="1" indent="-285750">
              <a:buFont typeface="Arial" panose="020B0604020202020204" pitchFamily="34" charset="0"/>
              <a:buChar char="•"/>
            </a:pPr>
            <a:r>
              <a:rPr lang="en-US" sz="1400" b="1" dirty="0">
                <a:latin typeface="Helvetica" panose="020B0604020202020204" pitchFamily="34" charset="0"/>
                <a:cs typeface="Helvetica" panose="020B0604020202020204" pitchFamily="34" charset="0"/>
              </a:rPr>
              <a:t>Young-Ki Jo</a:t>
            </a:r>
          </a:p>
          <a:p>
            <a:pPr marL="742950" lvl="1" indent="-285750">
              <a:buFont typeface="Arial" panose="020B0604020202020204" pitchFamily="34" charset="0"/>
              <a:buChar char="•"/>
            </a:pPr>
            <a:endParaRPr lang="en-US" sz="1400" dirty="0">
              <a:latin typeface="Helvetica" panose="020B0604020202020204" pitchFamily="34" charset="0"/>
              <a:cs typeface="Helvetica" panose="020B0604020202020204" pitchFamily="34" charset="0"/>
            </a:endParaRPr>
          </a:p>
          <a:p>
            <a:pPr marL="285750" indent="-285750">
              <a:buFont typeface="Arial" panose="020B0604020202020204" pitchFamily="34" charset="0"/>
              <a:buChar char="•"/>
            </a:pPr>
            <a:r>
              <a:rPr lang="en-US" sz="1400" dirty="0">
                <a:latin typeface="Helvetica" panose="020B0604020202020204" pitchFamily="34" charset="0"/>
                <a:cs typeface="Helvetica" panose="020B0604020202020204" pitchFamily="34" charset="0"/>
              </a:rPr>
              <a:t>New Mexico State University</a:t>
            </a:r>
          </a:p>
          <a:p>
            <a:pPr marL="742950" lvl="1" indent="-285750">
              <a:buFont typeface="Arial" panose="020B0604020202020204" pitchFamily="34" charset="0"/>
              <a:buChar char="•"/>
            </a:pPr>
            <a:r>
              <a:rPr lang="en-US" sz="1400" b="1" dirty="0">
                <a:latin typeface="Helvetica" panose="020B0604020202020204" pitchFamily="34" charset="0"/>
                <a:cs typeface="Helvetica" panose="020B0604020202020204" pitchFamily="34" charset="0"/>
              </a:rPr>
              <a:t>Jennifer Randall</a:t>
            </a:r>
          </a:p>
          <a:p>
            <a:pPr marL="742950" lvl="1" indent="-285750">
              <a:buFont typeface="Arial" panose="020B0604020202020204" pitchFamily="34" charset="0"/>
              <a:buChar char="•"/>
            </a:pPr>
            <a:r>
              <a:rPr lang="en-US" sz="1400" b="1" dirty="0">
                <a:latin typeface="Helvetica" panose="020B0604020202020204" pitchFamily="34" charset="0"/>
                <a:cs typeface="Helvetica" panose="020B0604020202020204" pitchFamily="34" charset="0"/>
              </a:rPr>
              <a:t>Kimberly Cervantes</a:t>
            </a:r>
            <a:endParaRPr lang="en-US" sz="1400" dirty="0">
              <a:latin typeface="Helvetica" panose="020B0604020202020204" pitchFamily="34" charset="0"/>
              <a:cs typeface="Helvetica" panose="020B0604020202020204" pitchFamily="34" charset="0"/>
            </a:endParaRPr>
          </a:p>
          <a:p>
            <a:pPr marL="742950" lvl="1" indent="-285750">
              <a:buFont typeface="Arial" panose="020B0604020202020204" pitchFamily="34" charset="0"/>
              <a:buChar char="•"/>
            </a:pPr>
            <a:r>
              <a:rPr lang="en-US" sz="1400" b="1" dirty="0">
                <a:latin typeface="Helvetica" panose="020B0604020202020204" pitchFamily="34" charset="0"/>
                <a:cs typeface="Helvetica" panose="020B0604020202020204" pitchFamily="34" charset="0"/>
              </a:rPr>
              <a:t>Richard </a:t>
            </a:r>
            <a:r>
              <a:rPr lang="en-US" sz="1400" b="1" dirty="0" err="1">
                <a:latin typeface="Helvetica" panose="020B0604020202020204" pitchFamily="34" charset="0"/>
                <a:cs typeface="Helvetica" panose="020B0604020202020204" pitchFamily="34" charset="0"/>
              </a:rPr>
              <a:t>Heerma</a:t>
            </a:r>
            <a:r>
              <a:rPr lang="en-US" sz="1400" b="1" dirty="0">
                <a:latin typeface="Helvetica" panose="020B0604020202020204" pitchFamily="34" charset="0"/>
                <a:cs typeface="Helvetica" panose="020B0604020202020204" pitchFamily="34" charset="0"/>
              </a:rPr>
              <a:t> </a:t>
            </a:r>
          </a:p>
          <a:p>
            <a:pPr marL="742950" lvl="1" indent="-285750">
              <a:buFont typeface="Arial" panose="020B0604020202020204" pitchFamily="34" charset="0"/>
              <a:buChar char="•"/>
            </a:pPr>
            <a:r>
              <a:rPr lang="en-US" sz="1400" b="1" dirty="0">
                <a:latin typeface="Helvetica" panose="020B0604020202020204" pitchFamily="34" charset="0"/>
                <a:cs typeface="Helvetica" panose="020B0604020202020204" pitchFamily="34" charset="0"/>
              </a:rPr>
              <a:t>Rio </a:t>
            </a:r>
            <a:r>
              <a:rPr lang="en-US" sz="1400" b="1" dirty="0" err="1">
                <a:latin typeface="Helvetica" panose="020B0604020202020204" pitchFamily="34" charset="0"/>
                <a:cs typeface="Helvetica" panose="020B0604020202020204" pitchFamily="34" charset="0"/>
              </a:rPr>
              <a:t>Stamler</a:t>
            </a:r>
            <a:r>
              <a:rPr lang="en-US" sz="1400" b="1" dirty="0">
                <a:latin typeface="Helvetica" panose="020B0604020202020204" pitchFamily="34" charset="0"/>
                <a:cs typeface="Helvetica" panose="020B0604020202020204" pitchFamily="34" charset="0"/>
              </a:rPr>
              <a:t> </a:t>
            </a:r>
          </a:p>
        </p:txBody>
      </p:sp>
      <p:pic>
        <p:nvPicPr>
          <p:cNvPr id="4" name="Picture 3">
            <a:extLst>
              <a:ext uri="{FF2B5EF4-FFF2-40B4-BE49-F238E27FC236}">
                <a16:creationId xmlns:a16="http://schemas.microsoft.com/office/drawing/2014/main" id="{AFE32867-EAFA-4269-9CF1-8C97A68DB8AD}"/>
              </a:ext>
            </a:extLst>
          </p:cNvPr>
          <p:cNvPicPr>
            <a:picLocks noChangeAspect="1"/>
          </p:cNvPicPr>
          <p:nvPr/>
        </p:nvPicPr>
        <p:blipFill>
          <a:blip r:embed="rId6">
            <a:clrChange>
              <a:clrFrom>
                <a:srgbClr val="000000"/>
              </a:clrFrom>
              <a:clrTo>
                <a:srgbClr val="000000">
                  <a:alpha val="0"/>
                </a:srgbClr>
              </a:clrTo>
            </a:clrChange>
          </a:blip>
          <a:stretch>
            <a:fillRect/>
          </a:stretch>
        </p:blipFill>
        <p:spPr>
          <a:xfrm>
            <a:off x="7192365" y="4499817"/>
            <a:ext cx="3858295" cy="1826844"/>
          </a:xfrm>
          <a:prstGeom prst="rect">
            <a:avLst/>
          </a:prstGeom>
        </p:spPr>
      </p:pic>
      <p:sp>
        <p:nvSpPr>
          <p:cNvPr id="6" name="Rectangle 5">
            <a:extLst>
              <a:ext uri="{FF2B5EF4-FFF2-40B4-BE49-F238E27FC236}">
                <a16:creationId xmlns:a16="http://schemas.microsoft.com/office/drawing/2014/main" id="{A81356D7-2643-45BA-AE20-DA08F12E0121}"/>
              </a:ext>
            </a:extLst>
          </p:cNvPr>
          <p:cNvSpPr/>
          <p:nvPr/>
        </p:nvSpPr>
        <p:spPr>
          <a:xfrm>
            <a:off x="7066699" y="4425979"/>
            <a:ext cx="4158794" cy="1900682"/>
          </a:xfrm>
          <a:prstGeom prst="rect">
            <a:avLst/>
          </a:prstGeom>
          <a:noFill/>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3" name="Rectangle 12">
            <a:extLst>
              <a:ext uri="{FF2B5EF4-FFF2-40B4-BE49-F238E27FC236}">
                <a16:creationId xmlns:a16="http://schemas.microsoft.com/office/drawing/2014/main" id="{FD725718-9B64-44C4-A442-7655B4EFC254}"/>
              </a:ext>
            </a:extLst>
          </p:cNvPr>
          <p:cNvSpPr/>
          <p:nvPr/>
        </p:nvSpPr>
        <p:spPr>
          <a:xfrm>
            <a:off x="7066699" y="1281568"/>
            <a:ext cx="4157635" cy="3081688"/>
          </a:xfrm>
          <a:prstGeom prst="rect">
            <a:avLst/>
          </a:prstGeom>
          <a:noFill/>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11" name="Picture 10" descr="A person smiling for the camera&#10;&#10;Description automatically generated with low confidence">
            <a:extLst>
              <a:ext uri="{FF2B5EF4-FFF2-40B4-BE49-F238E27FC236}">
                <a16:creationId xmlns:a16="http://schemas.microsoft.com/office/drawing/2014/main" id="{6167E786-9540-4B58-8AAF-96D08713E299}"/>
              </a:ext>
            </a:extLst>
          </p:cNvPr>
          <p:cNvPicPr>
            <a:picLocks noChangeAspect="1"/>
          </p:cNvPicPr>
          <p:nvPr/>
        </p:nvPicPr>
        <p:blipFill rotWithShape="1">
          <a:blip r:embed="rId7"/>
          <a:srcRect t="29" r="-3" b="28265"/>
          <a:stretch/>
        </p:blipFill>
        <p:spPr>
          <a:xfrm>
            <a:off x="572477" y="1347829"/>
            <a:ext cx="3326031" cy="234314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2" name="TextBox 11">
            <a:extLst>
              <a:ext uri="{FF2B5EF4-FFF2-40B4-BE49-F238E27FC236}">
                <a16:creationId xmlns:a16="http://schemas.microsoft.com/office/drawing/2014/main" id="{BD3E2355-F8A9-43BF-97F0-9079061A2252}"/>
              </a:ext>
            </a:extLst>
          </p:cNvPr>
          <p:cNvSpPr txBox="1"/>
          <p:nvPr/>
        </p:nvSpPr>
        <p:spPr>
          <a:xfrm>
            <a:off x="1079694" y="3805336"/>
            <a:ext cx="2311595" cy="369332"/>
          </a:xfrm>
          <a:prstGeom prst="rect">
            <a:avLst/>
          </a:prstGeom>
          <a:solidFill>
            <a:schemeClr val="tx1">
              <a:lumMod val="50000"/>
              <a:lumOff val="50000"/>
            </a:schemeClr>
          </a:solidFill>
        </p:spPr>
        <p:txBody>
          <a:bodyPr wrap="none" rtlCol="0">
            <a:spAutoFit/>
          </a:bodyPr>
          <a:lstStyle/>
          <a:p>
            <a:r>
              <a:rPr lang="en-US" dirty="0">
                <a:solidFill>
                  <a:schemeClr val="bg1"/>
                </a:solidFill>
              </a:rPr>
              <a:t>Dr. Kimberly Cervantes</a:t>
            </a:r>
          </a:p>
        </p:txBody>
      </p:sp>
      <p:pic>
        <p:nvPicPr>
          <p:cNvPr id="1026" name="Picture 2" descr="Pictured: Dr Jennifer Randall">
            <a:extLst>
              <a:ext uri="{FF2B5EF4-FFF2-40B4-BE49-F238E27FC236}">
                <a16:creationId xmlns:a16="http://schemas.microsoft.com/office/drawing/2014/main" id="{694D5FE3-1C2C-4896-812B-5A14876ED52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063560" y="1347829"/>
            <a:ext cx="2888858" cy="288885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54B8FD42-4701-4134-BE14-25FAB13DF6EE}"/>
              </a:ext>
            </a:extLst>
          </p:cNvPr>
          <p:cNvSpPr txBox="1"/>
          <p:nvPr/>
        </p:nvSpPr>
        <p:spPr>
          <a:xfrm>
            <a:off x="4200347" y="5069403"/>
            <a:ext cx="2043628" cy="1446550"/>
          </a:xfrm>
          <a:prstGeom prst="rect">
            <a:avLst/>
          </a:prstGeom>
          <a:noFill/>
        </p:spPr>
        <p:txBody>
          <a:bodyPr wrap="square" rtlCol="0">
            <a:spAutoFit/>
          </a:bodyPr>
          <a:lstStyle/>
          <a:p>
            <a:pPr marL="285750" indent="-285750">
              <a:buFont typeface="Arial" panose="020B0604020202020204" pitchFamily="34" charset="0"/>
              <a:buChar char="•"/>
            </a:pPr>
            <a:r>
              <a:rPr lang="en-US" sz="1400" dirty="0">
                <a:latin typeface="Helvetica" panose="020B0604020202020204" pitchFamily="34" charset="0"/>
                <a:cs typeface="Helvetica" panose="020B0604020202020204" pitchFamily="34" charset="0"/>
              </a:rPr>
              <a:t>USDA-ARS </a:t>
            </a:r>
          </a:p>
          <a:p>
            <a:pPr marL="742950" lvl="1" indent="-285750">
              <a:buFont typeface="Arial" panose="020B0604020202020204" pitchFamily="34" charset="0"/>
              <a:buChar char="•"/>
            </a:pPr>
            <a:r>
              <a:rPr lang="en-US" sz="1400" b="1" dirty="0">
                <a:latin typeface="Helvetica" panose="020B0604020202020204" pitchFamily="34" charset="0"/>
                <a:cs typeface="Helvetica" panose="020B0604020202020204" pitchFamily="34" charset="0"/>
              </a:rPr>
              <a:t>LJ </a:t>
            </a:r>
            <a:r>
              <a:rPr lang="en-US" sz="1400" b="1" dirty="0" err="1">
                <a:latin typeface="Helvetica" panose="020B0604020202020204" pitchFamily="34" charset="0"/>
                <a:cs typeface="Helvetica" panose="020B0604020202020204" pitchFamily="34" charset="0"/>
              </a:rPr>
              <a:t>Grauke</a:t>
            </a:r>
            <a:endParaRPr lang="en-US" sz="1400" b="1" dirty="0">
              <a:latin typeface="Helvetica" panose="020B0604020202020204" pitchFamily="34" charset="0"/>
              <a:cs typeface="Helvetica" panose="020B0604020202020204" pitchFamily="34" charset="0"/>
            </a:endParaRPr>
          </a:p>
          <a:p>
            <a:pPr marL="742950" lvl="1" indent="-285750">
              <a:buFont typeface="Arial" panose="020B0604020202020204" pitchFamily="34" charset="0"/>
              <a:buChar char="•"/>
            </a:pPr>
            <a:r>
              <a:rPr lang="en-US" sz="1400" b="1" dirty="0" err="1">
                <a:latin typeface="Helvetica" panose="020B0604020202020204" pitchFamily="34" charset="0"/>
                <a:cs typeface="Helvetica" panose="020B0604020202020204" pitchFamily="34" charset="0"/>
              </a:rPr>
              <a:t>Xinwang</a:t>
            </a:r>
            <a:r>
              <a:rPr lang="en-US" sz="1400" b="1" dirty="0">
                <a:latin typeface="Helvetica" panose="020B0604020202020204" pitchFamily="34" charset="0"/>
                <a:cs typeface="Helvetica" panose="020B0604020202020204" pitchFamily="34" charset="0"/>
              </a:rPr>
              <a:t> Wang</a:t>
            </a:r>
          </a:p>
          <a:p>
            <a:pPr marL="742950" lvl="1" indent="-285750">
              <a:buFont typeface="Arial" panose="020B0604020202020204" pitchFamily="34" charset="0"/>
              <a:buChar char="•"/>
            </a:pPr>
            <a:r>
              <a:rPr lang="en-US" sz="1400" b="1" dirty="0">
                <a:latin typeface="Helvetica" panose="020B0604020202020204" pitchFamily="34" charset="0"/>
                <a:cs typeface="Helvetica" panose="020B0604020202020204" pitchFamily="34" charset="0"/>
              </a:rPr>
              <a:t>Clive Bock</a:t>
            </a:r>
            <a:endParaRPr lang="en-US" sz="1400" dirty="0">
              <a:latin typeface="Helvetica" panose="020B0604020202020204" pitchFamily="34" charset="0"/>
              <a:cs typeface="Helvetica" panose="020B0604020202020204" pitchFamily="34" charset="0"/>
            </a:endParaRPr>
          </a:p>
          <a:p>
            <a:endParaRPr lang="en-US" dirty="0"/>
          </a:p>
        </p:txBody>
      </p:sp>
      <p:sp>
        <p:nvSpPr>
          <p:cNvPr id="15" name="TextBox 14">
            <a:extLst>
              <a:ext uri="{FF2B5EF4-FFF2-40B4-BE49-F238E27FC236}">
                <a16:creationId xmlns:a16="http://schemas.microsoft.com/office/drawing/2014/main" id="{813B9F66-8CA8-43CA-B35D-8EAB5DB6C553}"/>
              </a:ext>
            </a:extLst>
          </p:cNvPr>
          <p:cNvSpPr txBox="1"/>
          <p:nvPr/>
        </p:nvSpPr>
        <p:spPr>
          <a:xfrm>
            <a:off x="4530740" y="4363256"/>
            <a:ext cx="1955856" cy="369332"/>
          </a:xfrm>
          <a:prstGeom prst="rect">
            <a:avLst/>
          </a:prstGeom>
          <a:solidFill>
            <a:schemeClr val="tx1">
              <a:lumMod val="50000"/>
              <a:lumOff val="50000"/>
            </a:schemeClr>
          </a:solidFill>
        </p:spPr>
        <p:txBody>
          <a:bodyPr wrap="none" rtlCol="0">
            <a:spAutoFit/>
          </a:bodyPr>
          <a:lstStyle/>
          <a:p>
            <a:r>
              <a:rPr lang="en-US" dirty="0">
                <a:solidFill>
                  <a:schemeClr val="bg1"/>
                </a:solidFill>
              </a:rPr>
              <a:t>Dr. Jennifer Randall</a:t>
            </a:r>
          </a:p>
        </p:txBody>
      </p:sp>
    </p:spTree>
    <p:extLst>
      <p:ext uri="{BB962C8B-B14F-4D97-AF65-F5344CB8AC3E}">
        <p14:creationId xmlns:p14="http://schemas.microsoft.com/office/powerpoint/2010/main" val="381974219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6C029D-603E-4CAD-BFD8-CEE5E303D354}"/>
              </a:ext>
            </a:extLst>
          </p:cNvPr>
          <p:cNvSpPr>
            <a:spLocks noGrp="1"/>
          </p:cNvSpPr>
          <p:nvPr>
            <p:ph type="title"/>
          </p:nvPr>
        </p:nvSpPr>
        <p:spPr>
          <a:xfrm>
            <a:off x="590549" y="295013"/>
            <a:ext cx="11010901" cy="1188720"/>
          </a:xfrm>
        </p:spPr>
        <p:txBody>
          <a:bodyPr/>
          <a:lstStyle/>
          <a:p>
            <a:r>
              <a:rPr lang="en-US" b="1" dirty="0">
                <a:latin typeface="Garamond" panose="02020404030301010803" pitchFamily="18" charset="0"/>
              </a:rPr>
              <a:t>Questions?</a:t>
            </a:r>
          </a:p>
        </p:txBody>
      </p:sp>
      <p:pic>
        <p:nvPicPr>
          <p:cNvPr id="5" name="Content Placeholder 4">
            <a:extLst>
              <a:ext uri="{FF2B5EF4-FFF2-40B4-BE49-F238E27FC236}">
                <a16:creationId xmlns:a16="http://schemas.microsoft.com/office/drawing/2014/main" id="{EA7B9703-AB18-4068-8E4B-A62FA168979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601236" y="1628775"/>
            <a:ext cx="6989528" cy="465968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0959874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2CDA04-73DA-48F7-9711-43E7F2642037}"/>
              </a:ext>
            </a:extLst>
          </p:cNvPr>
          <p:cNvSpPr>
            <a:spLocks noGrp="1"/>
          </p:cNvSpPr>
          <p:nvPr>
            <p:ph type="title"/>
          </p:nvPr>
        </p:nvSpPr>
        <p:spPr>
          <a:xfrm>
            <a:off x="838200" y="292165"/>
            <a:ext cx="10515600" cy="772354"/>
          </a:xfrm>
        </p:spPr>
        <p:txBody>
          <a:bodyPr>
            <a:normAutofit fontScale="90000"/>
          </a:bodyPr>
          <a:lstStyle/>
          <a:p>
            <a:r>
              <a:rPr lang="en-US" sz="3200" b="1" dirty="0">
                <a:latin typeface="Garamond" panose="02020404030301010803" pitchFamily="18" charset="0"/>
              </a:rPr>
              <a:t>Symptoms of PBLS</a:t>
            </a:r>
          </a:p>
        </p:txBody>
      </p:sp>
      <p:pic>
        <p:nvPicPr>
          <p:cNvPr id="2052" name="Picture 4" descr="http://extension.msstate.edu/sites/default/files/publication-images/P3005/p3005figure1a.jpg">
            <a:extLst>
              <a:ext uri="{FF2B5EF4-FFF2-40B4-BE49-F238E27FC236}">
                <a16:creationId xmlns:a16="http://schemas.microsoft.com/office/drawing/2014/main" id="{BB3C252C-1381-431C-AA4D-577A18FA756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6552" y="2941456"/>
            <a:ext cx="3258379" cy="2443785"/>
          </a:xfrm>
          <a:prstGeom prst="rect">
            <a:avLst/>
          </a:prstGeom>
          <a:noFill/>
          <a:ln w="9525">
            <a:solidFill>
              <a:schemeClr val="tx1"/>
            </a:solidFill>
          </a:ln>
          <a:extLst>
            <a:ext uri="{909E8E84-426E-40DD-AFC4-6F175D3DCCD1}">
              <a14:hiddenFill xmlns:a14="http://schemas.microsoft.com/office/drawing/2010/main">
                <a:solidFill>
                  <a:srgbClr val="FFFFFF"/>
                </a:solidFill>
              </a14:hiddenFill>
            </a:ext>
          </a:extLst>
        </p:spPr>
      </p:pic>
      <p:pic>
        <p:nvPicPr>
          <p:cNvPr id="2054" name="Picture 6" descr="http://extension.msstate.edu/sites/default/files/publication-images/P3005/p3005figure1b.jpg">
            <a:extLst>
              <a:ext uri="{FF2B5EF4-FFF2-40B4-BE49-F238E27FC236}">
                <a16:creationId xmlns:a16="http://schemas.microsoft.com/office/drawing/2014/main" id="{65FA9468-A54F-440D-B652-67E335E9973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6899" b="15839"/>
          <a:stretch/>
        </p:blipFill>
        <p:spPr bwMode="auto">
          <a:xfrm>
            <a:off x="4155813" y="2941457"/>
            <a:ext cx="3604526" cy="2443786"/>
          </a:xfrm>
          <a:prstGeom prst="rect">
            <a:avLst/>
          </a:prstGeom>
          <a:noFill/>
          <a:ln w="9525">
            <a:solidFill>
              <a:schemeClr val="tx1"/>
            </a:solidFill>
          </a:ln>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C4B9C67C-73A4-4E3A-8FF6-96034CC39970}"/>
              </a:ext>
            </a:extLst>
          </p:cNvPr>
          <p:cNvSpPr/>
          <p:nvPr/>
        </p:nvSpPr>
        <p:spPr>
          <a:xfrm>
            <a:off x="7831221" y="5445267"/>
            <a:ext cx="3522487" cy="646331"/>
          </a:xfrm>
          <a:prstGeom prst="rect">
            <a:avLst/>
          </a:prstGeom>
        </p:spPr>
        <p:txBody>
          <a:bodyPr wrap="square">
            <a:spAutoFit/>
          </a:bodyPr>
          <a:lstStyle/>
          <a:p>
            <a:pPr algn="ctr"/>
            <a:r>
              <a:rPr lang="en-US" sz="1200" dirty="0">
                <a:solidFill>
                  <a:srgbClr val="333333"/>
                </a:solidFill>
                <a:latin typeface="Helvetica Neue"/>
              </a:rPr>
              <a:t>Defoliation and branch dieback in mature pecan</a:t>
            </a:r>
          </a:p>
          <a:p>
            <a:pPr algn="ctr"/>
            <a:r>
              <a:rPr lang="en-US" sz="1200" b="0" i="0" dirty="0">
                <a:solidFill>
                  <a:srgbClr val="333333"/>
                </a:solidFill>
                <a:effectLst/>
                <a:latin typeface="Helvetica Neue"/>
              </a:rPr>
              <a:t>Natalie Goldberg</a:t>
            </a:r>
          </a:p>
          <a:p>
            <a:pPr algn="ctr"/>
            <a:r>
              <a:rPr lang="en-US" sz="1200" dirty="0">
                <a:solidFill>
                  <a:srgbClr val="333333"/>
                </a:solidFill>
                <a:latin typeface="Helvetica Neue"/>
              </a:rPr>
              <a:t>New Mexico State University</a:t>
            </a:r>
            <a:endParaRPr lang="en-US" sz="1200" b="0" i="0" dirty="0">
              <a:solidFill>
                <a:srgbClr val="333333"/>
              </a:solidFill>
              <a:effectLst/>
              <a:latin typeface="Helvetica Neue"/>
            </a:endParaRPr>
          </a:p>
        </p:txBody>
      </p:sp>
      <p:sp>
        <p:nvSpPr>
          <p:cNvPr id="9" name="Rectangle 8">
            <a:extLst>
              <a:ext uri="{FF2B5EF4-FFF2-40B4-BE49-F238E27FC236}">
                <a16:creationId xmlns:a16="http://schemas.microsoft.com/office/drawing/2014/main" id="{2DFA04EC-DD6B-400A-902A-91736DE032A7}"/>
              </a:ext>
            </a:extLst>
          </p:cNvPr>
          <p:cNvSpPr/>
          <p:nvPr/>
        </p:nvSpPr>
        <p:spPr>
          <a:xfrm>
            <a:off x="1042516" y="5445267"/>
            <a:ext cx="2826450" cy="646331"/>
          </a:xfrm>
          <a:prstGeom prst="rect">
            <a:avLst/>
          </a:prstGeom>
        </p:spPr>
        <p:txBody>
          <a:bodyPr wrap="square">
            <a:spAutoFit/>
          </a:bodyPr>
          <a:lstStyle/>
          <a:p>
            <a:pPr algn="ctr"/>
            <a:r>
              <a:rPr lang="en-US" sz="1200" dirty="0">
                <a:solidFill>
                  <a:srgbClr val="333333"/>
                </a:solidFill>
                <a:latin typeface="Helvetica Neue"/>
              </a:rPr>
              <a:t>PBLS in pecan leaflets</a:t>
            </a:r>
            <a:endParaRPr lang="en-US" sz="1200" b="0" i="0" dirty="0">
              <a:solidFill>
                <a:srgbClr val="333333"/>
              </a:solidFill>
              <a:effectLst/>
              <a:latin typeface="Helvetica Neue"/>
            </a:endParaRPr>
          </a:p>
          <a:p>
            <a:pPr algn="ctr"/>
            <a:r>
              <a:rPr lang="en-US" sz="1200" dirty="0">
                <a:solidFill>
                  <a:srgbClr val="333333"/>
                </a:solidFill>
                <a:latin typeface="Helvetica Neue"/>
              </a:rPr>
              <a:t>Rebecca </a:t>
            </a:r>
            <a:r>
              <a:rPr lang="en-US" sz="1200" dirty="0" err="1">
                <a:solidFill>
                  <a:srgbClr val="333333"/>
                </a:solidFill>
                <a:latin typeface="Helvetica Neue"/>
              </a:rPr>
              <a:t>Melanson</a:t>
            </a:r>
            <a:r>
              <a:rPr lang="en-US" sz="1200" dirty="0">
                <a:solidFill>
                  <a:srgbClr val="333333"/>
                </a:solidFill>
                <a:latin typeface="Helvetica Neue"/>
              </a:rPr>
              <a:t>, </a:t>
            </a:r>
          </a:p>
          <a:p>
            <a:pPr algn="ctr"/>
            <a:r>
              <a:rPr lang="en-US" sz="1200" dirty="0">
                <a:solidFill>
                  <a:srgbClr val="333333"/>
                </a:solidFill>
                <a:latin typeface="Helvetica Neue"/>
              </a:rPr>
              <a:t>Mississippi State University Extension</a:t>
            </a:r>
            <a:endParaRPr lang="en-US" sz="1200" dirty="0"/>
          </a:p>
        </p:txBody>
      </p:sp>
      <p:sp>
        <p:nvSpPr>
          <p:cNvPr id="4" name="Rectangle 3">
            <a:extLst>
              <a:ext uri="{FF2B5EF4-FFF2-40B4-BE49-F238E27FC236}">
                <a16:creationId xmlns:a16="http://schemas.microsoft.com/office/drawing/2014/main" id="{980C3B9C-1008-416E-9F59-FF8FCFBB7F48}"/>
              </a:ext>
            </a:extLst>
          </p:cNvPr>
          <p:cNvSpPr/>
          <p:nvPr/>
        </p:nvSpPr>
        <p:spPr>
          <a:xfrm>
            <a:off x="909083" y="1329983"/>
            <a:ext cx="6851256" cy="1346010"/>
          </a:xfrm>
          <a:prstGeom prst="rect">
            <a:avLst/>
          </a:prstGeom>
        </p:spPr>
        <p:txBody>
          <a:bodyPr wrap="square">
            <a:spAutoFit/>
          </a:bodyPr>
          <a:lstStyle/>
          <a:p>
            <a:pPr marL="228600" lvl="0" indent="-228600">
              <a:lnSpc>
                <a:spcPct val="90000"/>
              </a:lnSpc>
              <a:spcBef>
                <a:spcPts val="1000"/>
              </a:spcBef>
              <a:buFont typeface="Arial" panose="020B0604020202020204" pitchFamily="34" charset="0"/>
              <a:buChar char="•"/>
            </a:pPr>
            <a:r>
              <a:rPr lang="en-US" sz="2400" dirty="0">
                <a:solidFill>
                  <a:prstClr val="black"/>
                </a:solidFill>
                <a:latin typeface="Helvetica" panose="020B0604020202020204" pitchFamily="34" charset="0"/>
                <a:cs typeface="Helvetica" panose="020B0604020202020204" pitchFamily="34" charset="0"/>
              </a:rPr>
              <a:t>Symptoms can be expressed every year</a:t>
            </a:r>
          </a:p>
          <a:p>
            <a:pPr marL="228600" lvl="0" indent="-228600">
              <a:lnSpc>
                <a:spcPct val="90000"/>
              </a:lnSpc>
              <a:spcBef>
                <a:spcPts val="1000"/>
              </a:spcBef>
              <a:buFont typeface="Arial" panose="020B0604020202020204" pitchFamily="34" charset="0"/>
              <a:buChar char="•"/>
            </a:pPr>
            <a:r>
              <a:rPr lang="en-US" sz="2400" dirty="0">
                <a:solidFill>
                  <a:prstClr val="black"/>
                </a:solidFill>
                <a:latin typeface="Helvetica" panose="020B0604020202020204" pitchFamily="34" charset="0"/>
                <a:cs typeface="Helvetica" panose="020B0604020202020204" pitchFamily="34" charset="0"/>
              </a:rPr>
              <a:t>Most prominent late in the growing season</a:t>
            </a:r>
          </a:p>
          <a:p>
            <a:pPr marL="228600" lvl="0" indent="-228600">
              <a:lnSpc>
                <a:spcPct val="90000"/>
              </a:lnSpc>
              <a:spcBef>
                <a:spcPts val="1000"/>
              </a:spcBef>
              <a:buFont typeface="Arial" panose="020B0604020202020204" pitchFamily="34" charset="0"/>
              <a:buChar char="•"/>
            </a:pPr>
            <a:r>
              <a:rPr lang="en-US" sz="2400" dirty="0">
                <a:solidFill>
                  <a:prstClr val="black"/>
                </a:solidFill>
                <a:latin typeface="Helvetica" panose="020B0604020202020204" pitchFamily="34" charset="0"/>
                <a:cs typeface="Helvetica" panose="020B0604020202020204" pitchFamily="34" charset="0"/>
              </a:rPr>
              <a:t>Dependent on environmental conditions</a:t>
            </a:r>
          </a:p>
        </p:txBody>
      </p:sp>
      <p:sp>
        <p:nvSpPr>
          <p:cNvPr id="12" name="Rectangle 11">
            <a:extLst>
              <a:ext uri="{FF2B5EF4-FFF2-40B4-BE49-F238E27FC236}">
                <a16:creationId xmlns:a16="http://schemas.microsoft.com/office/drawing/2014/main" id="{F861D55A-F149-498E-908E-9FEBC078A255}"/>
              </a:ext>
            </a:extLst>
          </p:cNvPr>
          <p:cNvSpPr/>
          <p:nvPr/>
        </p:nvSpPr>
        <p:spPr>
          <a:xfrm>
            <a:off x="4458575" y="5445267"/>
            <a:ext cx="2826450" cy="646331"/>
          </a:xfrm>
          <a:prstGeom prst="rect">
            <a:avLst/>
          </a:prstGeom>
        </p:spPr>
        <p:txBody>
          <a:bodyPr wrap="square">
            <a:spAutoFit/>
          </a:bodyPr>
          <a:lstStyle/>
          <a:p>
            <a:pPr algn="ctr"/>
            <a:r>
              <a:rPr lang="en-US" sz="1200" dirty="0">
                <a:solidFill>
                  <a:srgbClr val="000000"/>
                </a:solidFill>
                <a:latin typeface="Helvetica Neue"/>
              </a:rPr>
              <a:t>Bare rachises remain after defoliation</a:t>
            </a:r>
          </a:p>
          <a:p>
            <a:pPr algn="ctr"/>
            <a:r>
              <a:rPr lang="en-US" sz="1200" dirty="0">
                <a:solidFill>
                  <a:srgbClr val="333333"/>
                </a:solidFill>
                <a:latin typeface="Helvetica Neue"/>
              </a:rPr>
              <a:t>Rebecca </a:t>
            </a:r>
            <a:r>
              <a:rPr lang="en-US" sz="1200" dirty="0" err="1">
                <a:solidFill>
                  <a:srgbClr val="333333"/>
                </a:solidFill>
                <a:latin typeface="Helvetica Neue"/>
              </a:rPr>
              <a:t>Melanson</a:t>
            </a:r>
            <a:r>
              <a:rPr lang="en-US" sz="1200" dirty="0">
                <a:solidFill>
                  <a:srgbClr val="333333"/>
                </a:solidFill>
                <a:latin typeface="Helvetica Neue"/>
              </a:rPr>
              <a:t>, </a:t>
            </a:r>
          </a:p>
          <a:p>
            <a:pPr algn="ctr"/>
            <a:r>
              <a:rPr lang="en-US" sz="1200" dirty="0">
                <a:solidFill>
                  <a:srgbClr val="333333"/>
                </a:solidFill>
                <a:latin typeface="Helvetica Neue"/>
              </a:rPr>
              <a:t>Mississippi State University Extension</a:t>
            </a:r>
            <a:endParaRPr lang="en-US" sz="1200" dirty="0">
              <a:latin typeface="Helvetica Neue"/>
            </a:endParaRPr>
          </a:p>
        </p:txBody>
      </p:sp>
      <p:pic>
        <p:nvPicPr>
          <p:cNvPr id="11" name="Picture 10">
            <a:extLst>
              <a:ext uri="{FF2B5EF4-FFF2-40B4-BE49-F238E27FC236}">
                <a16:creationId xmlns:a16="http://schemas.microsoft.com/office/drawing/2014/main" id="{A3EA40DF-A797-4AE3-8730-72319CD7963F}"/>
              </a:ext>
            </a:extLst>
          </p:cNvPr>
          <p:cNvPicPr>
            <a:picLocks noChangeAspect="1"/>
          </p:cNvPicPr>
          <p:nvPr/>
        </p:nvPicPr>
        <p:blipFill rotWithShape="1">
          <a:blip r:embed="rId5">
            <a:extLst>
              <a:ext uri="{28A0092B-C50C-407E-A947-70E740481C1C}">
                <a14:useLocalDpi xmlns:a14="http://schemas.microsoft.com/office/drawing/2010/main" val="0"/>
              </a:ext>
            </a:extLst>
          </a:blip>
          <a:srcRect l="11472" t="13334" r="49457" b="52933"/>
          <a:stretch/>
        </p:blipFill>
        <p:spPr>
          <a:xfrm>
            <a:off x="7831221" y="1329983"/>
            <a:ext cx="3522487" cy="4055260"/>
          </a:xfrm>
          <a:prstGeom prst="rect">
            <a:avLst/>
          </a:prstGeom>
          <a:ln w="12700">
            <a:solidFill>
              <a:sysClr val="windowText" lastClr="000000"/>
            </a:solidFill>
          </a:ln>
        </p:spPr>
      </p:pic>
    </p:spTree>
    <p:extLst>
      <p:ext uri="{BB962C8B-B14F-4D97-AF65-F5344CB8AC3E}">
        <p14:creationId xmlns:p14="http://schemas.microsoft.com/office/powerpoint/2010/main" val="22143544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1012" y="273468"/>
            <a:ext cx="11229975" cy="939346"/>
          </a:xfrm>
        </p:spPr>
        <p:txBody>
          <a:bodyPr>
            <a:normAutofit/>
          </a:bodyPr>
          <a:lstStyle/>
          <a:p>
            <a:r>
              <a:rPr lang="en-US" b="1" dirty="0">
                <a:latin typeface="Garamond" panose="02020404030301010803" pitchFamily="18" charset="0"/>
              </a:rPr>
              <a:t>What is the potential impact of PBLS in pecan?</a:t>
            </a:r>
          </a:p>
        </p:txBody>
      </p:sp>
      <p:sp>
        <p:nvSpPr>
          <p:cNvPr id="3" name="Content Placeholder 2"/>
          <p:cNvSpPr>
            <a:spLocks noGrp="1"/>
          </p:cNvSpPr>
          <p:nvPr>
            <p:ph idx="1"/>
          </p:nvPr>
        </p:nvSpPr>
        <p:spPr>
          <a:xfrm>
            <a:off x="610468" y="2352233"/>
            <a:ext cx="5740716" cy="3888717"/>
          </a:xfrm>
        </p:spPr>
        <p:txBody>
          <a:bodyPr>
            <a:normAutofit/>
          </a:bodyPr>
          <a:lstStyle/>
          <a:p>
            <a:pPr lvl="1">
              <a:buClrTx/>
            </a:pPr>
            <a:r>
              <a:rPr lang="en-US" sz="2000" dirty="0">
                <a:solidFill>
                  <a:schemeClr val="tx1"/>
                </a:solidFill>
                <a:latin typeface="Helvetica" panose="020B0604020202020204" pitchFamily="34" charset="0"/>
                <a:cs typeface="Helvetica" panose="020B0604020202020204" pitchFamily="34" charset="0"/>
              </a:rPr>
              <a:t>24% reduction in terminal weight</a:t>
            </a:r>
          </a:p>
          <a:p>
            <a:pPr lvl="1">
              <a:buClrTx/>
            </a:pPr>
            <a:r>
              <a:rPr lang="en-US" sz="2000" dirty="0">
                <a:solidFill>
                  <a:schemeClr val="tx1"/>
                </a:solidFill>
                <a:latin typeface="Helvetica" panose="020B0604020202020204" pitchFamily="34" charset="0"/>
                <a:cs typeface="Helvetica" panose="020B0604020202020204" pitchFamily="34" charset="0"/>
              </a:rPr>
              <a:t>10-13% reduction in nut weight </a:t>
            </a:r>
          </a:p>
          <a:p>
            <a:pPr lvl="1">
              <a:buClrTx/>
            </a:pPr>
            <a:r>
              <a:rPr lang="en-US" sz="2000" dirty="0">
                <a:solidFill>
                  <a:schemeClr val="tx1"/>
                </a:solidFill>
                <a:latin typeface="Helvetica" panose="020B0604020202020204" pitchFamily="34" charset="0"/>
                <a:cs typeface="Helvetica" panose="020B0604020202020204" pitchFamily="34" charset="0"/>
              </a:rPr>
              <a:t>14-19% reduction in kernel weight</a:t>
            </a:r>
          </a:p>
          <a:p>
            <a:pPr lvl="1">
              <a:buClrTx/>
            </a:pPr>
            <a:r>
              <a:rPr lang="en-US" sz="2000" b="1" dirty="0">
                <a:solidFill>
                  <a:schemeClr val="tx1"/>
                </a:solidFill>
                <a:latin typeface="Helvetica" panose="020B0604020202020204" pitchFamily="34" charset="0"/>
                <a:cs typeface="Helvetica" panose="020B0604020202020204" pitchFamily="34" charset="0"/>
              </a:rPr>
              <a:t>12% yield loss, a value that could lead to losses of over $466/ha.</a:t>
            </a:r>
          </a:p>
          <a:p>
            <a:pPr lvl="1">
              <a:buClrTx/>
            </a:pPr>
            <a:endParaRPr lang="en-US" sz="2000" dirty="0">
              <a:solidFill>
                <a:schemeClr val="tx1"/>
              </a:solidFill>
              <a:latin typeface="Helvetica" panose="020B0604020202020204" pitchFamily="34" charset="0"/>
              <a:cs typeface="Helvetica" panose="020B0604020202020204" pitchFamily="34" charset="0"/>
            </a:endParaRPr>
          </a:p>
          <a:p>
            <a:pPr>
              <a:buClrTx/>
            </a:pPr>
            <a:r>
              <a:rPr lang="en-US" sz="2400" dirty="0">
                <a:solidFill>
                  <a:schemeClr val="tx1"/>
                </a:solidFill>
                <a:latin typeface="Helvetica" panose="020B0604020202020204" pitchFamily="34" charset="0"/>
                <a:cs typeface="Helvetica" panose="020B0604020202020204" pitchFamily="34" charset="0"/>
              </a:rPr>
              <a:t>Unknown economic impact in other cultivars – but </a:t>
            </a:r>
            <a:r>
              <a:rPr lang="en-US" sz="2400" b="1" dirty="0">
                <a:solidFill>
                  <a:schemeClr val="tx1"/>
                </a:solidFill>
                <a:latin typeface="Helvetica" panose="020B0604020202020204" pitchFamily="34" charset="0"/>
                <a:cs typeface="Helvetica" panose="020B0604020202020204" pitchFamily="34" charset="0"/>
              </a:rPr>
              <a:t>no known resistance</a:t>
            </a:r>
          </a:p>
          <a:p>
            <a:endParaRPr lang="en-US" sz="2400" dirty="0">
              <a:latin typeface="Helvetica" panose="020B0604020202020204" pitchFamily="34" charset="0"/>
              <a:cs typeface="Helvetica" panose="020B0604020202020204" pitchFamily="34" charset="0"/>
            </a:endParaRPr>
          </a:p>
        </p:txBody>
      </p:sp>
      <p:pic>
        <p:nvPicPr>
          <p:cNvPr id="2050" name="Picture 2" descr="https://bugwoodcloud.org/images/768x512/211703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90670" y="2361377"/>
            <a:ext cx="4796601" cy="3597450"/>
          </a:xfrm>
          <a:prstGeom prst="rect">
            <a:avLst/>
          </a:prstGeom>
          <a:noFill/>
          <a:ln>
            <a:solidFill>
              <a:srgbClr val="000000"/>
            </a:solidFill>
          </a:ln>
          <a:extLst>
            <a:ext uri="{909E8E84-426E-40DD-AFC4-6F175D3DCCD1}">
              <a14:hiddenFill xmlns:a14="http://schemas.microsoft.com/office/drawing/2010/main">
                <a:solidFill>
                  <a:srgbClr val="FFFFFF"/>
                </a:solidFill>
              </a14:hiddenFill>
            </a:ext>
          </a:extLst>
        </p:spPr>
      </p:pic>
      <p:sp>
        <p:nvSpPr>
          <p:cNvPr id="4" name="Rectangle 3"/>
          <p:cNvSpPr/>
          <p:nvPr/>
        </p:nvSpPr>
        <p:spPr>
          <a:xfrm>
            <a:off x="610468" y="1438416"/>
            <a:ext cx="10847093" cy="830997"/>
          </a:xfrm>
          <a:prstGeom prst="rect">
            <a:avLst/>
          </a:prstGeom>
        </p:spPr>
        <p:txBody>
          <a:bodyPr wrap="square">
            <a:spAutoFit/>
          </a:bodyPr>
          <a:lstStyle/>
          <a:p>
            <a:pPr marL="285750" indent="-285750">
              <a:buFont typeface="Arial" panose="020B0604020202020204" pitchFamily="34" charset="0"/>
              <a:buChar char="•"/>
            </a:pPr>
            <a:r>
              <a:rPr lang="en-US" sz="2400" dirty="0">
                <a:latin typeface="Helvetica" panose="020B0604020202020204" pitchFamily="34" charset="0"/>
                <a:cs typeface="Helvetica" panose="020B0604020202020204" pitchFamily="34" charset="0"/>
              </a:rPr>
              <a:t>In severe infections, cv. Cape Fear trees were reported to have up to 58% defoliation at the end of the season when compared to non-infected trees.</a:t>
            </a:r>
          </a:p>
        </p:txBody>
      </p:sp>
      <p:sp>
        <p:nvSpPr>
          <p:cNvPr id="5" name="Rectangle 4"/>
          <p:cNvSpPr/>
          <p:nvPr/>
        </p:nvSpPr>
        <p:spPr>
          <a:xfrm>
            <a:off x="6579983" y="6010118"/>
            <a:ext cx="4796601" cy="461665"/>
          </a:xfrm>
          <a:prstGeom prst="rect">
            <a:avLst/>
          </a:prstGeom>
        </p:spPr>
        <p:txBody>
          <a:bodyPr wrap="square">
            <a:spAutoFit/>
          </a:bodyPr>
          <a:lstStyle/>
          <a:p>
            <a:pPr algn="ctr"/>
            <a:r>
              <a:rPr lang="en-US" sz="1200" b="0" i="0" dirty="0">
                <a:solidFill>
                  <a:srgbClr val="333333"/>
                </a:solidFill>
                <a:effectLst/>
                <a:latin typeface="Helvetica Neue"/>
              </a:rPr>
              <a:t>Cape Fear cultivar showing symptoms of PBLS.  Rebecca A. </a:t>
            </a:r>
            <a:r>
              <a:rPr lang="en-US" sz="1200" b="0" i="0" dirty="0" err="1">
                <a:solidFill>
                  <a:srgbClr val="333333"/>
                </a:solidFill>
                <a:effectLst/>
                <a:latin typeface="Helvetica Neue"/>
              </a:rPr>
              <a:t>Melanson</a:t>
            </a:r>
            <a:r>
              <a:rPr lang="en-US" sz="1200" b="0" i="0" dirty="0">
                <a:solidFill>
                  <a:srgbClr val="333333"/>
                </a:solidFill>
                <a:effectLst/>
                <a:latin typeface="Helvetica Neue"/>
              </a:rPr>
              <a:t>, Mississippi State University Extension, Bugwood.org </a:t>
            </a:r>
            <a:endParaRPr lang="en-US" sz="1200" dirty="0"/>
          </a:p>
        </p:txBody>
      </p:sp>
    </p:spTree>
    <p:extLst>
      <p:ext uri="{BB962C8B-B14F-4D97-AF65-F5344CB8AC3E}">
        <p14:creationId xmlns:p14="http://schemas.microsoft.com/office/powerpoint/2010/main" val="23001517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3375" y="368354"/>
            <a:ext cx="11525249" cy="824948"/>
          </a:xfrm>
        </p:spPr>
        <p:txBody>
          <a:bodyPr>
            <a:normAutofit fontScale="90000"/>
          </a:bodyPr>
          <a:lstStyle/>
          <a:p>
            <a:r>
              <a:rPr lang="en-US" sz="3200" b="1" i="1" dirty="0" err="1">
                <a:latin typeface="Garamond" panose="02020404030301010803" pitchFamily="18" charset="0"/>
              </a:rPr>
              <a:t>Xylella</a:t>
            </a:r>
            <a:r>
              <a:rPr lang="en-US" sz="3200" b="1" i="1" dirty="0">
                <a:latin typeface="Garamond" panose="02020404030301010803" pitchFamily="18" charset="0"/>
              </a:rPr>
              <a:t> </a:t>
            </a:r>
            <a:r>
              <a:rPr lang="en-US" sz="3200" b="1" i="1" dirty="0" err="1">
                <a:latin typeface="Garamond" panose="02020404030301010803" pitchFamily="18" charset="0"/>
              </a:rPr>
              <a:t>Fastidiosa</a:t>
            </a:r>
            <a:r>
              <a:rPr lang="en-US" sz="3200" b="1" i="1" dirty="0">
                <a:latin typeface="Garamond" panose="02020404030301010803" pitchFamily="18" charset="0"/>
              </a:rPr>
              <a:t> </a:t>
            </a:r>
            <a:r>
              <a:rPr lang="en-US" sz="3200" b="1" dirty="0">
                <a:latin typeface="Garamond" panose="02020404030301010803" pitchFamily="18" charset="0"/>
              </a:rPr>
              <a:t>is the causal agent of </a:t>
            </a:r>
            <a:r>
              <a:rPr lang="en-US" sz="3200" b="1" dirty="0" err="1">
                <a:latin typeface="Garamond" panose="02020404030301010803" pitchFamily="18" charset="0"/>
              </a:rPr>
              <a:t>pbls</a:t>
            </a:r>
            <a:endParaRPr lang="en-US" sz="3200" b="1" i="1" dirty="0">
              <a:latin typeface="Garamond" panose="02020404030301010803" pitchFamily="18" charset="0"/>
            </a:endParaRPr>
          </a:p>
        </p:txBody>
      </p:sp>
      <p:sp>
        <p:nvSpPr>
          <p:cNvPr id="3" name="Content Placeholder 2"/>
          <p:cNvSpPr>
            <a:spLocks noGrp="1"/>
          </p:cNvSpPr>
          <p:nvPr>
            <p:ph idx="1"/>
          </p:nvPr>
        </p:nvSpPr>
        <p:spPr>
          <a:xfrm>
            <a:off x="438150" y="1430694"/>
            <a:ext cx="7488061" cy="4911012"/>
          </a:xfrm>
          <a:noFill/>
          <a:ln>
            <a:noFill/>
          </a:ln>
        </p:spPr>
        <p:txBody>
          <a:bodyPr>
            <a:normAutofit fontScale="92500" lnSpcReduction="10000"/>
          </a:bodyPr>
          <a:lstStyle/>
          <a:p>
            <a:pPr>
              <a:buClrTx/>
            </a:pPr>
            <a:r>
              <a:rPr lang="en-US" sz="2400" i="1" dirty="0" err="1">
                <a:solidFill>
                  <a:schemeClr val="tx1"/>
                </a:solidFill>
                <a:latin typeface="Helvetica" panose="020B0604020202020204" pitchFamily="34" charset="0"/>
                <a:cs typeface="Helvetica" panose="020B0604020202020204" pitchFamily="34" charset="0"/>
              </a:rPr>
              <a:t>Xylella</a:t>
            </a:r>
            <a:r>
              <a:rPr lang="en-US" sz="2400" i="1" dirty="0">
                <a:solidFill>
                  <a:schemeClr val="tx1"/>
                </a:solidFill>
                <a:latin typeface="Helvetica" panose="020B0604020202020204" pitchFamily="34" charset="0"/>
                <a:cs typeface="Helvetica" panose="020B0604020202020204" pitchFamily="34" charset="0"/>
              </a:rPr>
              <a:t> </a:t>
            </a:r>
            <a:r>
              <a:rPr lang="en-US" sz="2400" dirty="0">
                <a:solidFill>
                  <a:schemeClr val="tx1"/>
                </a:solidFill>
                <a:latin typeface="Helvetica" panose="020B0604020202020204" pitchFamily="34" charset="0"/>
                <a:cs typeface="Helvetica" panose="020B0604020202020204" pitchFamily="34" charset="0"/>
              </a:rPr>
              <a:t>is xylem-limited, fastidious, rod-shaped bacteria</a:t>
            </a:r>
          </a:p>
          <a:p>
            <a:pPr lvl="1">
              <a:buClrTx/>
            </a:pPr>
            <a:r>
              <a:rPr lang="en-US" sz="2000" dirty="0" err="1">
                <a:solidFill>
                  <a:schemeClr val="tx1"/>
                </a:solidFill>
                <a:latin typeface="Helvetica" panose="020B0604020202020204" pitchFamily="34" charset="0"/>
                <a:cs typeface="Helvetica" panose="020B0604020202020204" pitchFamily="34" charset="0"/>
              </a:rPr>
              <a:t>Commensalist</a:t>
            </a:r>
            <a:r>
              <a:rPr lang="en-US" sz="2000" dirty="0">
                <a:solidFill>
                  <a:schemeClr val="tx1"/>
                </a:solidFill>
                <a:latin typeface="Helvetica" panose="020B0604020202020204" pitchFamily="34" charset="0"/>
                <a:cs typeface="Helvetica" panose="020B0604020202020204" pitchFamily="34" charset="0"/>
              </a:rPr>
              <a:t> and pathogen</a:t>
            </a:r>
          </a:p>
          <a:p>
            <a:pPr>
              <a:buClrTx/>
            </a:pPr>
            <a:endParaRPr lang="en-US" sz="2800" dirty="0">
              <a:solidFill>
                <a:schemeClr val="tx1"/>
              </a:solidFill>
              <a:latin typeface="Helvetica" panose="020B0604020202020204" pitchFamily="34" charset="0"/>
              <a:cs typeface="Helvetica" panose="020B0604020202020204" pitchFamily="34" charset="0"/>
            </a:endParaRPr>
          </a:p>
          <a:p>
            <a:pPr>
              <a:buClrTx/>
            </a:pPr>
            <a:r>
              <a:rPr lang="en-US" sz="2400" dirty="0">
                <a:solidFill>
                  <a:schemeClr val="tx1"/>
                </a:solidFill>
                <a:latin typeface="Helvetica" panose="020B0604020202020204" pitchFamily="34" charset="0"/>
                <a:cs typeface="Helvetica" panose="020B0604020202020204" pitchFamily="34" charset="0"/>
              </a:rPr>
              <a:t>Classified into six distinctive subspecies (types): </a:t>
            </a:r>
          </a:p>
          <a:p>
            <a:pPr lvl="1">
              <a:buClrTx/>
            </a:pPr>
            <a:r>
              <a:rPr lang="en-US" sz="2000" dirty="0">
                <a:solidFill>
                  <a:schemeClr val="tx1"/>
                </a:solidFill>
                <a:latin typeface="Helvetica" panose="020B0604020202020204" pitchFamily="34" charset="0"/>
                <a:cs typeface="Helvetica" panose="020B0604020202020204" pitchFamily="34" charset="0"/>
              </a:rPr>
              <a:t>subspecies </a:t>
            </a:r>
            <a:r>
              <a:rPr lang="en-US" sz="2000" i="1" dirty="0" err="1">
                <a:solidFill>
                  <a:schemeClr val="tx1"/>
                </a:solidFill>
                <a:latin typeface="Helvetica" panose="020B0604020202020204" pitchFamily="34" charset="0"/>
                <a:cs typeface="Helvetica" panose="020B0604020202020204" pitchFamily="34" charset="0"/>
              </a:rPr>
              <a:t>fastidiosa</a:t>
            </a:r>
            <a:r>
              <a:rPr lang="en-US" sz="2000" dirty="0">
                <a:solidFill>
                  <a:schemeClr val="tx1"/>
                </a:solidFill>
                <a:latin typeface="Helvetica" panose="020B0604020202020204" pitchFamily="34" charset="0"/>
                <a:cs typeface="Helvetica" panose="020B0604020202020204" pitchFamily="34" charset="0"/>
              </a:rPr>
              <a:t>, </a:t>
            </a:r>
            <a:r>
              <a:rPr lang="en-US" sz="2000" i="1" dirty="0" err="1">
                <a:solidFill>
                  <a:schemeClr val="tx1"/>
                </a:solidFill>
                <a:latin typeface="Helvetica" panose="020B0604020202020204" pitchFamily="34" charset="0"/>
                <a:cs typeface="Helvetica" panose="020B0604020202020204" pitchFamily="34" charset="0"/>
              </a:rPr>
              <a:t>pauca</a:t>
            </a:r>
            <a:r>
              <a:rPr lang="en-US" sz="2000" dirty="0">
                <a:solidFill>
                  <a:schemeClr val="tx1"/>
                </a:solidFill>
                <a:latin typeface="Helvetica" panose="020B0604020202020204" pitchFamily="34" charset="0"/>
                <a:cs typeface="Helvetica" panose="020B0604020202020204" pitchFamily="34" charset="0"/>
              </a:rPr>
              <a:t>, </a:t>
            </a:r>
            <a:r>
              <a:rPr lang="en-US" sz="2000" i="1" dirty="0" err="1">
                <a:solidFill>
                  <a:schemeClr val="tx1"/>
                </a:solidFill>
                <a:latin typeface="Helvetica" panose="020B0604020202020204" pitchFamily="34" charset="0"/>
                <a:cs typeface="Helvetica" panose="020B0604020202020204" pitchFamily="34" charset="0"/>
              </a:rPr>
              <a:t>morus</a:t>
            </a:r>
            <a:r>
              <a:rPr lang="en-US" sz="2000" dirty="0">
                <a:solidFill>
                  <a:schemeClr val="tx1"/>
                </a:solidFill>
                <a:latin typeface="Helvetica" panose="020B0604020202020204" pitchFamily="34" charset="0"/>
                <a:cs typeface="Helvetica" panose="020B0604020202020204" pitchFamily="34" charset="0"/>
              </a:rPr>
              <a:t>, </a:t>
            </a:r>
            <a:r>
              <a:rPr lang="en-US" sz="2000" b="1" i="1" dirty="0">
                <a:solidFill>
                  <a:schemeClr val="tx1"/>
                </a:solidFill>
                <a:latin typeface="Helvetica" panose="020B0604020202020204" pitchFamily="34" charset="0"/>
                <a:cs typeface="Helvetica" panose="020B0604020202020204" pitchFamily="34" charset="0"/>
              </a:rPr>
              <a:t>multiplex</a:t>
            </a:r>
            <a:r>
              <a:rPr lang="en-US" sz="2000" dirty="0">
                <a:solidFill>
                  <a:schemeClr val="tx1"/>
                </a:solidFill>
                <a:latin typeface="Helvetica" panose="020B0604020202020204" pitchFamily="34" charset="0"/>
                <a:cs typeface="Helvetica" panose="020B0604020202020204" pitchFamily="34" charset="0"/>
              </a:rPr>
              <a:t>, </a:t>
            </a:r>
            <a:r>
              <a:rPr lang="en-US" sz="2000" i="1" dirty="0" err="1">
                <a:solidFill>
                  <a:schemeClr val="tx1"/>
                </a:solidFill>
                <a:latin typeface="Helvetica" panose="020B0604020202020204" pitchFamily="34" charset="0"/>
                <a:cs typeface="Helvetica" panose="020B0604020202020204" pitchFamily="34" charset="0"/>
              </a:rPr>
              <a:t>sandyi</a:t>
            </a:r>
            <a:r>
              <a:rPr lang="en-US" sz="2000" dirty="0">
                <a:solidFill>
                  <a:schemeClr val="tx1"/>
                </a:solidFill>
                <a:latin typeface="Helvetica" panose="020B0604020202020204" pitchFamily="34" charset="0"/>
                <a:cs typeface="Helvetica" panose="020B0604020202020204" pitchFamily="34" charset="0"/>
              </a:rPr>
              <a:t>, </a:t>
            </a:r>
            <a:r>
              <a:rPr lang="en-US" sz="2000" i="1" dirty="0" err="1">
                <a:solidFill>
                  <a:schemeClr val="tx1"/>
                </a:solidFill>
                <a:latin typeface="Helvetica" panose="020B0604020202020204" pitchFamily="34" charset="0"/>
                <a:cs typeface="Helvetica" panose="020B0604020202020204" pitchFamily="34" charset="0"/>
              </a:rPr>
              <a:t>tashke</a:t>
            </a:r>
            <a:endParaRPr lang="en-US" sz="2000" i="1" dirty="0">
              <a:solidFill>
                <a:schemeClr val="tx1"/>
              </a:solidFill>
              <a:latin typeface="Helvetica" panose="020B0604020202020204" pitchFamily="34" charset="0"/>
              <a:cs typeface="Helvetica" panose="020B0604020202020204" pitchFamily="34" charset="0"/>
            </a:endParaRPr>
          </a:p>
          <a:p>
            <a:pPr>
              <a:buClrTx/>
            </a:pPr>
            <a:endParaRPr lang="en-US" sz="2800" i="1" dirty="0">
              <a:solidFill>
                <a:schemeClr val="tx1"/>
              </a:solidFill>
              <a:latin typeface="Helvetica" panose="020B0604020202020204" pitchFamily="34" charset="0"/>
              <a:cs typeface="Helvetica" panose="020B0604020202020204" pitchFamily="34" charset="0"/>
            </a:endParaRPr>
          </a:p>
          <a:p>
            <a:pPr>
              <a:buClrTx/>
            </a:pPr>
            <a:r>
              <a:rPr lang="en-US" sz="2400" dirty="0">
                <a:solidFill>
                  <a:schemeClr val="tx1"/>
                </a:solidFill>
                <a:latin typeface="Helvetica" panose="020B0604020202020204" pitchFamily="34" charset="0"/>
                <a:cs typeface="Helvetica" panose="020B0604020202020204" pitchFamily="34" charset="0"/>
              </a:rPr>
              <a:t>Can infect at least 600 different plant species</a:t>
            </a:r>
          </a:p>
          <a:p>
            <a:pPr lvl="1">
              <a:buClrTx/>
            </a:pPr>
            <a:r>
              <a:rPr lang="en-US" sz="2000" dirty="0">
                <a:solidFill>
                  <a:schemeClr val="tx1"/>
                </a:solidFill>
                <a:latin typeface="Helvetica" panose="020B0604020202020204" pitchFamily="34" charset="0"/>
                <a:cs typeface="Helvetica" panose="020B0604020202020204" pitchFamily="34" charset="0"/>
              </a:rPr>
              <a:t>Expanding host range </a:t>
            </a:r>
          </a:p>
          <a:p>
            <a:pPr lvl="1">
              <a:buClrTx/>
            </a:pPr>
            <a:r>
              <a:rPr lang="en-US" sz="2000" dirty="0">
                <a:solidFill>
                  <a:schemeClr val="tx1"/>
                </a:solidFill>
                <a:latin typeface="Helvetica" panose="020B0604020202020204" pitchFamily="34" charset="0"/>
                <a:cs typeface="Helvetica" panose="020B0604020202020204" pitchFamily="34" charset="0"/>
              </a:rPr>
              <a:t>Evidence for host specificity</a:t>
            </a:r>
          </a:p>
          <a:p>
            <a:pPr>
              <a:buClrTx/>
            </a:pPr>
            <a:endParaRPr lang="en-US" sz="2200" dirty="0">
              <a:solidFill>
                <a:schemeClr val="tx1"/>
              </a:solidFill>
              <a:latin typeface="Helvetica" panose="020B0604020202020204" pitchFamily="34" charset="0"/>
              <a:cs typeface="Helvetica" panose="020B0604020202020204" pitchFamily="34" charset="0"/>
            </a:endParaRPr>
          </a:p>
          <a:p>
            <a:pPr>
              <a:buClrTx/>
            </a:pPr>
            <a:r>
              <a:rPr lang="en-US" sz="2400" b="1" dirty="0">
                <a:solidFill>
                  <a:schemeClr val="tx1"/>
                </a:solidFill>
                <a:latin typeface="Helvetica" panose="020B0604020202020204" pitchFamily="34" charset="0"/>
                <a:cs typeface="Helvetica" panose="020B0604020202020204" pitchFamily="34" charset="0"/>
              </a:rPr>
              <a:t>Recognized as a major international pest</a:t>
            </a:r>
            <a:endParaRPr lang="en-US" sz="1800" dirty="0">
              <a:solidFill>
                <a:schemeClr val="tx1"/>
              </a:solidFill>
              <a:latin typeface="Helvetica" panose="020B0604020202020204" pitchFamily="34" charset="0"/>
              <a:cs typeface="Helvetica" panose="020B0604020202020204" pitchFamily="34" charset="0"/>
            </a:endParaRPr>
          </a:p>
          <a:p>
            <a:pPr marL="0" indent="0">
              <a:buNone/>
            </a:pPr>
            <a:endParaRPr lang="en-US" sz="3200" dirty="0">
              <a:solidFill>
                <a:schemeClr val="tx1"/>
              </a:solidFill>
              <a:latin typeface="Helvetica" panose="020B0604020202020204" pitchFamily="34" charset="0"/>
              <a:cs typeface="Helvetica" panose="020B0604020202020204" pitchFamily="34" charset="0"/>
            </a:endParaRPr>
          </a:p>
        </p:txBody>
      </p:sp>
      <p:sp>
        <p:nvSpPr>
          <p:cNvPr id="4" name="Rectangle 3"/>
          <p:cNvSpPr/>
          <p:nvPr/>
        </p:nvSpPr>
        <p:spPr>
          <a:xfrm>
            <a:off x="8116711" y="5084069"/>
            <a:ext cx="3563336" cy="1061829"/>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Helvetica" panose="020B0604020202020204" pitchFamily="34" charset="0"/>
                <a:ea typeface="+mn-ea"/>
                <a:cs typeface="Helvetica" panose="020B0604020202020204" pitchFamily="34" charset="0"/>
              </a:rPr>
              <a:t>Xylella fastidiosa bacteria in a cross section of petiole xylem vessel affected by Coffee Leaf Scorch. </a:t>
            </a:r>
            <a:r>
              <a:rPr kumimoji="0" lang="en-US" sz="900" b="0" i="0" u="none" strike="noStrike" kern="1200" cap="none" spc="0" normalizeH="0" baseline="0" noProof="0" dirty="0">
                <a:ln>
                  <a:noFill/>
                </a:ln>
                <a:solidFill>
                  <a:srgbClr val="000000"/>
                </a:solidFill>
                <a:effectLst/>
                <a:uLnTx/>
                <a:uFillTx/>
                <a:latin typeface="Helvetica" panose="020B0604020202020204" pitchFamily="34" charset="0"/>
                <a:ea typeface="+mn-ea"/>
                <a:cs typeface="Helvetica" panose="020B0604020202020204" pitchFamily="34" charset="0"/>
              </a:rPr>
              <a:t>Lima, J. &amp; Miranda, Vicente &amp; Hartung, John &amp; </a:t>
            </a:r>
            <a:r>
              <a:rPr kumimoji="0" lang="en-US" sz="900" b="0" i="0" u="none" strike="noStrike" kern="1200" cap="none" spc="0" normalizeH="0" baseline="0" noProof="0" dirty="0" err="1">
                <a:ln>
                  <a:noFill/>
                </a:ln>
                <a:solidFill>
                  <a:srgbClr val="000000"/>
                </a:solidFill>
                <a:effectLst/>
                <a:uLnTx/>
                <a:uFillTx/>
                <a:latin typeface="Helvetica" panose="020B0604020202020204" pitchFamily="34" charset="0"/>
                <a:ea typeface="+mn-ea"/>
                <a:cs typeface="Helvetica" panose="020B0604020202020204" pitchFamily="34" charset="0"/>
              </a:rPr>
              <a:t>Brlansky</a:t>
            </a:r>
            <a:r>
              <a:rPr kumimoji="0" lang="en-US" sz="900" b="0" i="0" u="none" strike="noStrike" kern="1200" cap="none" spc="0" normalizeH="0" baseline="0" noProof="0" dirty="0">
                <a:ln>
                  <a:noFill/>
                </a:ln>
                <a:solidFill>
                  <a:srgbClr val="000000"/>
                </a:solidFill>
                <a:effectLst/>
                <a:uLnTx/>
                <a:uFillTx/>
                <a:latin typeface="Helvetica" panose="020B0604020202020204" pitchFamily="34" charset="0"/>
                <a:ea typeface="+mn-ea"/>
                <a:cs typeface="Helvetica" panose="020B0604020202020204" pitchFamily="34" charset="0"/>
              </a:rPr>
              <a:t>, Ronald &amp; Coutinho, Antonio &amp; Roberto, Sergio &amp; Carlos, E.. (1998). Coffee Leaf Scorch Bacterium: Axenic Culture, Pathogenicity, and Comparison with Xylella fastidiosa of Citrus. Plant Disease - PLANT DIS. 82. 94-97. 10.1094/PDIS.1998.82.1.94. Accessed Feb. 13, 2020.</a:t>
            </a:r>
          </a:p>
        </p:txBody>
      </p:sp>
      <p:pic>
        <p:nvPicPr>
          <p:cNvPr id="5" name="Picture 4">
            <a:extLst>
              <a:ext uri="{FF2B5EF4-FFF2-40B4-BE49-F238E27FC236}">
                <a16:creationId xmlns:a16="http://schemas.microsoft.com/office/drawing/2014/main" id="{6AA4A243-4075-4FB5-813C-A9726E3069C3}"/>
              </a:ext>
            </a:extLst>
          </p:cNvPr>
          <p:cNvPicPr>
            <a:picLocks noChangeAspect="1"/>
          </p:cNvPicPr>
          <p:nvPr/>
        </p:nvPicPr>
        <p:blipFill>
          <a:blip r:embed="rId3"/>
          <a:stretch>
            <a:fillRect/>
          </a:stretch>
        </p:blipFill>
        <p:spPr>
          <a:xfrm>
            <a:off x="8116711" y="1430694"/>
            <a:ext cx="3563336" cy="3563336"/>
          </a:xfrm>
          <a:prstGeom prst="rect">
            <a:avLst/>
          </a:prstGeom>
          <a:ln>
            <a:solidFill>
              <a:schemeClr val="tx1"/>
            </a:solidFill>
          </a:ln>
        </p:spPr>
      </p:pic>
    </p:spTree>
    <p:extLst>
      <p:ext uri="{BB962C8B-B14F-4D97-AF65-F5344CB8AC3E}">
        <p14:creationId xmlns:p14="http://schemas.microsoft.com/office/powerpoint/2010/main" val="14871585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908" y="336897"/>
            <a:ext cx="11120580" cy="1349683"/>
          </a:xfrm>
        </p:spPr>
        <p:txBody>
          <a:bodyPr>
            <a:normAutofit/>
          </a:bodyPr>
          <a:lstStyle/>
          <a:p>
            <a:r>
              <a:rPr lang="en-US" sz="3200" b="1" i="1" dirty="0" err="1">
                <a:latin typeface="Garamond" panose="02020404030301010803" pitchFamily="18" charset="0"/>
              </a:rPr>
              <a:t>Xylella</a:t>
            </a:r>
            <a:r>
              <a:rPr lang="en-US" sz="3200" b="1" i="1" dirty="0">
                <a:latin typeface="Garamond" panose="02020404030301010803" pitchFamily="18" charset="0"/>
              </a:rPr>
              <a:t> </a:t>
            </a:r>
            <a:r>
              <a:rPr lang="en-US" sz="3200" b="1" dirty="0">
                <a:latin typeface="Garamond" panose="02020404030301010803" pitchFamily="18" charset="0"/>
              </a:rPr>
              <a:t>can be transmitted through xylem feeding insects</a:t>
            </a:r>
            <a:endParaRPr lang="en-US" sz="3200" b="1" i="1" dirty="0">
              <a:latin typeface="Garamond" panose="02020404030301010803" pitchFamily="18" charset="0"/>
            </a:endParaRPr>
          </a:p>
        </p:txBody>
      </p:sp>
      <p:sp>
        <p:nvSpPr>
          <p:cNvPr id="8" name="Rectangle 7"/>
          <p:cNvSpPr/>
          <p:nvPr/>
        </p:nvSpPr>
        <p:spPr>
          <a:xfrm>
            <a:off x="3120695" y="5523846"/>
            <a:ext cx="2826450" cy="646331"/>
          </a:xfrm>
          <a:prstGeom prst="rect">
            <a:avLst/>
          </a:prstGeom>
        </p:spPr>
        <p:txBody>
          <a:bodyPr wrap="square">
            <a:spAutoFit/>
          </a:bodyPr>
          <a:lstStyle/>
          <a:p>
            <a:pPr algn="ctr"/>
            <a:r>
              <a:rPr lang="en-US" sz="1200" dirty="0">
                <a:solidFill>
                  <a:srgbClr val="333333"/>
                </a:solidFill>
                <a:latin typeface="Helvetica Neue"/>
              </a:rPr>
              <a:t>Pecan Spittlebug Mass</a:t>
            </a:r>
          </a:p>
          <a:p>
            <a:pPr algn="ctr"/>
            <a:r>
              <a:rPr lang="en-US" sz="1200" dirty="0">
                <a:solidFill>
                  <a:srgbClr val="333333"/>
                </a:solidFill>
                <a:latin typeface="Helvetica Neue"/>
              </a:rPr>
              <a:t>Bill </a:t>
            </a:r>
            <a:r>
              <a:rPr lang="en-US" sz="1200" dirty="0" err="1">
                <a:solidFill>
                  <a:srgbClr val="333333"/>
                </a:solidFill>
                <a:latin typeface="Helvetica Neue"/>
              </a:rPr>
              <a:t>Ree</a:t>
            </a:r>
            <a:r>
              <a:rPr lang="en-US" sz="1200" dirty="0">
                <a:solidFill>
                  <a:srgbClr val="333333"/>
                </a:solidFill>
                <a:latin typeface="Helvetica Neue"/>
              </a:rPr>
              <a:t>, Texas A&amp;M University </a:t>
            </a:r>
          </a:p>
          <a:p>
            <a:pPr algn="ctr"/>
            <a:r>
              <a:rPr lang="en-US" sz="1200" dirty="0" err="1">
                <a:solidFill>
                  <a:srgbClr val="333333"/>
                </a:solidFill>
                <a:latin typeface="Helvetica Neue"/>
              </a:rPr>
              <a:t>AgriLife</a:t>
            </a:r>
            <a:r>
              <a:rPr lang="en-US" sz="1200" dirty="0">
                <a:solidFill>
                  <a:srgbClr val="333333"/>
                </a:solidFill>
                <a:latin typeface="Helvetica Neue"/>
              </a:rPr>
              <a:t> Extension</a:t>
            </a:r>
            <a:endParaRPr lang="en-US" sz="1200" dirty="0"/>
          </a:p>
        </p:txBody>
      </p:sp>
      <p:pic>
        <p:nvPicPr>
          <p:cNvPr id="9" name="Picture 8">
            <a:extLst>
              <a:ext uri="{FF2B5EF4-FFF2-40B4-BE49-F238E27FC236}">
                <a16:creationId xmlns:a16="http://schemas.microsoft.com/office/drawing/2014/main" id="{5EC84540-625D-4750-9BED-83B3522E7E41}"/>
              </a:ext>
            </a:extLst>
          </p:cNvPr>
          <p:cNvPicPr>
            <a:picLocks noChangeAspect="1"/>
          </p:cNvPicPr>
          <p:nvPr/>
        </p:nvPicPr>
        <p:blipFill rotWithShape="1">
          <a:blip r:embed="rId3">
            <a:extLst>
              <a:ext uri="{28A0092B-C50C-407E-A947-70E740481C1C}">
                <a14:useLocalDpi xmlns:a14="http://schemas.microsoft.com/office/drawing/2010/main" val="0"/>
              </a:ext>
            </a:extLst>
          </a:blip>
          <a:srcRect l="15609" r="13342"/>
          <a:stretch/>
        </p:blipFill>
        <p:spPr>
          <a:xfrm>
            <a:off x="468908" y="2636229"/>
            <a:ext cx="2689268" cy="2838805"/>
          </a:xfrm>
          <a:prstGeom prst="rect">
            <a:avLst/>
          </a:prstGeom>
          <a:ln w="9525">
            <a:solidFill>
              <a:schemeClr val="tx1"/>
            </a:solidFill>
          </a:ln>
        </p:spPr>
      </p:pic>
      <p:pic>
        <p:nvPicPr>
          <p:cNvPr id="11" name="Picture 10">
            <a:extLst>
              <a:ext uri="{FF2B5EF4-FFF2-40B4-BE49-F238E27FC236}">
                <a16:creationId xmlns:a16="http://schemas.microsoft.com/office/drawing/2014/main" id="{44588278-91BA-4482-961A-2B59F4620933}"/>
              </a:ext>
            </a:extLst>
          </p:cNvPr>
          <p:cNvPicPr>
            <a:picLocks noChangeAspect="1"/>
          </p:cNvPicPr>
          <p:nvPr/>
        </p:nvPicPr>
        <p:blipFill rotWithShape="1">
          <a:blip r:embed="rId4">
            <a:extLst>
              <a:ext uri="{28A0092B-C50C-407E-A947-70E740481C1C}">
                <a14:useLocalDpi xmlns:a14="http://schemas.microsoft.com/office/drawing/2010/main" val="0"/>
              </a:ext>
            </a:extLst>
          </a:blip>
          <a:srcRect l="35612" t="15400" r="30590" b="44703"/>
          <a:stretch/>
        </p:blipFill>
        <p:spPr>
          <a:xfrm>
            <a:off x="6126861" y="2649556"/>
            <a:ext cx="3200212" cy="2833217"/>
          </a:xfrm>
          <a:prstGeom prst="rect">
            <a:avLst/>
          </a:prstGeom>
          <a:ln w="9525">
            <a:solidFill>
              <a:schemeClr val="tx1"/>
            </a:solidFill>
          </a:ln>
        </p:spPr>
      </p:pic>
      <p:pic>
        <p:nvPicPr>
          <p:cNvPr id="14" name="Picture 13">
            <a:extLst>
              <a:ext uri="{FF2B5EF4-FFF2-40B4-BE49-F238E27FC236}">
                <a16:creationId xmlns:a16="http://schemas.microsoft.com/office/drawing/2014/main" id="{3ED259D2-F446-44B3-B58E-23C35C00CB10}"/>
              </a:ext>
            </a:extLst>
          </p:cNvPr>
          <p:cNvPicPr>
            <a:picLocks noChangeAspect="1"/>
          </p:cNvPicPr>
          <p:nvPr/>
        </p:nvPicPr>
        <p:blipFill rotWithShape="1">
          <a:blip r:embed="rId5">
            <a:extLst>
              <a:ext uri="{28A0092B-C50C-407E-A947-70E740481C1C}">
                <a14:useLocalDpi xmlns:a14="http://schemas.microsoft.com/office/drawing/2010/main" val="0"/>
              </a:ext>
            </a:extLst>
          </a:blip>
          <a:srcRect l="40896" t="41939" r="37931" b="38303"/>
          <a:stretch/>
        </p:blipFill>
        <p:spPr>
          <a:xfrm>
            <a:off x="9432305" y="2635380"/>
            <a:ext cx="2277687" cy="2834066"/>
          </a:xfrm>
          <a:prstGeom prst="rect">
            <a:avLst/>
          </a:prstGeom>
          <a:ln w="9525">
            <a:solidFill>
              <a:schemeClr val="tx1"/>
            </a:solidFill>
          </a:ln>
        </p:spPr>
      </p:pic>
      <p:sp>
        <p:nvSpPr>
          <p:cNvPr id="17" name="Content Placeholder 2">
            <a:extLst>
              <a:ext uri="{FF2B5EF4-FFF2-40B4-BE49-F238E27FC236}">
                <a16:creationId xmlns:a16="http://schemas.microsoft.com/office/drawing/2014/main" id="{38B52FBD-EC99-4AC1-AF21-D8F79B774037}"/>
              </a:ext>
            </a:extLst>
          </p:cNvPr>
          <p:cNvSpPr txBox="1">
            <a:spLocks/>
          </p:cNvSpPr>
          <p:nvPr/>
        </p:nvSpPr>
        <p:spPr>
          <a:xfrm>
            <a:off x="1813542" y="2003225"/>
            <a:ext cx="10723192" cy="100159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000" dirty="0">
                <a:latin typeface="Helvetica" panose="020B0604020202020204" pitchFamily="34" charset="0"/>
                <a:cs typeface="Helvetica" panose="020B0604020202020204" pitchFamily="34" charset="0"/>
              </a:rPr>
              <a:t>Spittlebug</a:t>
            </a:r>
          </a:p>
          <a:p>
            <a:pPr marL="457200" lvl="1" indent="0">
              <a:buFont typeface="Arial" panose="020B0604020202020204" pitchFamily="34" charset="0"/>
              <a:buNone/>
            </a:pPr>
            <a:endParaRPr lang="en-US" sz="2600" dirty="0">
              <a:latin typeface="Helvetica" panose="020B0604020202020204" pitchFamily="34" charset="0"/>
              <a:cs typeface="Helvetica" panose="020B0604020202020204" pitchFamily="34" charset="0"/>
            </a:endParaRPr>
          </a:p>
          <a:p>
            <a:endParaRPr lang="en-US" dirty="0">
              <a:latin typeface="Helvetica" panose="020B0604020202020204" pitchFamily="34" charset="0"/>
              <a:cs typeface="Helvetica" panose="020B0604020202020204" pitchFamily="34" charset="0"/>
            </a:endParaRPr>
          </a:p>
        </p:txBody>
      </p:sp>
      <p:sp>
        <p:nvSpPr>
          <p:cNvPr id="18" name="Content Placeholder 2">
            <a:extLst>
              <a:ext uri="{FF2B5EF4-FFF2-40B4-BE49-F238E27FC236}">
                <a16:creationId xmlns:a16="http://schemas.microsoft.com/office/drawing/2014/main" id="{5E4B8887-A970-4266-8037-4E0F9926AC79}"/>
              </a:ext>
            </a:extLst>
          </p:cNvPr>
          <p:cNvSpPr txBox="1">
            <a:spLocks/>
          </p:cNvSpPr>
          <p:nvPr/>
        </p:nvSpPr>
        <p:spPr>
          <a:xfrm>
            <a:off x="7668979" y="2003082"/>
            <a:ext cx="3038727" cy="100159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000" dirty="0">
                <a:latin typeface="Helvetica" panose="020B0604020202020204" pitchFamily="34" charset="0"/>
                <a:cs typeface="Helvetica" panose="020B0604020202020204" pitchFamily="34" charset="0"/>
              </a:rPr>
              <a:t>Sharpshooter</a:t>
            </a:r>
          </a:p>
          <a:p>
            <a:pPr marL="457200" lvl="1" indent="0">
              <a:buFont typeface="Arial" panose="020B0604020202020204" pitchFamily="34" charset="0"/>
              <a:buNone/>
            </a:pPr>
            <a:endParaRPr lang="en-US" sz="2600" dirty="0">
              <a:latin typeface="Helvetica" panose="020B0604020202020204" pitchFamily="34" charset="0"/>
              <a:cs typeface="Helvetica" panose="020B0604020202020204" pitchFamily="34" charset="0"/>
            </a:endParaRPr>
          </a:p>
          <a:p>
            <a:endParaRPr lang="en-US" dirty="0">
              <a:latin typeface="Helvetica" panose="020B0604020202020204" pitchFamily="34" charset="0"/>
              <a:cs typeface="Helvetica" panose="020B0604020202020204" pitchFamily="34" charset="0"/>
            </a:endParaRPr>
          </a:p>
        </p:txBody>
      </p:sp>
      <p:sp>
        <p:nvSpPr>
          <p:cNvPr id="20" name="Rectangle 19">
            <a:extLst>
              <a:ext uri="{FF2B5EF4-FFF2-40B4-BE49-F238E27FC236}">
                <a16:creationId xmlns:a16="http://schemas.microsoft.com/office/drawing/2014/main" id="{234B6E57-DF2E-40C8-A21F-BBBFA5338E77}"/>
              </a:ext>
            </a:extLst>
          </p:cNvPr>
          <p:cNvSpPr/>
          <p:nvPr/>
        </p:nvSpPr>
        <p:spPr>
          <a:xfrm>
            <a:off x="331726" y="5518249"/>
            <a:ext cx="2826450" cy="646331"/>
          </a:xfrm>
          <a:prstGeom prst="rect">
            <a:avLst/>
          </a:prstGeom>
        </p:spPr>
        <p:txBody>
          <a:bodyPr wrap="square">
            <a:spAutoFit/>
          </a:bodyPr>
          <a:lstStyle/>
          <a:p>
            <a:pPr algn="ctr"/>
            <a:r>
              <a:rPr lang="en-US" sz="1200" dirty="0">
                <a:solidFill>
                  <a:srgbClr val="333333"/>
                </a:solidFill>
                <a:latin typeface="Helvetica Neue"/>
              </a:rPr>
              <a:t>Pecan Spittlebug Mass</a:t>
            </a:r>
            <a:endParaRPr lang="en-US" sz="1200" b="0" i="0" dirty="0">
              <a:solidFill>
                <a:srgbClr val="333333"/>
              </a:solidFill>
              <a:effectLst/>
              <a:latin typeface="Helvetica Neue"/>
            </a:endParaRPr>
          </a:p>
          <a:p>
            <a:pPr algn="ctr"/>
            <a:r>
              <a:rPr lang="en-US" sz="1200" dirty="0">
                <a:solidFill>
                  <a:srgbClr val="333333"/>
                </a:solidFill>
                <a:latin typeface="Helvetica Neue"/>
              </a:rPr>
              <a:t>Bill </a:t>
            </a:r>
            <a:r>
              <a:rPr lang="en-US" sz="1200" dirty="0" err="1">
                <a:solidFill>
                  <a:srgbClr val="333333"/>
                </a:solidFill>
                <a:latin typeface="Helvetica Neue"/>
              </a:rPr>
              <a:t>Ree</a:t>
            </a:r>
            <a:r>
              <a:rPr lang="en-US" sz="1200" dirty="0">
                <a:solidFill>
                  <a:srgbClr val="333333"/>
                </a:solidFill>
                <a:latin typeface="Helvetica Neue"/>
              </a:rPr>
              <a:t>, Texas A&amp;M University </a:t>
            </a:r>
          </a:p>
          <a:p>
            <a:pPr algn="ctr"/>
            <a:r>
              <a:rPr lang="en-US" sz="1200" dirty="0" err="1">
                <a:solidFill>
                  <a:srgbClr val="333333"/>
                </a:solidFill>
                <a:latin typeface="Helvetica Neue"/>
              </a:rPr>
              <a:t>AgriLife</a:t>
            </a:r>
            <a:r>
              <a:rPr lang="en-US" sz="1200" dirty="0">
                <a:solidFill>
                  <a:srgbClr val="333333"/>
                </a:solidFill>
                <a:latin typeface="Helvetica Neue"/>
              </a:rPr>
              <a:t> Extension</a:t>
            </a:r>
            <a:endParaRPr lang="en-US" sz="1200" dirty="0"/>
          </a:p>
        </p:txBody>
      </p:sp>
      <p:sp>
        <p:nvSpPr>
          <p:cNvPr id="21" name="Rectangle 20">
            <a:extLst>
              <a:ext uri="{FF2B5EF4-FFF2-40B4-BE49-F238E27FC236}">
                <a16:creationId xmlns:a16="http://schemas.microsoft.com/office/drawing/2014/main" id="{1C141A19-2F9C-402B-AB4B-8715E92BF096}"/>
              </a:ext>
            </a:extLst>
          </p:cNvPr>
          <p:cNvSpPr/>
          <p:nvPr/>
        </p:nvSpPr>
        <p:spPr>
          <a:xfrm>
            <a:off x="6248079" y="5504072"/>
            <a:ext cx="2826450" cy="646331"/>
          </a:xfrm>
          <a:prstGeom prst="rect">
            <a:avLst/>
          </a:prstGeom>
        </p:spPr>
        <p:txBody>
          <a:bodyPr wrap="square">
            <a:spAutoFit/>
          </a:bodyPr>
          <a:lstStyle/>
          <a:p>
            <a:pPr algn="ctr"/>
            <a:r>
              <a:rPr lang="en-US" sz="1200" dirty="0">
                <a:solidFill>
                  <a:srgbClr val="333333"/>
                </a:solidFill>
                <a:latin typeface="Helvetica Neue"/>
              </a:rPr>
              <a:t>Broad-headed Sharpshooter</a:t>
            </a:r>
            <a:endParaRPr lang="en-US" sz="1200" b="0" i="0" dirty="0">
              <a:solidFill>
                <a:srgbClr val="333333"/>
              </a:solidFill>
              <a:effectLst/>
              <a:latin typeface="Helvetica Neue"/>
            </a:endParaRPr>
          </a:p>
          <a:p>
            <a:pPr algn="ctr"/>
            <a:r>
              <a:rPr lang="en-US" sz="1200" dirty="0">
                <a:solidFill>
                  <a:srgbClr val="333333"/>
                </a:solidFill>
                <a:latin typeface="Helvetica Neue"/>
              </a:rPr>
              <a:t>Bill </a:t>
            </a:r>
            <a:r>
              <a:rPr lang="en-US" sz="1200" dirty="0" err="1">
                <a:solidFill>
                  <a:srgbClr val="333333"/>
                </a:solidFill>
                <a:latin typeface="Helvetica Neue"/>
              </a:rPr>
              <a:t>Ree</a:t>
            </a:r>
            <a:r>
              <a:rPr lang="en-US" sz="1200" dirty="0">
                <a:solidFill>
                  <a:srgbClr val="333333"/>
                </a:solidFill>
                <a:latin typeface="Helvetica Neue"/>
              </a:rPr>
              <a:t>, Texas A&amp;M University </a:t>
            </a:r>
          </a:p>
          <a:p>
            <a:pPr algn="ctr"/>
            <a:r>
              <a:rPr lang="en-US" sz="1200" dirty="0" err="1">
                <a:solidFill>
                  <a:srgbClr val="333333"/>
                </a:solidFill>
                <a:latin typeface="Helvetica Neue"/>
              </a:rPr>
              <a:t>AgriLife</a:t>
            </a:r>
            <a:r>
              <a:rPr lang="en-US" sz="1200" dirty="0">
                <a:solidFill>
                  <a:srgbClr val="333333"/>
                </a:solidFill>
                <a:latin typeface="Helvetica Neue"/>
              </a:rPr>
              <a:t> Extension</a:t>
            </a:r>
            <a:endParaRPr lang="en-US" sz="1200" dirty="0"/>
          </a:p>
        </p:txBody>
      </p:sp>
      <p:sp>
        <p:nvSpPr>
          <p:cNvPr id="22" name="Rectangle 21">
            <a:extLst>
              <a:ext uri="{FF2B5EF4-FFF2-40B4-BE49-F238E27FC236}">
                <a16:creationId xmlns:a16="http://schemas.microsoft.com/office/drawing/2014/main" id="{975ACCDE-96F0-4B7F-BE5A-89CD8E7DDC29}"/>
              </a:ext>
            </a:extLst>
          </p:cNvPr>
          <p:cNvSpPr/>
          <p:nvPr/>
        </p:nvSpPr>
        <p:spPr>
          <a:xfrm>
            <a:off x="9188343" y="5482773"/>
            <a:ext cx="2826450" cy="646331"/>
          </a:xfrm>
          <a:prstGeom prst="rect">
            <a:avLst/>
          </a:prstGeom>
        </p:spPr>
        <p:txBody>
          <a:bodyPr wrap="square">
            <a:spAutoFit/>
          </a:bodyPr>
          <a:lstStyle/>
          <a:p>
            <a:pPr algn="ctr"/>
            <a:r>
              <a:rPr lang="en-US" sz="1200" dirty="0">
                <a:solidFill>
                  <a:srgbClr val="333333"/>
                </a:solidFill>
                <a:latin typeface="Helvetica Neue"/>
              </a:rPr>
              <a:t>Broad-headed Sharpshooter</a:t>
            </a:r>
            <a:endParaRPr lang="en-US" sz="1200" b="0" i="0" dirty="0">
              <a:solidFill>
                <a:srgbClr val="333333"/>
              </a:solidFill>
              <a:effectLst/>
              <a:latin typeface="Helvetica Neue"/>
            </a:endParaRPr>
          </a:p>
          <a:p>
            <a:pPr algn="ctr"/>
            <a:r>
              <a:rPr lang="en-US" sz="1200" dirty="0">
                <a:solidFill>
                  <a:srgbClr val="333333"/>
                </a:solidFill>
                <a:latin typeface="Helvetica Neue"/>
              </a:rPr>
              <a:t>Bill </a:t>
            </a:r>
            <a:r>
              <a:rPr lang="en-US" sz="1200" dirty="0" err="1">
                <a:solidFill>
                  <a:srgbClr val="333333"/>
                </a:solidFill>
                <a:latin typeface="Helvetica Neue"/>
              </a:rPr>
              <a:t>Ree</a:t>
            </a:r>
            <a:r>
              <a:rPr lang="en-US" sz="1200" dirty="0">
                <a:solidFill>
                  <a:srgbClr val="333333"/>
                </a:solidFill>
                <a:latin typeface="Helvetica Neue"/>
              </a:rPr>
              <a:t>, Texas A&amp;M University </a:t>
            </a:r>
          </a:p>
          <a:p>
            <a:pPr algn="ctr"/>
            <a:r>
              <a:rPr lang="en-US" sz="1200" dirty="0" err="1">
                <a:solidFill>
                  <a:srgbClr val="333333"/>
                </a:solidFill>
                <a:latin typeface="Helvetica Neue"/>
              </a:rPr>
              <a:t>AgriLife</a:t>
            </a:r>
            <a:r>
              <a:rPr lang="en-US" sz="1200" dirty="0">
                <a:solidFill>
                  <a:srgbClr val="333333"/>
                </a:solidFill>
                <a:latin typeface="Helvetica Neue"/>
              </a:rPr>
              <a:t> Extension</a:t>
            </a:r>
            <a:endParaRPr lang="en-US" sz="1200" dirty="0"/>
          </a:p>
        </p:txBody>
      </p:sp>
      <p:pic>
        <p:nvPicPr>
          <p:cNvPr id="10" name="Picture 9">
            <a:extLst>
              <a:ext uri="{FF2B5EF4-FFF2-40B4-BE49-F238E27FC236}">
                <a16:creationId xmlns:a16="http://schemas.microsoft.com/office/drawing/2014/main" id="{5515D883-9DD9-4D6D-BA35-162CF1C93745}"/>
              </a:ext>
            </a:extLst>
          </p:cNvPr>
          <p:cNvPicPr>
            <a:picLocks noChangeAspect="1"/>
          </p:cNvPicPr>
          <p:nvPr/>
        </p:nvPicPr>
        <p:blipFill rotWithShape="1">
          <a:blip r:embed="rId6">
            <a:extLst>
              <a:ext uri="{28A0092B-C50C-407E-A947-70E740481C1C}">
                <a14:useLocalDpi xmlns:a14="http://schemas.microsoft.com/office/drawing/2010/main" val="0"/>
              </a:ext>
            </a:extLst>
          </a:blip>
          <a:srcRect l="13824" r="12794"/>
          <a:stretch/>
        </p:blipFill>
        <p:spPr>
          <a:xfrm>
            <a:off x="3254237" y="2645006"/>
            <a:ext cx="2776562" cy="2837767"/>
          </a:xfrm>
          <a:prstGeom prst="rect">
            <a:avLst/>
          </a:prstGeom>
          <a:ln>
            <a:solidFill>
              <a:schemeClr val="tx1"/>
            </a:solidFill>
          </a:ln>
        </p:spPr>
      </p:pic>
    </p:spTree>
    <p:extLst>
      <p:ext uri="{BB962C8B-B14F-4D97-AF65-F5344CB8AC3E}">
        <p14:creationId xmlns:p14="http://schemas.microsoft.com/office/powerpoint/2010/main" val="26822979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ED98D3-D4A5-4557-BD19-B11801D3D8ED}"/>
              </a:ext>
            </a:extLst>
          </p:cNvPr>
          <p:cNvSpPr>
            <a:spLocks noGrp="1"/>
          </p:cNvSpPr>
          <p:nvPr>
            <p:ph type="title"/>
          </p:nvPr>
        </p:nvSpPr>
        <p:spPr>
          <a:xfrm>
            <a:off x="605028" y="356461"/>
            <a:ext cx="10981944" cy="1005614"/>
          </a:xfrm>
        </p:spPr>
        <p:txBody>
          <a:bodyPr>
            <a:noAutofit/>
          </a:bodyPr>
          <a:lstStyle/>
          <a:p>
            <a:r>
              <a:rPr lang="en-US" sz="3200" b="1" i="1" dirty="0">
                <a:latin typeface="Garamond" panose="02020404030301010803" pitchFamily="18" charset="0"/>
                <a:cs typeface="Times New Roman" panose="02020603050405020304" pitchFamily="18" charset="0"/>
              </a:rPr>
              <a:t>Xylella</a:t>
            </a:r>
            <a:r>
              <a:rPr lang="en-US" sz="3200" b="1" dirty="0">
                <a:latin typeface="Garamond" panose="02020404030301010803" pitchFamily="18" charset="0"/>
                <a:cs typeface="Times New Roman" panose="02020603050405020304" pitchFamily="18" charset="0"/>
              </a:rPr>
              <a:t> can be transmitted via grafting</a:t>
            </a:r>
          </a:p>
        </p:txBody>
      </p:sp>
      <p:sp>
        <p:nvSpPr>
          <p:cNvPr id="11" name="Rectangle 10">
            <a:extLst>
              <a:ext uri="{FF2B5EF4-FFF2-40B4-BE49-F238E27FC236}">
                <a16:creationId xmlns:a16="http://schemas.microsoft.com/office/drawing/2014/main" id="{C4486F8E-A5A5-4FAE-A963-9D39ADD8D852}"/>
              </a:ext>
            </a:extLst>
          </p:cNvPr>
          <p:cNvSpPr/>
          <p:nvPr/>
        </p:nvSpPr>
        <p:spPr>
          <a:xfrm>
            <a:off x="6829425" y="5852875"/>
            <a:ext cx="4757547" cy="646331"/>
          </a:xfrm>
          <a:prstGeom prst="rect">
            <a:avLst/>
          </a:prstGeom>
          <a:ln>
            <a:solidFill>
              <a:schemeClr val="tx1"/>
            </a:solidFill>
          </a:ln>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Helvetica" panose="020B0604020202020204" pitchFamily="34" charset="0"/>
                <a:ea typeface="+mn-ea"/>
                <a:cs typeface="Helvetica" panose="020B0604020202020204" pitchFamily="34" charset="0"/>
              </a:rPr>
              <a:t>Symptoms of PBLS caused by </a:t>
            </a:r>
            <a:r>
              <a:rPr kumimoji="0" lang="en-US" sz="900" b="1" i="1" u="none" strike="noStrike" kern="1200" cap="none" spc="0" normalizeH="0" baseline="0" noProof="0" dirty="0">
                <a:ln>
                  <a:noFill/>
                </a:ln>
                <a:solidFill>
                  <a:srgbClr val="000000"/>
                </a:solidFill>
                <a:effectLst/>
                <a:uLnTx/>
                <a:uFillTx/>
                <a:latin typeface="Helvetica" panose="020B0604020202020204" pitchFamily="34" charset="0"/>
                <a:ea typeface="+mn-ea"/>
                <a:cs typeface="Helvetica" panose="020B0604020202020204" pitchFamily="34" charset="0"/>
              </a:rPr>
              <a:t>X. fastidiosa </a:t>
            </a:r>
            <a:r>
              <a:rPr kumimoji="0" lang="en-US" sz="900" b="1" i="0" u="none" strike="noStrike" kern="1200" cap="none" spc="0" normalizeH="0" baseline="0" noProof="0" dirty="0">
                <a:ln>
                  <a:noFill/>
                </a:ln>
                <a:solidFill>
                  <a:srgbClr val="000000"/>
                </a:solidFill>
                <a:effectLst/>
                <a:uLnTx/>
                <a:uFillTx/>
                <a:latin typeface="Helvetica" panose="020B0604020202020204" pitchFamily="34" charset="0"/>
                <a:ea typeface="+mn-ea"/>
                <a:cs typeface="Helvetica" panose="020B0604020202020204" pitchFamily="34" charset="0"/>
              </a:rPr>
              <a:t>in pecan trees. </a:t>
            </a:r>
            <a:r>
              <a:rPr kumimoji="0" lang="en-US" sz="900" b="0" i="0" u="none" strike="noStrike" kern="1200" cap="none" spc="0" normalizeH="0" baseline="0" noProof="0" dirty="0">
                <a:ln>
                  <a:noFill/>
                </a:ln>
                <a:solidFill>
                  <a:srgbClr val="000000"/>
                </a:solidFill>
                <a:effectLst/>
                <a:uLnTx/>
                <a:uFillTx/>
                <a:latin typeface="Helvetica" panose="020B0604020202020204" pitchFamily="34" charset="0"/>
                <a:ea typeface="+mn-ea"/>
                <a:cs typeface="Helvetica" panose="020B0604020202020204" pitchFamily="34" charset="0"/>
              </a:rPr>
              <a:t>(A) Foliar symptoms of PBLS on leaves of the scion (</a:t>
            </a:r>
            <a:r>
              <a:rPr kumimoji="0" lang="en-US" sz="900" b="0" i="1" u="none" strike="noStrike" kern="1200" cap="none" spc="0" normalizeH="0" baseline="0" noProof="0" dirty="0">
                <a:ln>
                  <a:noFill/>
                </a:ln>
                <a:solidFill>
                  <a:srgbClr val="000000"/>
                </a:solidFill>
                <a:effectLst/>
                <a:uLnTx/>
                <a:uFillTx/>
                <a:latin typeface="Helvetica" panose="020B0604020202020204" pitchFamily="34" charset="0"/>
                <a:ea typeface="+mn-ea"/>
                <a:cs typeface="Helvetica" panose="020B0604020202020204" pitchFamily="34" charset="0"/>
              </a:rPr>
              <a:t>i.e. </a:t>
            </a:r>
            <a:r>
              <a:rPr kumimoji="0" lang="en-US" sz="900" b="0" i="0" u="none" strike="noStrike" kern="1200" cap="none" spc="0" normalizeH="0" baseline="0" noProof="0" dirty="0">
                <a:ln>
                  <a:noFill/>
                </a:ln>
                <a:solidFill>
                  <a:srgbClr val="000000"/>
                </a:solidFill>
                <a:effectLst/>
                <a:uLnTx/>
                <a:uFillTx/>
                <a:latin typeface="Helvetica" panose="020B0604020202020204" pitchFamily="34" charset="0"/>
                <a:ea typeface="+mn-ea"/>
                <a:cs typeface="Helvetica" panose="020B0604020202020204" pitchFamily="34" charset="0"/>
              </a:rPr>
              <a:t>in the canopy above the graft union). (B) PBLS symptoms on leaves of the rootstock (</a:t>
            </a:r>
            <a:r>
              <a:rPr kumimoji="0" lang="en-US" sz="900" b="0" i="1" u="none" strike="noStrike" kern="1200" cap="none" spc="0" normalizeH="0" baseline="0" noProof="0" dirty="0">
                <a:ln>
                  <a:noFill/>
                </a:ln>
                <a:solidFill>
                  <a:srgbClr val="000000"/>
                </a:solidFill>
                <a:effectLst/>
                <a:uLnTx/>
                <a:uFillTx/>
                <a:latin typeface="Helvetica" panose="020B0604020202020204" pitchFamily="34" charset="0"/>
                <a:ea typeface="+mn-ea"/>
                <a:cs typeface="Helvetica" panose="020B0604020202020204" pitchFamily="34" charset="0"/>
              </a:rPr>
              <a:t>i.e.</a:t>
            </a:r>
            <a:r>
              <a:rPr kumimoji="0" lang="en-US" sz="900" b="0" i="0" u="none" strike="noStrike" kern="1200" cap="none" spc="0" normalizeH="0" baseline="0" noProof="0" dirty="0">
                <a:ln>
                  <a:noFill/>
                </a:ln>
                <a:solidFill>
                  <a:srgbClr val="000000"/>
                </a:solidFill>
                <a:effectLst/>
                <a:uLnTx/>
                <a:uFillTx/>
                <a:latin typeface="Helvetica" panose="020B0604020202020204" pitchFamily="34" charset="0"/>
                <a:ea typeface="+mn-ea"/>
                <a:cs typeface="Helvetica" panose="020B0604020202020204" pitchFamily="34" charset="0"/>
              </a:rPr>
              <a:t> on the lower half below the graft union). (C) Premature defoliation of the canopy due to PBLS. Arrow indicates the graft union</a:t>
            </a:r>
            <a:r>
              <a:rPr kumimoji="0" lang="en-US" sz="900" b="1" i="0" u="none" strike="noStrike" kern="1200" cap="none" spc="0" normalizeH="0" baseline="0" noProof="0" dirty="0">
                <a:ln>
                  <a:noFill/>
                </a:ln>
                <a:solidFill>
                  <a:srgbClr val="000000"/>
                </a:solidFill>
                <a:effectLst/>
                <a:uLnTx/>
                <a:uFillTx/>
                <a:latin typeface="Helvetica" panose="020B0604020202020204" pitchFamily="34" charset="0"/>
                <a:ea typeface="+mn-ea"/>
                <a:cs typeface="Helvetica" panose="020B0604020202020204" pitchFamily="34" charset="0"/>
              </a:rPr>
              <a:t>.</a:t>
            </a:r>
            <a:endParaRPr kumimoji="0" lang="en-US" sz="900" b="0" i="0" u="none" strike="noStrike" kern="1200" cap="none" spc="0" normalizeH="0" baseline="0" noProof="0" dirty="0">
              <a:ln>
                <a:noFill/>
              </a:ln>
              <a:solidFill>
                <a:srgbClr val="000000"/>
              </a:solidFill>
              <a:effectLst/>
              <a:uLnTx/>
              <a:uFillTx/>
              <a:latin typeface="Helvetica" panose="020B0604020202020204" pitchFamily="34" charset="0"/>
              <a:ea typeface="+mn-ea"/>
              <a:cs typeface="Helvetica" panose="020B0604020202020204" pitchFamily="34" charset="0"/>
            </a:endParaRPr>
          </a:p>
        </p:txBody>
      </p:sp>
      <p:sp>
        <p:nvSpPr>
          <p:cNvPr id="4" name="Rectangle 3">
            <a:extLst>
              <a:ext uri="{FF2B5EF4-FFF2-40B4-BE49-F238E27FC236}">
                <a16:creationId xmlns:a16="http://schemas.microsoft.com/office/drawing/2014/main" id="{3ECB4993-8D50-4C05-BCA6-C74D09A57473}"/>
              </a:ext>
            </a:extLst>
          </p:cNvPr>
          <p:cNvSpPr/>
          <p:nvPr/>
        </p:nvSpPr>
        <p:spPr>
          <a:xfrm>
            <a:off x="605028" y="1568648"/>
            <a:ext cx="5853947" cy="5232202"/>
          </a:xfrm>
          <a:prstGeom prst="rect">
            <a:avLst/>
          </a:prstGeom>
        </p:spPr>
        <p:txBody>
          <a:bodyPr wrap="square">
            <a:spAutoFit/>
          </a:bodyPr>
          <a:lstStyle/>
          <a:p>
            <a:pPr marL="285750" marR="0" lvl="0" indent="-285750" algn="l" defTabSz="4572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Helvetica" panose="020B0604020202020204" pitchFamily="34" charset="0"/>
                <a:ea typeface="+mn-ea"/>
                <a:cs typeface="Helvetica" panose="020B0604020202020204" pitchFamily="34" charset="0"/>
              </a:rPr>
              <a:t>Commercial </a:t>
            </a:r>
            <a:r>
              <a:rPr kumimoji="0" lang="en-US" sz="2000" b="1" i="0" u="none" strike="noStrike" kern="1200" cap="none" spc="0" normalizeH="0" baseline="0" noProof="0" dirty="0">
                <a:ln>
                  <a:noFill/>
                </a:ln>
                <a:solidFill>
                  <a:srgbClr val="000000"/>
                </a:solidFill>
                <a:effectLst/>
                <a:uLnTx/>
                <a:uFillTx/>
                <a:latin typeface="Helvetica" panose="020B0604020202020204" pitchFamily="34" charset="0"/>
                <a:ea typeface="+mn-ea"/>
                <a:cs typeface="Helvetica" panose="020B0604020202020204" pitchFamily="34" charset="0"/>
              </a:rPr>
              <a:t>pecan propagation </a:t>
            </a:r>
            <a:r>
              <a:rPr kumimoji="0" lang="en-US" sz="2000" b="0" i="0" u="none" strike="noStrike" kern="1200" cap="none" spc="0" normalizeH="0" baseline="0" noProof="0" dirty="0">
                <a:ln>
                  <a:noFill/>
                </a:ln>
                <a:solidFill>
                  <a:srgbClr val="000000"/>
                </a:solidFill>
                <a:effectLst/>
                <a:uLnTx/>
                <a:uFillTx/>
                <a:latin typeface="Helvetica" panose="020B0604020202020204" pitchFamily="34" charset="0"/>
                <a:ea typeface="+mn-ea"/>
                <a:cs typeface="Helvetica" panose="020B0604020202020204" pitchFamily="34" charset="0"/>
              </a:rPr>
              <a:t>is predominantly </a:t>
            </a:r>
            <a:r>
              <a:rPr kumimoji="0" lang="en-US" sz="2000" b="1" i="0" u="none" strike="noStrike" kern="1200" cap="none" spc="0" normalizeH="0" baseline="0" noProof="0" dirty="0">
                <a:ln>
                  <a:noFill/>
                </a:ln>
                <a:solidFill>
                  <a:srgbClr val="000000"/>
                </a:solidFill>
                <a:effectLst/>
                <a:uLnTx/>
                <a:uFillTx/>
                <a:latin typeface="Helvetica" panose="020B0604020202020204" pitchFamily="34" charset="0"/>
                <a:ea typeface="+mn-ea"/>
                <a:cs typeface="Helvetica" panose="020B0604020202020204" pitchFamily="34" charset="0"/>
              </a:rPr>
              <a:t>performed through grafting</a:t>
            </a:r>
          </a:p>
          <a:p>
            <a:pPr marL="800100" marR="0" lvl="1" indent="-342900" algn="l" defTabSz="4572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Helvetica" panose="020B0604020202020204" pitchFamily="34" charset="0"/>
                <a:ea typeface="+mn-ea"/>
                <a:cs typeface="Helvetica" panose="020B0604020202020204" pitchFamily="34" charset="0"/>
              </a:rPr>
              <a:t>Pecan seed is open-pollinated</a:t>
            </a:r>
          </a:p>
          <a:p>
            <a:pPr marL="800100" marR="0" lvl="1" indent="-342900" algn="l" defTabSz="4572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Helvetica" panose="020B0604020202020204" pitchFamily="34" charset="0"/>
                <a:ea typeface="+mn-ea"/>
                <a:cs typeface="Helvetica" panose="020B0604020202020204" pitchFamily="34" charset="0"/>
              </a:rPr>
              <a:t>Ensures clonal germplasm</a:t>
            </a:r>
          </a:p>
          <a:p>
            <a:pPr marL="0" marR="0" lvl="0" indent="0" algn="l" defTabSz="457200" rtl="0" eaLnBrk="1" fontAlgn="auto" latinLnBrk="0" hangingPunct="1">
              <a:lnSpc>
                <a:spcPct val="100000"/>
              </a:lnSpc>
              <a:spcBef>
                <a:spcPts val="600"/>
              </a:spcBef>
              <a:spcAft>
                <a:spcPts val="60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Helvetica" panose="020B0604020202020204" pitchFamily="34" charset="0"/>
              <a:ea typeface="+mn-ea"/>
              <a:cs typeface="Helvetica" panose="020B0604020202020204" pitchFamily="34" charset="0"/>
            </a:endParaRPr>
          </a:p>
          <a:p>
            <a:pPr marL="342900" marR="0" lvl="0" indent="-342900" algn="l" defTabSz="4572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Helvetica" panose="020B0604020202020204" pitchFamily="34" charset="0"/>
                <a:ea typeface="+mn-ea"/>
                <a:cs typeface="Helvetica" panose="020B0604020202020204" pitchFamily="34" charset="0"/>
              </a:rPr>
              <a:t>In addition to vector-mediated transmission, </a:t>
            </a:r>
            <a:r>
              <a:rPr kumimoji="0" lang="en-US" sz="2000" b="0" i="1" u="none" strike="noStrike" kern="1200" cap="none" spc="0" normalizeH="0" baseline="0" noProof="0" dirty="0">
                <a:ln>
                  <a:noFill/>
                </a:ln>
                <a:solidFill>
                  <a:srgbClr val="000000"/>
                </a:solidFill>
                <a:effectLst/>
                <a:uLnTx/>
                <a:uFillTx/>
                <a:latin typeface="Helvetica" panose="020B0604020202020204" pitchFamily="34" charset="0"/>
                <a:ea typeface="+mn-ea"/>
                <a:cs typeface="Helvetica" panose="020B0604020202020204" pitchFamily="34" charset="0"/>
              </a:rPr>
              <a:t>X. fastidiosa </a:t>
            </a:r>
            <a:r>
              <a:rPr kumimoji="0" lang="en-US" sz="2000" b="0" i="0" u="none" strike="noStrike" kern="1200" cap="none" spc="0" normalizeH="0" baseline="0" noProof="0" dirty="0">
                <a:ln>
                  <a:noFill/>
                </a:ln>
                <a:solidFill>
                  <a:srgbClr val="000000"/>
                </a:solidFill>
                <a:effectLst/>
                <a:uLnTx/>
                <a:uFillTx/>
                <a:latin typeface="Helvetica" panose="020B0604020202020204" pitchFamily="34" charset="0"/>
                <a:ea typeface="+mn-ea"/>
                <a:cs typeface="Helvetica" panose="020B0604020202020204" pitchFamily="34" charset="0"/>
              </a:rPr>
              <a:t>can be transmitted between grafting of scions and rootstocks</a:t>
            </a:r>
          </a:p>
          <a:p>
            <a:pPr marL="742950" marR="0" lvl="1" indent="-285750" algn="l" defTabSz="4572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US" b="1" i="0" u="none" strike="noStrike" kern="1200" cap="none" spc="0" normalizeH="0" baseline="0" noProof="0" dirty="0">
                <a:ln>
                  <a:noFill/>
                </a:ln>
                <a:solidFill>
                  <a:srgbClr val="000000"/>
                </a:solidFill>
                <a:effectLst/>
                <a:uLnTx/>
                <a:uFillTx/>
                <a:latin typeface="Helvetica" panose="020B0604020202020204" pitchFamily="34" charset="0"/>
                <a:ea typeface="+mn-ea"/>
                <a:cs typeface="Helvetica" panose="020B0604020202020204" pitchFamily="34" charset="0"/>
              </a:rPr>
              <a:t>Infected rootstock </a:t>
            </a:r>
            <a:r>
              <a:rPr kumimoji="0" lang="en-US" b="0" i="0" u="none" strike="noStrike" kern="1200" cap="none" spc="0" normalizeH="0" baseline="0" noProof="0" dirty="0">
                <a:ln>
                  <a:noFill/>
                </a:ln>
                <a:solidFill>
                  <a:srgbClr val="000000"/>
                </a:solidFill>
                <a:effectLst/>
                <a:uLnTx/>
                <a:uFillTx/>
                <a:latin typeface="Helvetica" panose="020B0604020202020204" pitchFamily="34" charset="0"/>
                <a:ea typeface="+mn-ea"/>
                <a:cs typeface="Helvetica" panose="020B0604020202020204" pitchFamily="34" charset="0"/>
              </a:rPr>
              <a:t>to non-infected scions </a:t>
            </a:r>
            <a:r>
              <a:rPr kumimoji="0" lang="en-US" b="0" i="0" u="none" strike="noStrike" kern="1200" cap="none" spc="0" normalizeH="0" baseline="0" noProof="0" dirty="0">
                <a:ln>
                  <a:noFill/>
                </a:ln>
                <a:solidFill>
                  <a:srgbClr val="000000"/>
                </a:solidFill>
                <a:effectLst/>
                <a:uLnTx/>
                <a:uFillTx/>
                <a:latin typeface="Helvetica" panose="020B0604020202020204" pitchFamily="34" charset="0"/>
                <a:ea typeface="+mn-ea"/>
                <a:cs typeface="Helvetica" panose="020B0604020202020204" pitchFamily="34" charset="0"/>
                <a:sym typeface="Wingdings" panose="05000000000000000000" pitchFamily="2" charset="2"/>
              </a:rPr>
              <a:t></a:t>
            </a:r>
            <a:r>
              <a:rPr kumimoji="0" lang="en-US" b="0" i="0" u="none" strike="noStrike" kern="1200" cap="none" spc="0" normalizeH="0" baseline="0" noProof="0" dirty="0">
                <a:ln>
                  <a:noFill/>
                </a:ln>
                <a:solidFill>
                  <a:srgbClr val="000000"/>
                </a:solidFill>
                <a:effectLst/>
                <a:uLnTx/>
                <a:uFillTx/>
                <a:latin typeface="Helvetica" panose="020B0604020202020204" pitchFamily="34" charset="0"/>
                <a:ea typeface="+mn-ea"/>
                <a:cs typeface="Helvetica" panose="020B0604020202020204" pitchFamily="34" charset="0"/>
              </a:rPr>
              <a:t> </a:t>
            </a:r>
            <a:r>
              <a:rPr kumimoji="0" lang="en-US" b="1" i="0" u="none" strike="noStrike" kern="1200" cap="none" spc="0" normalizeH="0" baseline="0" noProof="0" dirty="0">
                <a:ln>
                  <a:noFill/>
                </a:ln>
                <a:solidFill>
                  <a:srgbClr val="000000"/>
                </a:solidFill>
                <a:effectLst/>
                <a:uLnTx/>
                <a:uFillTx/>
                <a:latin typeface="Helvetica" panose="020B0604020202020204" pitchFamily="34" charset="0"/>
                <a:ea typeface="+mn-ea"/>
                <a:cs typeface="Helvetica" panose="020B0604020202020204" pitchFamily="34" charset="0"/>
              </a:rPr>
              <a:t>85% </a:t>
            </a:r>
            <a:r>
              <a:rPr kumimoji="0" lang="en-US" b="0" i="0" u="none" strike="noStrike" kern="1200" cap="none" spc="0" normalizeH="0" baseline="0" noProof="0" dirty="0">
                <a:ln>
                  <a:noFill/>
                </a:ln>
                <a:solidFill>
                  <a:srgbClr val="000000"/>
                </a:solidFill>
                <a:effectLst/>
                <a:uLnTx/>
                <a:uFillTx/>
                <a:latin typeface="Helvetica" panose="020B0604020202020204" pitchFamily="34" charset="0"/>
                <a:ea typeface="+mn-ea"/>
                <a:cs typeface="Helvetica" panose="020B0604020202020204" pitchFamily="34" charset="0"/>
              </a:rPr>
              <a:t>transmission rate</a:t>
            </a:r>
          </a:p>
          <a:p>
            <a:pPr marL="742950" marR="0" lvl="1" indent="-285750" algn="l" defTabSz="4572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US" b="1" i="0" u="none" strike="noStrike" kern="1200" cap="none" spc="0" normalizeH="0" baseline="0" noProof="0" dirty="0">
                <a:ln>
                  <a:noFill/>
                </a:ln>
                <a:solidFill>
                  <a:srgbClr val="000000"/>
                </a:solidFill>
                <a:effectLst/>
                <a:uLnTx/>
                <a:uFillTx/>
                <a:latin typeface="Helvetica" panose="020B0604020202020204" pitchFamily="34" charset="0"/>
                <a:ea typeface="+mn-ea"/>
                <a:cs typeface="Helvetica" panose="020B0604020202020204" pitchFamily="34" charset="0"/>
              </a:rPr>
              <a:t>Infected scions </a:t>
            </a:r>
            <a:r>
              <a:rPr kumimoji="0" lang="en-US" b="0" i="0" u="none" strike="noStrike" kern="1200" cap="none" spc="0" normalizeH="0" baseline="0" noProof="0" dirty="0">
                <a:ln>
                  <a:noFill/>
                </a:ln>
                <a:solidFill>
                  <a:srgbClr val="000000"/>
                </a:solidFill>
                <a:effectLst/>
                <a:uLnTx/>
                <a:uFillTx/>
                <a:latin typeface="Helvetica" panose="020B0604020202020204" pitchFamily="34" charset="0"/>
                <a:ea typeface="+mn-ea"/>
                <a:cs typeface="Helvetica" panose="020B0604020202020204" pitchFamily="34" charset="0"/>
              </a:rPr>
              <a:t>to non-infected rootstock </a:t>
            </a:r>
            <a:r>
              <a:rPr kumimoji="0" lang="en-US" b="0" i="0" u="none" strike="noStrike" kern="1200" cap="none" spc="0" normalizeH="0" baseline="0" noProof="0" dirty="0">
                <a:ln>
                  <a:noFill/>
                </a:ln>
                <a:solidFill>
                  <a:srgbClr val="000000"/>
                </a:solidFill>
                <a:effectLst/>
                <a:uLnTx/>
                <a:uFillTx/>
                <a:latin typeface="Helvetica" panose="020B0604020202020204" pitchFamily="34" charset="0"/>
                <a:ea typeface="+mn-ea"/>
                <a:cs typeface="Helvetica" panose="020B0604020202020204" pitchFamily="34" charset="0"/>
                <a:sym typeface="Wingdings" panose="05000000000000000000" pitchFamily="2" charset="2"/>
              </a:rPr>
              <a:t></a:t>
            </a:r>
            <a:r>
              <a:rPr kumimoji="0" lang="en-US" b="0" i="0" u="none" strike="noStrike" kern="1200" cap="none" spc="0" normalizeH="0" baseline="0" noProof="0" dirty="0">
                <a:ln>
                  <a:noFill/>
                </a:ln>
                <a:solidFill>
                  <a:srgbClr val="000000"/>
                </a:solidFill>
                <a:effectLst/>
                <a:uLnTx/>
                <a:uFillTx/>
                <a:latin typeface="Helvetica" panose="020B0604020202020204" pitchFamily="34" charset="0"/>
                <a:ea typeface="+mn-ea"/>
                <a:cs typeface="Helvetica" panose="020B0604020202020204" pitchFamily="34" charset="0"/>
              </a:rPr>
              <a:t> </a:t>
            </a:r>
            <a:r>
              <a:rPr kumimoji="0" lang="en-US" b="1" i="0" u="none" strike="noStrike" kern="1200" cap="none" spc="0" normalizeH="0" baseline="0" noProof="0" dirty="0">
                <a:ln>
                  <a:noFill/>
                </a:ln>
                <a:solidFill>
                  <a:srgbClr val="000000"/>
                </a:solidFill>
                <a:effectLst/>
                <a:uLnTx/>
                <a:uFillTx/>
                <a:latin typeface="Helvetica" panose="020B0604020202020204" pitchFamily="34" charset="0"/>
                <a:ea typeface="+mn-ea"/>
                <a:cs typeface="Helvetica" panose="020B0604020202020204" pitchFamily="34" charset="0"/>
              </a:rPr>
              <a:t>21%</a:t>
            </a:r>
            <a:r>
              <a:rPr kumimoji="0" lang="en-US" b="0" i="0" u="none" strike="noStrike" kern="1200" cap="none" spc="0" normalizeH="0" baseline="0" noProof="0" dirty="0">
                <a:ln>
                  <a:noFill/>
                </a:ln>
                <a:solidFill>
                  <a:srgbClr val="000000"/>
                </a:solidFill>
                <a:effectLst/>
                <a:uLnTx/>
                <a:uFillTx/>
                <a:latin typeface="Helvetica" panose="020B0604020202020204" pitchFamily="34" charset="0"/>
                <a:ea typeface="+mn-ea"/>
                <a:cs typeface="Helvetica" panose="020B0604020202020204" pitchFamily="34" charset="0"/>
              </a:rPr>
              <a:t> transmission rate</a:t>
            </a:r>
          </a:p>
          <a:p>
            <a:pPr marL="285750" marR="0" lvl="0" indent="-285750" algn="l" defTabSz="457200" rtl="0" eaLnBrk="1" fontAlgn="auto" latinLnBrk="0" hangingPunct="1">
              <a:lnSpc>
                <a:spcPct val="100000"/>
              </a:lnSpc>
              <a:spcBef>
                <a:spcPts val="600"/>
              </a:spcBef>
              <a:spcAft>
                <a:spcPts val="60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srgbClr val="000000"/>
              </a:solidFill>
              <a:effectLst/>
              <a:uLnTx/>
              <a:uFillTx/>
              <a:latin typeface="Helvetica" panose="020B0604020202020204" pitchFamily="34" charset="0"/>
              <a:ea typeface="+mn-ea"/>
              <a:cs typeface="Helvetica" panose="020B0604020202020204" pitchFamily="34" charset="0"/>
            </a:endParaRPr>
          </a:p>
        </p:txBody>
      </p:sp>
      <p:pic>
        <p:nvPicPr>
          <p:cNvPr id="13" name="Picture 12">
            <a:extLst>
              <a:ext uri="{FF2B5EF4-FFF2-40B4-BE49-F238E27FC236}">
                <a16:creationId xmlns:a16="http://schemas.microsoft.com/office/drawing/2014/main" id="{761A6FF4-E438-4C2A-A412-1EAA9CEB523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49084" y="1663898"/>
            <a:ext cx="5853947" cy="4097763"/>
          </a:xfrm>
          <a:prstGeom prst="rect">
            <a:avLst/>
          </a:prstGeom>
        </p:spPr>
      </p:pic>
    </p:spTree>
    <p:extLst>
      <p:ext uri="{BB962C8B-B14F-4D97-AF65-F5344CB8AC3E}">
        <p14:creationId xmlns:p14="http://schemas.microsoft.com/office/powerpoint/2010/main" val="14782836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ED98D3-D4A5-4557-BD19-B11801D3D8ED}"/>
              </a:ext>
            </a:extLst>
          </p:cNvPr>
          <p:cNvSpPr>
            <a:spLocks noGrp="1"/>
          </p:cNvSpPr>
          <p:nvPr>
            <p:ph type="title"/>
          </p:nvPr>
        </p:nvSpPr>
        <p:spPr>
          <a:xfrm>
            <a:off x="605028" y="314212"/>
            <a:ext cx="10981944" cy="1005614"/>
          </a:xfrm>
        </p:spPr>
        <p:txBody>
          <a:bodyPr>
            <a:noAutofit/>
          </a:bodyPr>
          <a:lstStyle/>
          <a:p>
            <a:r>
              <a:rPr lang="en-US" sz="3200" b="1" dirty="0">
                <a:latin typeface="Garamond" panose="02020404030301010803" pitchFamily="18" charset="0"/>
                <a:cs typeface="Times New Roman" panose="02020603050405020304" pitchFamily="18" charset="0"/>
              </a:rPr>
              <a:t>Micropropagation pecan system</a:t>
            </a:r>
          </a:p>
        </p:txBody>
      </p:sp>
      <p:sp>
        <p:nvSpPr>
          <p:cNvPr id="4" name="Rectangle 3">
            <a:extLst>
              <a:ext uri="{FF2B5EF4-FFF2-40B4-BE49-F238E27FC236}">
                <a16:creationId xmlns:a16="http://schemas.microsoft.com/office/drawing/2014/main" id="{3ECB4993-8D50-4C05-BCA6-C74D09A57473}"/>
              </a:ext>
            </a:extLst>
          </p:cNvPr>
          <p:cNvSpPr/>
          <p:nvPr/>
        </p:nvSpPr>
        <p:spPr>
          <a:xfrm>
            <a:off x="605028" y="1475332"/>
            <a:ext cx="10981944" cy="1169551"/>
          </a:xfrm>
          <a:prstGeom prst="rect">
            <a:avLst/>
          </a:prstGeom>
        </p:spPr>
        <p:txBody>
          <a:bodyPr wrap="square">
            <a:spAutoFit/>
          </a:bodyPr>
          <a:lstStyle/>
          <a:p>
            <a:pPr marL="342900" marR="0" lvl="0" indent="-342900" algn="l" defTabSz="4572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Helvetica" panose="020B0604020202020204" pitchFamily="34" charset="0"/>
                <a:ea typeface="+mn-ea"/>
                <a:cs typeface="Helvetica" panose="020B0604020202020204" pitchFamily="34" charset="0"/>
              </a:rPr>
              <a:t>Dr. Jennifer Randall from New Mexico State University has developed tissue culture from pecan nuts</a:t>
            </a:r>
          </a:p>
          <a:p>
            <a:pPr marL="342900" marR="0" lvl="0" indent="-342900" algn="l" defTabSz="4572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lang="en-US" sz="2000" dirty="0">
                <a:solidFill>
                  <a:srgbClr val="000000"/>
                </a:solidFill>
                <a:latin typeface="Helvetica" panose="020B0604020202020204" pitchFamily="34" charset="0"/>
                <a:cs typeface="Helvetica" panose="020B0604020202020204" pitchFamily="34" charset="0"/>
              </a:rPr>
              <a:t>She discovered that her cultured plants were infected with </a:t>
            </a:r>
            <a:r>
              <a:rPr lang="en-US" sz="2000" i="1" dirty="0" err="1">
                <a:solidFill>
                  <a:srgbClr val="000000"/>
                </a:solidFill>
                <a:latin typeface="Helvetica" panose="020B0604020202020204" pitchFamily="34" charset="0"/>
                <a:cs typeface="Helvetica" panose="020B0604020202020204" pitchFamily="34" charset="0"/>
              </a:rPr>
              <a:t>Xylella</a:t>
            </a:r>
            <a:endParaRPr kumimoji="0" lang="en-US" sz="2000" b="0" i="0" u="none" strike="noStrike" kern="1200" cap="none" spc="0" normalizeH="0" baseline="0" noProof="0" dirty="0">
              <a:ln>
                <a:noFill/>
              </a:ln>
              <a:solidFill>
                <a:srgbClr val="000000"/>
              </a:solidFill>
              <a:effectLst/>
              <a:uLnTx/>
              <a:uFillTx/>
              <a:latin typeface="Helvetica" panose="020B0604020202020204" pitchFamily="34" charset="0"/>
              <a:ea typeface="+mn-ea"/>
              <a:cs typeface="Helvetica" panose="020B0604020202020204" pitchFamily="34" charset="0"/>
            </a:endParaRPr>
          </a:p>
        </p:txBody>
      </p:sp>
      <p:pic>
        <p:nvPicPr>
          <p:cNvPr id="6" name="Content Placeholder 6">
            <a:extLst>
              <a:ext uri="{FF2B5EF4-FFF2-40B4-BE49-F238E27FC236}">
                <a16:creationId xmlns:a16="http://schemas.microsoft.com/office/drawing/2014/main" id="{C875908C-0EAA-4354-9D48-CA768E1200A8}"/>
              </a:ext>
            </a:extLst>
          </p:cNvPr>
          <p:cNvPicPr>
            <a:picLocks noChangeAspect="1"/>
          </p:cNvPicPr>
          <p:nvPr/>
        </p:nvPicPr>
        <p:blipFill>
          <a:blip r:embed="rId2"/>
          <a:stretch>
            <a:fillRect/>
          </a:stretch>
        </p:blipFill>
        <p:spPr>
          <a:xfrm>
            <a:off x="1380219" y="2802964"/>
            <a:ext cx="4344307" cy="3258230"/>
          </a:xfrm>
          <a:prstGeom prst="rect">
            <a:avLst/>
          </a:prstGeom>
          <a:ln w="15875">
            <a:solidFill>
              <a:schemeClr val="tx1">
                <a:lumMod val="75000"/>
                <a:lumOff val="25000"/>
              </a:schemeClr>
            </a:solidFill>
          </a:ln>
        </p:spPr>
      </p:pic>
      <p:pic>
        <p:nvPicPr>
          <p:cNvPr id="7" name="Content Placeholder 9">
            <a:extLst>
              <a:ext uri="{FF2B5EF4-FFF2-40B4-BE49-F238E27FC236}">
                <a16:creationId xmlns:a16="http://schemas.microsoft.com/office/drawing/2014/main" id="{4ACA34E3-D9C4-406C-AB3D-76CC38947D94}"/>
              </a:ext>
            </a:extLst>
          </p:cNvPr>
          <p:cNvPicPr>
            <a:picLocks noChangeAspect="1"/>
          </p:cNvPicPr>
          <p:nvPr/>
        </p:nvPicPr>
        <p:blipFill>
          <a:blip r:embed="rId3"/>
          <a:stretch>
            <a:fillRect/>
          </a:stretch>
        </p:blipFill>
        <p:spPr>
          <a:xfrm>
            <a:off x="6496050" y="2802964"/>
            <a:ext cx="4344307" cy="3258230"/>
          </a:xfrm>
          <a:prstGeom prst="rect">
            <a:avLst/>
          </a:prstGeom>
          <a:ln w="15875">
            <a:solidFill>
              <a:schemeClr val="tx1">
                <a:lumMod val="75000"/>
                <a:lumOff val="25000"/>
              </a:schemeClr>
            </a:solidFill>
          </a:ln>
        </p:spPr>
      </p:pic>
      <p:sp>
        <p:nvSpPr>
          <p:cNvPr id="8" name="TextBox 7">
            <a:extLst>
              <a:ext uri="{FF2B5EF4-FFF2-40B4-BE49-F238E27FC236}">
                <a16:creationId xmlns:a16="http://schemas.microsoft.com/office/drawing/2014/main" id="{23F73281-A230-4565-87E8-40A534305E0E}"/>
              </a:ext>
            </a:extLst>
          </p:cNvPr>
          <p:cNvSpPr txBox="1"/>
          <p:nvPr/>
        </p:nvSpPr>
        <p:spPr>
          <a:xfrm>
            <a:off x="2668830" y="6169637"/>
            <a:ext cx="6968639" cy="369332"/>
          </a:xfrm>
          <a:prstGeom prst="rect">
            <a:avLst/>
          </a:prstGeom>
          <a:noFill/>
        </p:spPr>
        <p:txBody>
          <a:bodyPr wrap="none" rtlCol="0">
            <a:spAutoFit/>
          </a:bodyPr>
          <a:lstStyle/>
          <a:p>
            <a:r>
              <a:rPr lang="en-US" b="1" dirty="0">
                <a:latin typeface="Helvetica Neue"/>
              </a:rPr>
              <a:t> Not treated                                                                    Treated     </a:t>
            </a:r>
          </a:p>
        </p:txBody>
      </p:sp>
    </p:spTree>
    <p:extLst>
      <p:ext uri="{BB962C8B-B14F-4D97-AF65-F5344CB8AC3E}">
        <p14:creationId xmlns:p14="http://schemas.microsoft.com/office/powerpoint/2010/main" val="2694989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A68B7EA9-585F-45FC-830E-0E8B5791C692}"/>
              </a:ext>
            </a:extLst>
          </p:cNvPr>
          <p:cNvPicPr>
            <a:picLocks noChangeAspect="1"/>
          </p:cNvPicPr>
          <p:nvPr/>
        </p:nvPicPr>
        <p:blipFill rotWithShape="1">
          <a:blip r:embed="rId3"/>
          <a:srcRect l="21281" t="52921" r="25055" b="10545"/>
          <a:stretch/>
        </p:blipFill>
        <p:spPr>
          <a:xfrm>
            <a:off x="5435713" y="1343025"/>
            <a:ext cx="6233604" cy="3976778"/>
          </a:xfrm>
          <a:prstGeom prst="rect">
            <a:avLst/>
          </a:prstGeom>
        </p:spPr>
      </p:pic>
      <p:sp>
        <p:nvSpPr>
          <p:cNvPr id="2" name="Title 1"/>
          <p:cNvSpPr>
            <a:spLocks noGrp="1"/>
          </p:cNvSpPr>
          <p:nvPr>
            <p:ph type="title"/>
          </p:nvPr>
        </p:nvSpPr>
        <p:spPr>
          <a:xfrm>
            <a:off x="575209" y="276019"/>
            <a:ext cx="10847093" cy="782828"/>
          </a:xfrm>
        </p:spPr>
        <p:txBody>
          <a:bodyPr>
            <a:normAutofit/>
          </a:bodyPr>
          <a:lstStyle/>
          <a:p>
            <a:r>
              <a:rPr lang="en-US" b="1" i="1" dirty="0">
                <a:latin typeface="Garamond" panose="02020404030301010803" pitchFamily="18" charset="0"/>
              </a:rPr>
              <a:t>Xylella </a:t>
            </a:r>
            <a:r>
              <a:rPr lang="en-US" b="1" dirty="0">
                <a:latin typeface="Garamond" panose="02020404030301010803" pitchFamily="18" charset="0"/>
              </a:rPr>
              <a:t>and the Nut</a:t>
            </a:r>
            <a:endParaRPr lang="en-US" b="1" i="1" dirty="0">
              <a:latin typeface="Garamond" panose="02020404030301010803" pitchFamily="18" charset="0"/>
            </a:endParaRPr>
          </a:p>
        </p:txBody>
      </p:sp>
      <p:sp>
        <p:nvSpPr>
          <p:cNvPr id="13" name="Rectangle 12">
            <a:extLst>
              <a:ext uri="{FF2B5EF4-FFF2-40B4-BE49-F238E27FC236}">
                <a16:creationId xmlns:a16="http://schemas.microsoft.com/office/drawing/2014/main" id="{7298FAD7-163D-4A42-8703-E8951B172372}"/>
              </a:ext>
            </a:extLst>
          </p:cNvPr>
          <p:cNvSpPr/>
          <p:nvPr/>
        </p:nvSpPr>
        <p:spPr>
          <a:xfrm>
            <a:off x="522683" y="1273345"/>
            <a:ext cx="5182792" cy="5293757"/>
          </a:xfrm>
          <a:prstGeom prst="rect">
            <a:avLst/>
          </a:prstGeom>
        </p:spPr>
        <p:txBody>
          <a:bodyPr wrap="square">
            <a:spAutoFit/>
          </a:bodyPr>
          <a:lstStyle/>
          <a:p>
            <a:pPr marL="285750" indent="-285750" defTabSz="457200">
              <a:spcBef>
                <a:spcPts val="600"/>
              </a:spcBef>
              <a:spcAft>
                <a:spcPts val="600"/>
              </a:spcAft>
              <a:buFont typeface="Arial" panose="020B0604020202020204" pitchFamily="34" charset="0"/>
              <a:buChar char="•"/>
              <a:defRPr/>
            </a:pPr>
            <a:r>
              <a:rPr lang="en-US" sz="2000" b="1" dirty="0">
                <a:solidFill>
                  <a:srgbClr val="000000"/>
                </a:solidFill>
                <a:latin typeface="Helvetica" panose="020B0604020202020204" pitchFamily="34" charset="0"/>
                <a:cs typeface="Helvetica" panose="020B0604020202020204" pitchFamily="34" charset="0"/>
              </a:rPr>
              <a:t>Can </a:t>
            </a:r>
            <a:r>
              <a:rPr lang="en-US" sz="2000" b="1" i="1" dirty="0" err="1">
                <a:solidFill>
                  <a:srgbClr val="000000"/>
                </a:solidFill>
                <a:latin typeface="Helvetica" panose="020B0604020202020204" pitchFamily="34" charset="0"/>
                <a:cs typeface="Helvetica" panose="020B0604020202020204" pitchFamily="34" charset="0"/>
              </a:rPr>
              <a:t>Xylella</a:t>
            </a:r>
            <a:r>
              <a:rPr lang="en-US" sz="2000" b="1" i="1" dirty="0">
                <a:solidFill>
                  <a:srgbClr val="000000"/>
                </a:solidFill>
                <a:latin typeface="Helvetica" panose="020B0604020202020204" pitchFamily="34" charset="0"/>
                <a:cs typeface="Helvetica" panose="020B0604020202020204" pitchFamily="34" charset="0"/>
              </a:rPr>
              <a:t> </a:t>
            </a:r>
            <a:r>
              <a:rPr lang="en-US" sz="2000" b="1" dirty="0">
                <a:solidFill>
                  <a:srgbClr val="000000"/>
                </a:solidFill>
                <a:latin typeface="Helvetica" panose="020B0604020202020204" pitchFamily="34" charset="0"/>
                <a:cs typeface="Helvetica" panose="020B0604020202020204" pitchFamily="34" charset="0"/>
              </a:rPr>
              <a:t>infect pecan nuts and germinated seedlings?</a:t>
            </a:r>
          </a:p>
          <a:p>
            <a:pPr marL="285750" indent="-285750" defTabSz="457200">
              <a:spcBef>
                <a:spcPts val="600"/>
              </a:spcBef>
              <a:spcAft>
                <a:spcPts val="600"/>
              </a:spcAft>
              <a:buFont typeface="Arial" panose="020B0604020202020204" pitchFamily="34" charset="0"/>
              <a:buChar char="•"/>
              <a:defRPr/>
            </a:pPr>
            <a:endParaRPr kumimoji="0" lang="en-US" sz="2000" b="1" i="0" u="none" strike="noStrike" kern="1200" cap="none" spc="0" normalizeH="0" baseline="0" noProof="0" dirty="0">
              <a:ln>
                <a:noFill/>
              </a:ln>
              <a:solidFill>
                <a:srgbClr val="000000"/>
              </a:solidFill>
              <a:effectLst/>
              <a:uLnTx/>
              <a:uFillTx/>
              <a:latin typeface="Helvetica" panose="020B0604020202020204" pitchFamily="34" charset="0"/>
              <a:ea typeface="+mn-ea"/>
              <a:cs typeface="Helvetica" panose="020B0604020202020204" pitchFamily="34" charset="0"/>
            </a:endParaRPr>
          </a:p>
          <a:p>
            <a:pPr marL="285750" marR="0" lvl="0" indent="-285750" algn="l" defTabSz="4572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Helvetica" panose="020B0604020202020204" pitchFamily="34" charset="0"/>
                <a:ea typeface="+mn-ea"/>
                <a:cs typeface="Helvetica" panose="020B0604020202020204" pitchFamily="34" charset="0"/>
              </a:rPr>
              <a:t>Stages of nut development in pecan provide an opportunity for nut colonization by </a:t>
            </a:r>
            <a:r>
              <a:rPr kumimoji="0" lang="en-US" sz="2000" b="0" i="1" u="none" strike="noStrike" kern="1200" cap="none" spc="0" normalizeH="0" baseline="0" noProof="0" dirty="0" err="1">
                <a:ln>
                  <a:noFill/>
                </a:ln>
                <a:solidFill>
                  <a:srgbClr val="000000"/>
                </a:solidFill>
                <a:effectLst/>
                <a:uLnTx/>
                <a:uFillTx/>
                <a:latin typeface="Helvetica" panose="020B0604020202020204" pitchFamily="34" charset="0"/>
                <a:ea typeface="+mn-ea"/>
                <a:cs typeface="Helvetica" panose="020B0604020202020204" pitchFamily="34" charset="0"/>
              </a:rPr>
              <a:t>Xylella</a:t>
            </a:r>
            <a:endParaRPr kumimoji="0" lang="en-US" sz="2000" b="0" i="1" u="none" strike="noStrike" kern="1200" cap="none" spc="0" normalizeH="0" baseline="0" noProof="0" dirty="0">
              <a:ln>
                <a:noFill/>
              </a:ln>
              <a:solidFill>
                <a:srgbClr val="000000"/>
              </a:solidFill>
              <a:effectLst/>
              <a:uLnTx/>
              <a:uFillTx/>
              <a:latin typeface="Helvetica" panose="020B0604020202020204" pitchFamily="34" charset="0"/>
              <a:ea typeface="+mn-ea"/>
              <a:cs typeface="Helvetica" panose="020B0604020202020204" pitchFamily="34" charset="0"/>
            </a:endParaRPr>
          </a:p>
          <a:p>
            <a:pPr marL="285750" marR="0" lvl="0" indent="-285750" algn="l" defTabSz="457200" rtl="0" eaLnBrk="1" fontAlgn="auto" latinLnBrk="0" hangingPunct="1">
              <a:lnSpc>
                <a:spcPct val="100000"/>
              </a:lnSpc>
              <a:spcBef>
                <a:spcPts val="600"/>
              </a:spcBef>
              <a:spcAft>
                <a:spcPts val="60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srgbClr val="000000"/>
              </a:solidFill>
              <a:effectLst/>
              <a:uLnTx/>
              <a:uFillTx/>
              <a:latin typeface="Helvetica" panose="020B0604020202020204" pitchFamily="34" charset="0"/>
              <a:ea typeface="+mn-ea"/>
              <a:cs typeface="Helvetica" panose="020B0604020202020204" pitchFamily="34" charset="0"/>
            </a:endParaRPr>
          </a:p>
          <a:p>
            <a:pPr marL="285750" marR="0" lvl="0" indent="-285750" algn="l" defTabSz="4572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srgbClr val="000000"/>
                </a:solidFill>
                <a:effectLst/>
                <a:uLnTx/>
                <a:uFillTx/>
                <a:latin typeface="Helvetica" panose="020B0604020202020204" pitchFamily="34" charset="0"/>
                <a:ea typeface="+mn-ea"/>
                <a:cs typeface="Helvetica" panose="020B0604020202020204" pitchFamily="34" charset="0"/>
              </a:rPr>
              <a:t>Does the presence of </a:t>
            </a:r>
            <a:r>
              <a:rPr kumimoji="0" lang="en-US" sz="2000" b="1" i="1" u="none" strike="noStrike" kern="1200" cap="none" spc="0" normalizeH="0" baseline="0" noProof="0" dirty="0" err="1">
                <a:ln>
                  <a:noFill/>
                </a:ln>
                <a:solidFill>
                  <a:srgbClr val="000000"/>
                </a:solidFill>
                <a:effectLst/>
                <a:uLnTx/>
                <a:uFillTx/>
                <a:latin typeface="Helvetica" panose="020B0604020202020204" pitchFamily="34" charset="0"/>
                <a:ea typeface="+mn-ea"/>
                <a:cs typeface="Helvetica" panose="020B0604020202020204" pitchFamily="34" charset="0"/>
              </a:rPr>
              <a:t>Xylella</a:t>
            </a:r>
            <a:r>
              <a:rPr kumimoji="0" lang="en-US" sz="2000" b="1" i="1" u="none" strike="noStrike" kern="1200" cap="none" spc="0" normalizeH="0" baseline="0" noProof="0" dirty="0">
                <a:ln>
                  <a:noFill/>
                </a:ln>
                <a:solidFill>
                  <a:srgbClr val="000000"/>
                </a:solidFill>
                <a:effectLst/>
                <a:uLnTx/>
                <a:uFillTx/>
                <a:latin typeface="Helvetica" panose="020B0604020202020204" pitchFamily="34" charset="0"/>
                <a:ea typeface="+mn-ea"/>
                <a:cs typeface="Helvetica" panose="020B0604020202020204" pitchFamily="34" charset="0"/>
              </a:rPr>
              <a:t> </a:t>
            </a:r>
            <a:r>
              <a:rPr kumimoji="0" lang="en-US" sz="2000" b="1" u="none" strike="noStrike" kern="1200" cap="none" spc="0" normalizeH="0" baseline="0" noProof="0" dirty="0">
                <a:ln>
                  <a:noFill/>
                </a:ln>
                <a:solidFill>
                  <a:srgbClr val="000000"/>
                </a:solidFill>
                <a:effectLst/>
                <a:uLnTx/>
                <a:uFillTx/>
                <a:latin typeface="Helvetica" panose="020B0604020202020204" pitchFamily="34" charset="0"/>
                <a:ea typeface="+mn-ea"/>
                <a:cs typeface="Helvetica" panose="020B0604020202020204" pitchFamily="34" charset="0"/>
              </a:rPr>
              <a:t>affect nut quality?</a:t>
            </a:r>
            <a:endParaRPr kumimoji="0" lang="en-US" b="0" i="0" u="none" strike="noStrike" kern="1200" cap="none" spc="0" normalizeH="0" baseline="0" noProof="0" dirty="0">
              <a:ln>
                <a:noFill/>
              </a:ln>
              <a:solidFill>
                <a:srgbClr val="000000"/>
              </a:solidFill>
              <a:effectLst/>
              <a:uLnTx/>
              <a:uFillTx/>
              <a:latin typeface="Helvetica" panose="020B0604020202020204" pitchFamily="34" charset="0"/>
              <a:ea typeface="+mn-ea"/>
              <a:cs typeface="Helvetica" panose="020B0604020202020204" pitchFamily="34" charset="0"/>
            </a:endParaRPr>
          </a:p>
          <a:p>
            <a:pPr marL="742950" marR="0" lvl="1" indent="-285750" algn="l" defTabSz="4572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US" b="0" i="0" u="none" strike="noStrike" kern="1200" cap="none" spc="0" normalizeH="0" baseline="0" noProof="0" dirty="0">
                <a:ln>
                  <a:noFill/>
                </a:ln>
                <a:solidFill>
                  <a:srgbClr val="000000"/>
                </a:solidFill>
                <a:effectLst/>
                <a:uLnTx/>
                <a:uFillTx/>
                <a:latin typeface="Helvetica" panose="020B0604020202020204" pitchFamily="34" charset="0"/>
                <a:ea typeface="+mn-ea"/>
                <a:cs typeface="Helvetica" panose="020B0604020202020204" pitchFamily="34" charset="0"/>
              </a:rPr>
              <a:t>PBLS symptoms can have a significant impact on nut quality in cv. Cape Fear </a:t>
            </a:r>
          </a:p>
          <a:p>
            <a:pPr marL="742950" marR="0" lvl="1" indent="-285750" algn="l" defTabSz="4572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US" b="1" i="0" u="none" strike="noStrike" kern="1200" cap="none" spc="0" normalizeH="0" baseline="0" noProof="0" dirty="0">
                <a:ln>
                  <a:noFill/>
                </a:ln>
                <a:solidFill>
                  <a:srgbClr val="000000"/>
                </a:solidFill>
                <a:effectLst/>
                <a:uLnTx/>
                <a:uFillTx/>
                <a:latin typeface="Helvetica" panose="020B0604020202020204" pitchFamily="34" charset="0"/>
                <a:ea typeface="+mn-ea"/>
                <a:cs typeface="Helvetica" panose="020B0604020202020204" pitchFamily="34" charset="0"/>
              </a:rPr>
              <a:t>High </a:t>
            </a:r>
            <a:r>
              <a:rPr lang="en-US" b="1" dirty="0">
                <a:solidFill>
                  <a:srgbClr val="000000"/>
                </a:solidFill>
                <a:latin typeface="Helvetica" panose="020B0604020202020204" pitchFamily="34" charset="0"/>
                <a:cs typeface="Helvetica" panose="020B0604020202020204" pitchFamily="34" charset="0"/>
              </a:rPr>
              <a:t>nut</a:t>
            </a:r>
            <a:r>
              <a:rPr kumimoji="0" lang="en-US" b="1" i="0" u="none" strike="noStrike" kern="1200" cap="none" spc="0" normalizeH="0" baseline="0" noProof="0" dirty="0">
                <a:ln>
                  <a:noFill/>
                </a:ln>
                <a:solidFill>
                  <a:srgbClr val="000000"/>
                </a:solidFill>
                <a:effectLst/>
                <a:uLnTx/>
                <a:uFillTx/>
                <a:latin typeface="Helvetica" panose="020B0604020202020204" pitchFamily="34" charset="0"/>
                <a:ea typeface="+mn-ea"/>
                <a:cs typeface="Helvetica" panose="020B0604020202020204" pitchFamily="34" charset="0"/>
              </a:rPr>
              <a:t> quality is </a:t>
            </a:r>
            <a:r>
              <a:rPr lang="en-US" b="1" dirty="0">
                <a:solidFill>
                  <a:srgbClr val="000000"/>
                </a:solidFill>
                <a:latin typeface="Helvetica" panose="020B0604020202020204" pitchFamily="34" charset="0"/>
                <a:cs typeface="Helvetica" panose="020B0604020202020204" pitchFamily="34" charset="0"/>
              </a:rPr>
              <a:t>important for germination</a:t>
            </a:r>
            <a:endParaRPr kumimoji="0" lang="en-US" b="1" i="0" u="none" strike="noStrike" kern="1200" cap="none" spc="0" normalizeH="0" baseline="0" noProof="0" dirty="0">
              <a:ln>
                <a:noFill/>
              </a:ln>
              <a:solidFill>
                <a:srgbClr val="000000"/>
              </a:solidFill>
              <a:effectLst/>
              <a:uLnTx/>
              <a:uFillTx/>
              <a:latin typeface="Helvetica" panose="020B0604020202020204" pitchFamily="34" charset="0"/>
              <a:ea typeface="+mn-ea"/>
              <a:cs typeface="Helvetica" panose="020B0604020202020204" pitchFamily="34" charset="0"/>
            </a:endParaRPr>
          </a:p>
          <a:p>
            <a:pPr marL="742950" marR="0" lvl="1" indent="-285750" algn="l" defTabSz="457200" rtl="0" eaLnBrk="1" fontAlgn="auto" latinLnBrk="0" hangingPunct="1">
              <a:lnSpc>
                <a:spcPct val="100000"/>
              </a:lnSpc>
              <a:spcBef>
                <a:spcPts val="600"/>
              </a:spcBef>
              <a:spcAft>
                <a:spcPts val="60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srgbClr val="000000"/>
              </a:solidFill>
              <a:effectLst/>
              <a:uLnTx/>
              <a:uFillTx/>
              <a:latin typeface="Helvetica" panose="020B0604020202020204" pitchFamily="34" charset="0"/>
              <a:ea typeface="+mn-ea"/>
              <a:cs typeface="Helvetica" panose="020B0604020202020204" pitchFamily="34" charset="0"/>
            </a:endParaRPr>
          </a:p>
        </p:txBody>
      </p:sp>
      <p:sp>
        <p:nvSpPr>
          <p:cNvPr id="3" name="Rectangle 2">
            <a:extLst>
              <a:ext uri="{FF2B5EF4-FFF2-40B4-BE49-F238E27FC236}">
                <a16:creationId xmlns:a16="http://schemas.microsoft.com/office/drawing/2014/main" id="{9381C979-87FA-4F64-A643-4A84E437CD9F}"/>
              </a:ext>
            </a:extLst>
          </p:cNvPr>
          <p:cNvSpPr/>
          <p:nvPr/>
        </p:nvSpPr>
        <p:spPr>
          <a:xfrm>
            <a:off x="5886450" y="5319803"/>
            <a:ext cx="5619749" cy="507831"/>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Helvetica" panose="020B0604020202020204" pitchFamily="34" charset="0"/>
                <a:ea typeface="+mn-ea"/>
                <a:cs typeface="Helvetica" panose="020B0604020202020204" pitchFamily="34" charset="0"/>
              </a:rPr>
              <a:t>Stages of pecan nut development. </a:t>
            </a:r>
            <a:r>
              <a:rPr kumimoji="0" lang="en-US" sz="900" b="0" i="0" u="none" strike="noStrike" kern="1200" cap="none" spc="0" normalizeH="0" baseline="0" noProof="0" dirty="0">
                <a:ln>
                  <a:noFill/>
                </a:ln>
                <a:solidFill>
                  <a:srgbClr val="000000"/>
                </a:solidFill>
                <a:effectLst/>
                <a:uLnTx/>
                <a:uFillTx/>
                <a:latin typeface="Helvetica" panose="020B0604020202020204" pitchFamily="34" charset="0"/>
                <a:ea typeface="+mn-ea"/>
                <a:cs typeface="Helvetica" panose="020B0604020202020204" pitchFamily="34" charset="0"/>
              </a:rPr>
              <a:t>Taken from: Wells, L. 2007. Pecan physiology, p. 1–8. In L. Wells (ed.), Southeastern Pecan Growers’ handbook, Bull. 1397. Cooperative Extension Service, University of Georgia. Accessed on Feb. 17, 2020.</a:t>
            </a:r>
          </a:p>
        </p:txBody>
      </p:sp>
    </p:spTree>
    <p:extLst>
      <p:ext uri="{BB962C8B-B14F-4D97-AF65-F5344CB8AC3E}">
        <p14:creationId xmlns:p14="http://schemas.microsoft.com/office/powerpoint/2010/main" val="237776661"/>
      </p:ext>
    </p:extLst>
  </p:cSld>
  <p:clrMapOvr>
    <a:masterClrMapping/>
  </p:clrMapOvr>
</p:sld>
</file>

<file path=ppt/theme/theme1.xml><?xml version="1.0" encoding="utf-8"?>
<a:theme xmlns:a="http://schemas.openxmlformats.org/drawingml/2006/main" name="Parcel">
  <a:themeElements>
    <a:clrScheme name="Parcel">
      <a:dk1>
        <a:srgbClr val="000000"/>
      </a:dk1>
      <a:lt1>
        <a:srgbClr val="FFFFFF"/>
      </a:lt1>
      <a:dk2>
        <a:srgbClr val="4A5356"/>
      </a:dk2>
      <a:lt2>
        <a:srgbClr val="E8E3CE"/>
      </a:lt2>
      <a:accent1>
        <a:srgbClr val="F6A21D"/>
      </a:accent1>
      <a:accent2>
        <a:srgbClr val="9BAFB5"/>
      </a:accent2>
      <a:accent3>
        <a:srgbClr val="C96731"/>
      </a:accent3>
      <a:accent4>
        <a:srgbClr val="9CA383"/>
      </a:accent4>
      <a:accent5>
        <a:srgbClr val="87795D"/>
      </a:accent5>
      <a:accent6>
        <a:srgbClr val="A0988C"/>
      </a:accent6>
      <a:hlink>
        <a:srgbClr val="00B0F0"/>
      </a:hlink>
      <a:folHlink>
        <a:srgbClr val="738F97"/>
      </a:folHlink>
    </a:clrScheme>
    <a:fontScheme name="Parcel">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Parcel">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name="Parcel" id="{8BEC4385-4EB9-4D53-BFB5-0EA123736B6D}" vid="{71C241A9-A460-4AD1-916F-25308628A5B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12952</TotalTime>
  <Words>2545</Words>
  <Application>Microsoft Office PowerPoint</Application>
  <PresentationFormat>Widescreen</PresentationFormat>
  <Paragraphs>263</Paragraphs>
  <Slides>24</Slides>
  <Notes>12</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24</vt:i4>
      </vt:variant>
    </vt:vector>
  </HeadingPairs>
  <TitlesOfParts>
    <vt:vector size="33" baseType="lpstr">
      <vt:lpstr>Arial</vt:lpstr>
      <vt:lpstr>Calibri</vt:lpstr>
      <vt:lpstr>Garamond</vt:lpstr>
      <vt:lpstr>Gill Sans MT</vt:lpstr>
      <vt:lpstr>Helvetica</vt:lpstr>
      <vt:lpstr>Helvetica Neue</vt:lpstr>
      <vt:lpstr>Times New Roman</vt:lpstr>
      <vt:lpstr>Wingdings</vt:lpstr>
      <vt:lpstr>Parcel</vt:lpstr>
      <vt:lpstr>Pecan Bacterial Leaf Scorch (PBLS) is transmitted from Pecan nuts to seedling rootstock</vt:lpstr>
      <vt:lpstr>Pecan Bacterial Leaf Scorch (PBLS)</vt:lpstr>
      <vt:lpstr>Symptoms of PBLS</vt:lpstr>
      <vt:lpstr>What is the potential impact of PBLS in pecan?</vt:lpstr>
      <vt:lpstr>Xylella Fastidiosa is the causal agent of pbls</vt:lpstr>
      <vt:lpstr>Xylella can be transmitted through xylem feeding insects</vt:lpstr>
      <vt:lpstr>Xylella can be transmitted via grafting</vt:lpstr>
      <vt:lpstr>Micropropagation pecan system</vt:lpstr>
      <vt:lpstr>Xylella and the Nut</vt:lpstr>
      <vt:lpstr>PowerPoint Presentation</vt:lpstr>
      <vt:lpstr>Objectives</vt:lpstr>
      <vt:lpstr>Polymerase Chain Reaction (PCR)  Makes Copies of DNA</vt:lpstr>
      <vt:lpstr>Presence of Xylella in nut endosperm</vt:lpstr>
      <vt:lpstr>concentration of xylella in different parts of c.v. Cape Fear nuts</vt:lpstr>
      <vt:lpstr>Concentration of Xylella in petioles, shoots, leaflets, and roots of c.v. Cape Fear seedlings</vt:lpstr>
      <vt:lpstr>Presence of Xylella in high, medium, and low filled nuts</vt:lpstr>
      <vt:lpstr>Impact of nut fill on germination and growth rate of seedlings </vt:lpstr>
      <vt:lpstr>USDA-ARS Pecan Breeding and Genetics Program</vt:lpstr>
      <vt:lpstr>U.S. Pecan Production </vt:lpstr>
      <vt:lpstr>PowerPoint Presentation</vt:lpstr>
      <vt:lpstr>Case Study: Olive Quick Decline Syndrome (OQDS)</vt:lpstr>
      <vt:lpstr>Discussion</vt:lpstr>
      <vt:lpstr>Acknowledgements</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Evidence of seed transmission of Xylella Fastidiosa in pecan</dc:title>
  <dc:creator>Hilton, Angelyn - ARS</dc:creator>
  <cp:lastModifiedBy>Hilton, Angelyn - ARS</cp:lastModifiedBy>
  <cp:revision>62</cp:revision>
  <dcterms:created xsi:type="dcterms:W3CDTF">2022-05-03T16:16:20Z</dcterms:created>
  <dcterms:modified xsi:type="dcterms:W3CDTF">2022-07-12T12:10:17Z</dcterms:modified>
</cp:coreProperties>
</file>