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6" r:id="rId1"/>
  </p:sldMasterIdLst>
  <p:notesMasterIdLst>
    <p:notesMasterId r:id="rId19"/>
  </p:notesMasterIdLst>
  <p:sldIdLst>
    <p:sldId id="256" r:id="rId2"/>
    <p:sldId id="259" r:id="rId3"/>
    <p:sldId id="269" r:id="rId4"/>
    <p:sldId id="278" r:id="rId5"/>
    <p:sldId id="260" r:id="rId6"/>
    <p:sldId id="277" r:id="rId7"/>
    <p:sldId id="279" r:id="rId8"/>
    <p:sldId id="257" r:id="rId9"/>
    <p:sldId id="270" r:id="rId10"/>
    <p:sldId id="280" r:id="rId11"/>
    <p:sldId id="281" r:id="rId12"/>
    <p:sldId id="268" r:id="rId13"/>
    <p:sldId id="262" r:id="rId14"/>
    <p:sldId id="264" r:id="rId15"/>
    <p:sldId id="266" r:id="rId16"/>
    <p:sldId id="276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19"/>
  </p:normalViewPr>
  <p:slideViewPr>
    <p:cSldViewPr snapToGrid="0" snapToObjects="1">
      <p:cViewPr varScale="1">
        <p:scale>
          <a:sx n="83" d="100"/>
          <a:sy n="83" d="100"/>
        </p:scale>
        <p:origin x="2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799A6-EA8D-9941-9D36-4C91205E8C2E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798F4-9C37-0B49-9185-86C25EA0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0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98F4-9C37-0B49-9185-86C25EA0E4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6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9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9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5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0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7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6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2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057FDB7-0608-6B4C-AB3E-8F9DA1A31E2F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4CE5A13-CDDD-DA45-8F6E-2C71B20A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1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24406"/>
            <a:ext cx="7454684" cy="128635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BUSINESS MEETING</a:t>
            </a:r>
          </a:p>
          <a:p>
            <a:r>
              <a:rPr lang="en-US" sz="3600" dirty="0"/>
              <a:t>2021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17A08-6545-A640-908F-7B6E1926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61" y="48532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9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4AB25C-F801-5149-AFB6-F7F1FEE1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372" y="329262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TPGA </a:t>
            </a:r>
            <a:br>
              <a:rPr lang="en-US" sz="3600" dirty="0"/>
            </a:br>
            <a:r>
              <a:rPr lang="en-US" sz="3600" dirty="0"/>
              <a:t>New Membership Levels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22BD61-B761-DB4B-BBF2-3DD05ADF4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4" y="1859797"/>
            <a:ext cx="8105613" cy="46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TPGA membership dues have remained unchanged since the 1980’s, while activities have increased. </a:t>
            </a:r>
          </a:p>
          <a:p>
            <a:pPr marL="0" indent="0">
              <a:buNone/>
            </a:pPr>
            <a:r>
              <a:rPr lang="en-US" sz="2400" dirty="0"/>
              <a:t>TPGA Bylaws Section 8 states that annual dues are set by the Board of Directors. </a:t>
            </a:r>
          </a:p>
          <a:p>
            <a:pPr marL="0" indent="0">
              <a:buNone/>
            </a:pPr>
            <a:r>
              <a:rPr lang="en-US" sz="2400" dirty="0"/>
              <a:t>The following new due structure will be implemented January 2022.</a:t>
            </a:r>
          </a:p>
          <a:p>
            <a:pPr lvl="2"/>
            <a:r>
              <a:rPr lang="en-US" sz="2200" dirty="0"/>
              <a:t>Grower/Industry - $200</a:t>
            </a:r>
          </a:p>
          <a:p>
            <a:pPr lvl="2"/>
            <a:r>
              <a:rPr lang="en-US" sz="2200" dirty="0"/>
              <a:t>Out of State/Non-Voting - $200</a:t>
            </a:r>
          </a:p>
          <a:p>
            <a:pPr lvl="2"/>
            <a:r>
              <a:rPr lang="en-US" sz="2200" dirty="0"/>
              <a:t>Vendor - $200</a:t>
            </a:r>
          </a:p>
          <a:p>
            <a:pPr lvl="2"/>
            <a:r>
              <a:rPr lang="en-US" sz="2200" dirty="0"/>
              <a:t>Scientist/County Agent - $0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10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4AB25C-F801-5149-AFB6-F7F1FEE1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TPGA </a:t>
            </a:r>
            <a:br>
              <a:rPr lang="en-US" sz="3600" dirty="0"/>
            </a:br>
            <a:r>
              <a:rPr lang="en-US" sz="3600" dirty="0"/>
              <a:t>New Mission Statement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22BD61-B761-DB4B-BBF2-3DD05ADF4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/>
              <a:t>To assist Texas pecan growers in growing pecans profitably through education, research, promotion, and advocacy.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dirty="0"/>
              <a:t>Adopted July 2021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435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3A0A1C-E675-C545-9D1C-B335C7F2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2" y="2607512"/>
            <a:ext cx="7315200" cy="1188720"/>
          </a:xfrm>
        </p:spPr>
        <p:txBody>
          <a:bodyPr>
            <a:noAutofit/>
          </a:bodyPr>
          <a:lstStyle/>
          <a:p>
            <a:r>
              <a:rPr lang="en-US" sz="3600" dirty="0"/>
              <a:t>TPGA Grower Awards</a:t>
            </a:r>
          </a:p>
        </p:txBody>
      </p:sp>
    </p:spTree>
    <p:extLst>
      <p:ext uri="{BB962C8B-B14F-4D97-AF65-F5344CB8AC3E}">
        <p14:creationId xmlns:p14="http://schemas.microsoft.com/office/powerpoint/2010/main" val="329285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790" y="1007390"/>
            <a:ext cx="7756263" cy="182880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TPGA Small Grower </a:t>
            </a:r>
            <a:br>
              <a:rPr lang="en-US" sz="3600" b="1" dirty="0"/>
            </a:br>
            <a:r>
              <a:rPr lang="en-US" sz="3600" b="1" dirty="0"/>
              <a:t>of the Year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6791" y="2638045"/>
            <a:ext cx="7756262" cy="310198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 err="1"/>
              <a:t>JoeBob</a:t>
            </a:r>
            <a:r>
              <a:rPr lang="en-US" sz="4000" b="1" dirty="0"/>
              <a:t> and Janet Underwood</a:t>
            </a:r>
            <a:br>
              <a:rPr lang="en-US" sz="4000" b="1" dirty="0"/>
            </a:br>
            <a:r>
              <a:rPr lang="en-US" sz="4000" b="1" dirty="0">
                <a:solidFill>
                  <a:schemeClr val="tx1"/>
                </a:solidFill>
              </a:rPr>
              <a:t>Underwood Pecans</a:t>
            </a:r>
          </a:p>
          <a:p>
            <a:pPr marL="0" indent="0" algn="ctr">
              <a:buNone/>
            </a:pPr>
            <a:r>
              <a:rPr lang="en-US" sz="4000" b="1" dirty="0"/>
              <a:t>Marion, Texas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9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118936"/>
            <a:ext cx="7756263" cy="1391789"/>
          </a:xfrm>
        </p:spPr>
        <p:txBody>
          <a:bodyPr>
            <a:normAutofit/>
          </a:bodyPr>
          <a:lstStyle/>
          <a:p>
            <a:r>
              <a:rPr lang="en-US" sz="3600" b="1" dirty="0"/>
              <a:t>TPGA Large Grower </a:t>
            </a:r>
            <a:br>
              <a:rPr lang="en-US" sz="3600" b="1" dirty="0"/>
            </a:br>
            <a:r>
              <a:rPr lang="en-US" sz="3600" b="1" dirty="0"/>
              <a:t>of the Year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Glenn Honaker</a:t>
            </a:r>
          </a:p>
          <a:p>
            <a:pPr marL="0" indent="0" algn="ctr">
              <a:buNone/>
            </a:pPr>
            <a:r>
              <a:rPr lang="en-US" sz="4000" b="1" dirty="0"/>
              <a:t>Belding Farms</a:t>
            </a:r>
          </a:p>
          <a:p>
            <a:pPr marL="0" indent="0" algn="ctr">
              <a:buNone/>
            </a:pPr>
            <a:r>
              <a:rPr lang="en-US" sz="4000" b="1" dirty="0"/>
              <a:t>Fort Stockton, Texas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43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898902"/>
            <a:ext cx="7756263" cy="1472339"/>
          </a:xfrm>
        </p:spPr>
        <p:txBody>
          <a:bodyPr>
            <a:normAutofit/>
          </a:bodyPr>
          <a:lstStyle/>
          <a:p>
            <a:r>
              <a:rPr lang="en-US" sz="3600" b="1" dirty="0"/>
              <a:t>TPGA Innovative Grower </a:t>
            </a:r>
            <a:br>
              <a:rPr lang="en-US" sz="3600" b="1" dirty="0"/>
            </a:br>
            <a:r>
              <a:rPr lang="en-US" sz="3600" b="1" dirty="0"/>
              <a:t>of the Year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/>
              <a:t>Mark </a:t>
            </a:r>
            <a:r>
              <a:rPr lang="en-US" sz="4000" b="1" dirty="0" err="1"/>
              <a:t>Friesenhahn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Comal Pecan Farms</a:t>
            </a:r>
          </a:p>
          <a:p>
            <a:pPr marL="0" indent="0" algn="ctr">
              <a:buNone/>
            </a:pPr>
            <a:r>
              <a:rPr lang="en-US" sz="4000" b="1" dirty="0"/>
              <a:t>New Braunfels, Texas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7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898902"/>
            <a:ext cx="7756263" cy="1472339"/>
          </a:xfrm>
        </p:spPr>
        <p:txBody>
          <a:bodyPr>
            <a:normAutofit/>
          </a:bodyPr>
          <a:lstStyle/>
          <a:p>
            <a:r>
              <a:rPr lang="en-US" sz="3600" b="1" dirty="0"/>
              <a:t>TPGA County Agent</a:t>
            </a:r>
            <a:br>
              <a:rPr lang="en-US" sz="3600" b="1" dirty="0"/>
            </a:br>
            <a:r>
              <a:rPr lang="en-US" sz="3600" b="1" dirty="0"/>
              <a:t>of the Year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/>
              <a:t>Allison Watkins</a:t>
            </a:r>
          </a:p>
          <a:p>
            <a:pPr marL="0" indent="0" algn="ctr">
              <a:buNone/>
            </a:pPr>
            <a:r>
              <a:rPr lang="en-US" sz="4000" b="1" dirty="0"/>
              <a:t>Texas </a:t>
            </a:r>
            <a:r>
              <a:rPr lang="en-US" sz="4000" b="1" dirty="0" err="1"/>
              <a:t>AgriLife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Tom Green County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1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562656-83EA-3446-AD13-3F3EC985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TPGA Conference 2022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F97ED-7407-0E42-82F8-C00F651D8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99" y="2638045"/>
            <a:ext cx="7578670" cy="3101983"/>
          </a:xfrm>
        </p:spPr>
        <p:txBody>
          <a:bodyPr>
            <a:noAutofit/>
          </a:bodyPr>
          <a:lstStyle/>
          <a:p>
            <a:r>
              <a:rPr lang="en-US" sz="2400" dirty="0"/>
              <a:t>Thank you for attending the 100th Annual Texas Pecan Growers Association Conference &amp; Trade Show.</a:t>
            </a:r>
          </a:p>
          <a:p>
            <a:endParaRPr lang="en-US" sz="2400" dirty="0"/>
          </a:p>
          <a:p>
            <a:r>
              <a:rPr lang="en-US" sz="2400" dirty="0"/>
              <a:t>Please join us for the 101</a:t>
            </a:r>
            <a:r>
              <a:rPr lang="en-US" sz="2400" baseline="30000" dirty="0"/>
              <a:t>st</a:t>
            </a:r>
            <a:r>
              <a:rPr lang="en-US" sz="2400" dirty="0"/>
              <a:t> Annual Conference! </a:t>
            </a:r>
          </a:p>
          <a:p>
            <a:pPr marL="411480" lvl="1" indent="0" algn="ctr">
              <a:buNone/>
            </a:pPr>
            <a:r>
              <a:rPr lang="en-US" sz="3200" b="1" dirty="0"/>
              <a:t>July 10-13, 2022</a:t>
            </a:r>
          </a:p>
          <a:p>
            <a:pPr marL="411480" lvl="1" indent="0" algn="ctr">
              <a:buNone/>
            </a:pPr>
            <a:r>
              <a:rPr lang="en-US" sz="2400" b="1" dirty="0"/>
              <a:t>Embassy Suites Hotel and Convention Center San Marcos, Texas</a:t>
            </a:r>
          </a:p>
        </p:txBody>
      </p:sp>
    </p:spTree>
    <p:extLst>
      <p:ext uri="{BB962C8B-B14F-4D97-AF65-F5344CB8AC3E}">
        <p14:creationId xmlns:p14="http://schemas.microsoft.com/office/powerpoint/2010/main" val="135716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97778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22" y="1952786"/>
            <a:ext cx="7919634" cy="47040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dirty="0"/>
              <a:t>TPGA Membership &amp; Highlights 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TPGA Financial Report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Articles of Incorporation Vote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Board of Directors &amp; Staff 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TPGA New Districts, Membership Levels, &amp; Mission Statement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Awards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57912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E3F34-A332-6949-88BD-AC6E4F50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910603"/>
          </a:xfrm>
        </p:spPr>
        <p:txBody>
          <a:bodyPr>
            <a:normAutofit/>
          </a:bodyPr>
          <a:lstStyle/>
          <a:p>
            <a:r>
              <a:rPr lang="en-US" sz="3600" dirty="0"/>
              <a:t>TPGA Membership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5D3AB-F884-344D-B142-7AC5B017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24" y="2076773"/>
            <a:ext cx="7656161" cy="4541003"/>
          </a:xfrm>
        </p:spPr>
        <p:txBody>
          <a:bodyPr>
            <a:noAutofit/>
          </a:bodyPr>
          <a:lstStyle/>
          <a:p>
            <a:r>
              <a:rPr lang="en-US" sz="2300" dirty="0"/>
              <a:t>639 members, including 114 new members</a:t>
            </a:r>
          </a:p>
          <a:p>
            <a:r>
              <a:rPr lang="en-US" sz="2300" dirty="0"/>
              <a:t>Over 63% of TPGA's membership are growers</a:t>
            </a:r>
          </a:p>
          <a:p>
            <a:r>
              <a:rPr lang="en-US" sz="2300" dirty="0"/>
              <a:t>30% of the membership have between 1-100 trees and are considered small businesses</a:t>
            </a:r>
          </a:p>
          <a:p>
            <a:r>
              <a:rPr lang="en-US" sz="2300" dirty="0"/>
              <a:t>38% of TPGA's membership has been in the pecan industry 0-5 years, while 11% has been in the industry 40 years or more.</a:t>
            </a:r>
          </a:p>
          <a:p>
            <a:r>
              <a:rPr lang="en-US" sz="2300" dirty="0"/>
              <a:t>The largest age category for membership is between 61-70 years old, comprising of 26% of members surveyed.</a:t>
            </a:r>
          </a:p>
          <a:p>
            <a:r>
              <a:rPr lang="en-US" dirty="0"/>
              <a:t>*Data collected from current membership and 2019 membership survey.</a:t>
            </a:r>
          </a:p>
        </p:txBody>
      </p:sp>
    </p:spTree>
    <p:extLst>
      <p:ext uri="{BB962C8B-B14F-4D97-AF65-F5344CB8AC3E}">
        <p14:creationId xmlns:p14="http://schemas.microsoft.com/office/powerpoint/2010/main" val="131428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3ED2-AED2-DE4B-936D-8042A9C5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29" y="391255"/>
            <a:ext cx="5937755" cy="1188720"/>
          </a:xfrm>
        </p:spPr>
        <p:txBody>
          <a:bodyPr/>
          <a:lstStyle/>
          <a:p>
            <a:r>
              <a:rPr lang="en-US" dirty="0"/>
              <a:t>TPGA Membership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ED2A-0484-9945-93CC-5600329E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1" y="1875295"/>
            <a:ext cx="7935132" cy="480447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100 year celebrations, including a special 100 year recipe booklet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Additional offerings in 2020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Award a Texas A&amp;M horticulture student with the </a:t>
            </a:r>
            <a:r>
              <a:rPr lang="en-US" sz="2400" dirty="0" err="1"/>
              <a:t>Brison</a:t>
            </a:r>
            <a:r>
              <a:rPr lang="en-US" sz="2400" dirty="0"/>
              <a:t> Scholarship </a:t>
            </a:r>
          </a:p>
          <a:p>
            <a:r>
              <a:rPr lang="en-US" sz="2400" dirty="0"/>
              <a:t>Contract work for other pecan associations </a:t>
            </a:r>
          </a:p>
          <a:p>
            <a:r>
              <a:rPr lang="en-US" sz="2400" dirty="0"/>
              <a:t>TPGA Membership Directory </a:t>
            </a:r>
          </a:p>
          <a:p>
            <a:r>
              <a:rPr lang="en-US" sz="2400" dirty="0"/>
              <a:t>Grants and International Promotion </a:t>
            </a:r>
          </a:p>
          <a:p>
            <a:r>
              <a:rPr lang="en-US" sz="2400" i="1" dirty="0"/>
              <a:t>Pieces of Pecan </a:t>
            </a:r>
            <a:r>
              <a:rPr lang="en-US" sz="2400" dirty="0"/>
              <a:t>– first consumer magazine for pecans</a:t>
            </a:r>
          </a:p>
          <a:p>
            <a:r>
              <a:rPr lang="en-US" sz="2400" dirty="0"/>
              <a:t>Website listings and Holiday Trail Map to promote Texas growers</a:t>
            </a:r>
          </a:p>
          <a:p>
            <a:r>
              <a:rPr lang="en-US" sz="2400" dirty="0"/>
              <a:t>National Pecan Federation funding to have representation in Washington D.C.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6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10392"/>
            <a:ext cx="7024744" cy="74349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Financial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1441342"/>
            <a:ext cx="7024743" cy="5238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For Fiscal Year Ending Dec. 31, 2020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REVENUE: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 $536,618.28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TPGA</a:t>
            </a:r>
            <a:r>
              <a:rPr lang="en-US" dirty="0"/>
              <a:t> (includes dues, grants, bookstore, management etc.) </a:t>
            </a:r>
            <a:r>
              <a:rPr lang="en-US" b="1" dirty="0"/>
              <a:t> </a:t>
            </a:r>
            <a:r>
              <a:rPr lang="en-US" dirty="0"/>
              <a:t>$81, 074.44</a:t>
            </a:r>
          </a:p>
          <a:p>
            <a:pPr marL="0" indent="0">
              <a:buNone/>
            </a:pPr>
            <a:r>
              <a:rPr lang="en-US" b="1" dirty="0"/>
              <a:t>Pecan South</a:t>
            </a:r>
            <a:r>
              <a:rPr lang="en-US" dirty="0"/>
              <a:t> (includes advertising, subs, newsletter )  $455,543.84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u="sng" dirty="0"/>
              <a:t>EXPENSES: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$477,838.97</a:t>
            </a:r>
            <a:r>
              <a:rPr lang="en-US" dirty="0"/>
              <a:t> 	</a:t>
            </a:r>
          </a:p>
          <a:p>
            <a:pPr marL="0" indent="0">
              <a:buNone/>
            </a:pPr>
            <a:r>
              <a:rPr lang="en-US" b="1" dirty="0"/>
              <a:t>TPGA</a:t>
            </a:r>
            <a:r>
              <a:rPr lang="en-US" dirty="0"/>
              <a:t> (includes member benefits, grants, contributions, salaries, etc. ) $195,223.39</a:t>
            </a:r>
          </a:p>
          <a:p>
            <a:pPr marL="0" indent="0">
              <a:buNone/>
            </a:pPr>
            <a:r>
              <a:rPr lang="en-US" b="1" dirty="0"/>
              <a:t>Pecan South</a:t>
            </a:r>
            <a:r>
              <a:rPr lang="en-US" dirty="0"/>
              <a:t> (printing, postage, travel, salaries, etc.)  $282,615.58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If you would like a complete financial report, please contact the Texas Pecan Growers Association office.  </a:t>
            </a:r>
          </a:p>
        </p:txBody>
      </p:sp>
    </p:spTree>
    <p:extLst>
      <p:ext uri="{BB962C8B-B14F-4D97-AF65-F5344CB8AC3E}">
        <p14:creationId xmlns:p14="http://schemas.microsoft.com/office/powerpoint/2010/main" val="337462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9521-17F6-9840-8A3D-959AE4B2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TPGA Articles of Incorporation Vote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913B4-30C6-464D-9B7E-8DE9D7747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979731"/>
          </a:xfrm>
        </p:spPr>
        <p:txBody>
          <a:bodyPr>
            <a:noAutofit/>
          </a:bodyPr>
          <a:lstStyle/>
          <a:p>
            <a:r>
              <a:rPr lang="en-US" sz="2400" dirty="0"/>
              <a:t>The Texas Pecan Growers Association is required to renew it’s Texas Business Organizations Code governing documents with the Texas Secretary of State to remain an organization.  </a:t>
            </a:r>
          </a:p>
          <a:p>
            <a:r>
              <a:rPr lang="en-US" sz="2400" dirty="0"/>
              <a:t>The TPGA Board of Directors voted to renew the governing documents and remove the amendment of expiration.  </a:t>
            </a:r>
          </a:p>
          <a:p>
            <a:r>
              <a:rPr lang="en-US" sz="2400" dirty="0"/>
              <a:t>Membership vote </a:t>
            </a:r>
          </a:p>
        </p:txBody>
      </p:sp>
    </p:spTree>
    <p:extLst>
      <p:ext uri="{BB962C8B-B14F-4D97-AF65-F5344CB8AC3E}">
        <p14:creationId xmlns:p14="http://schemas.microsoft.com/office/powerpoint/2010/main" val="129575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0236-DA03-F947-8D03-3B0302E1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TPGA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C0A97-2149-AB4E-81C9-90F10DF6D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Executive Director, Blair Krebs</a:t>
            </a:r>
          </a:p>
          <a:p>
            <a:r>
              <a:rPr lang="en-US" dirty="0"/>
              <a:t>Associate Director of Membership, Erin </a:t>
            </a:r>
            <a:r>
              <a:rPr lang="en-US" dirty="0" err="1"/>
              <a:t>Diserens</a:t>
            </a:r>
            <a:endParaRPr lang="en-US" dirty="0"/>
          </a:p>
          <a:p>
            <a:r>
              <a:rPr lang="en-US" dirty="0"/>
              <a:t>Pecan South Managing Editor, Catherine Clark</a:t>
            </a:r>
          </a:p>
          <a:p>
            <a:r>
              <a:rPr lang="en-US" dirty="0"/>
              <a:t>Office Manager, Jaclyn </a:t>
            </a:r>
            <a:r>
              <a:rPr lang="en-US" dirty="0" err="1"/>
              <a:t>Uzcategui</a:t>
            </a:r>
            <a:endParaRPr lang="en-US" dirty="0"/>
          </a:p>
          <a:p>
            <a:r>
              <a:rPr lang="en-US" dirty="0"/>
              <a:t>Summer Intern, Bailey Gruber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Visit the conference registration desk for any questions or information needed during the show.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5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79" y="678820"/>
            <a:ext cx="7881089" cy="754651"/>
          </a:xfrm>
        </p:spPr>
        <p:txBody>
          <a:bodyPr>
            <a:noAutofit/>
          </a:bodyPr>
          <a:lstStyle/>
          <a:p>
            <a:r>
              <a:rPr lang="en-US" sz="3600" dirty="0"/>
              <a:t>TPGA Board of Directors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058" y="1689316"/>
            <a:ext cx="4702795" cy="4923708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President, Shannon Ivey, Tornillo</a:t>
            </a:r>
          </a:p>
          <a:p>
            <a:r>
              <a:rPr lang="en-US" sz="1700" dirty="0"/>
              <a:t>Vice President, Jake </a:t>
            </a:r>
            <a:r>
              <a:rPr lang="en-US" sz="1700" dirty="0" err="1"/>
              <a:t>Montz</a:t>
            </a:r>
            <a:r>
              <a:rPr lang="en-US" sz="1700" dirty="0"/>
              <a:t>, Wichita Falls</a:t>
            </a:r>
          </a:p>
          <a:p>
            <a:endParaRPr lang="en-US" sz="1700" dirty="0"/>
          </a:p>
          <a:p>
            <a:r>
              <a:rPr lang="en-US" sz="1700" dirty="0"/>
              <a:t>Director Dist. 1, Mary Santos, Tornillo</a:t>
            </a:r>
          </a:p>
          <a:p>
            <a:r>
              <a:rPr lang="en-US" sz="1700" dirty="0"/>
              <a:t>Director Dist. 1, Winston </a:t>
            </a:r>
            <a:r>
              <a:rPr lang="en-US" sz="1700" dirty="0" err="1"/>
              <a:t>Millican</a:t>
            </a:r>
            <a:r>
              <a:rPr lang="en-US" sz="1700" dirty="0"/>
              <a:t>, San Saba</a:t>
            </a:r>
          </a:p>
          <a:p>
            <a:r>
              <a:rPr lang="en-US" sz="1700" dirty="0"/>
              <a:t>Director Dist. 2, James </a:t>
            </a:r>
            <a:r>
              <a:rPr lang="en-US" sz="1700" dirty="0" err="1"/>
              <a:t>Livergood</a:t>
            </a:r>
            <a:r>
              <a:rPr lang="en-US" sz="1700" dirty="0"/>
              <a:t>, Palestine</a:t>
            </a:r>
          </a:p>
          <a:p>
            <a:r>
              <a:rPr lang="en-US" sz="1700" dirty="0"/>
              <a:t>Director Dist. 2, Jim </a:t>
            </a:r>
            <a:r>
              <a:rPr lang="en-US" sz="1700" dirty="0" err="1"/>
              <a:t>Luscombe</a:t>
            </a:r>
            <a:r>
              <a:rPr lang="en-US" sz="1700" dirty="0"/>
              <a:t>, Anna</a:t>
            </a:r>
          </a:p>
          <a:p>
            <a:r>
              <a:rPr lang="en-US" sz="1700" dirty="0"/>
              <a:t>Director Dist. 3, Larry D. Womack, DeLeon</a:t>
            </a:r>
          </a:p>
          <a:p>
            <a:r>
              <a:rPr lang="en-US" sz="1700" dirty="0"/>
              <a:t>Director Dist. 3, Will </a:t>
            </a:r>
            <a:r>
              <a:rPr lang="en-US" sz="1700" dirty="0" err="1"/>
              <a:t>Culllers</a:t>
            </a:r>
            <a:r>
              <a:rPr lang="en-US" sz="1700" dirty="0"/>
              <a:t>, Comanche</a:t>
            </a:r>
          </a:p>
          <a:p>
            <a:r>
              <a:rPr lang="en-US" sz="1700" dirty="0"/>
              <a:t>Director Dist. 4, Troy Swift, Lockhart</a:t>
            </a:r>
          </a:p>
          <a:p>
            <a:r>
              <a:rPr lang="en-US" sz="1700" dirty="0"/>
              <a:t>Director Dist. 4, Keith </a:t>
            </a:r>
            <a:r>
              <a:rPr lang="en-US" sz="1700" dirty="0" err="1"/>
              <a:t>Berdoll</a:t>
            </a:r>
            <a:r>
              <a:rPr lang="en-US" sz="1700" dirty="0"/>
              <a:t>, Smithville</a:t>
            </a:r>
          </a:p>
          <a:p>
            <a:r>
              <a:rPr lang="en-US" sz="1700" dirty="0"/>
              <a:t>At-Large, Lalo Medina, Dallas</a:t>
            </a:r>
          </a:p>
          <a:p>
            <a:pPr marL="0" indent="0">
              <a:buNone/>
            </a:pPr>
            <a:r>
              <a:rPr lang="en-US" sz="1700" dirty="0"/>
              <a:t>*No board changes in 2021</a:t>
            </a:r>
          </a:p>
          <a:p>
            <a:endParaRPr lang="en-US" sz="17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C89F7-CF73-4944-9ECF-C8EE0D6B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91" y="1960097"/>
            <a:ext cx="4608809" cy="43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22BD61-B761-DB4B-BBF2-3DD05ADF4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878008"/>
            <a:ext cx="3674155" cy="418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TPGA Board of Directors has approved an updated district map to better reflect the current Texas pecan industry. </a:t>
            </a:r>
          </a:p>
          <a:p>
            <a:pPr marL="0" indent="0">
              <a:buNone/>
            </a:pPr>
            <a:r>
              <a:rPr lang="en-US" sz="2400" dirty="0"/>
              <a:t>Each district is represented by two members of the board of directors and will be implemented with the 2022 TPGA elections.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675AF-5FB6-F744-8649-E259DE9D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C5CE2DB-B5E4-894B-9CE8-07E52B5FE2FE}"/>
              </a:ext>
            </a:extLst>
          </p:cNvPr>
          <p:cNvSpPr txBox="1">
            <a:spLocks/>
          </p:cNvSpPr>
          <p:nvPr/>
        </p:nvSpPr>
        <p:spPr bwMode="black">
          <a:xfrm>
            <a:off x="991892" y="331353"/>
            <a:ext cx="7191213" cy="89301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TPGA New Districts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49383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{481EBDB8-4659-164F-BC0C-0B74C14CA08E}tf10001120</Template>
  <TotalTime>2388</TotalTime>
  <Words>750</Words>
  <Application>Microsoft Macintosh PowerPoint</Application>
  <PresentationFormat>On-screen Show (4:3)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Gill Sans MT</vt:lpstr>
      <vt:lpstr>Parcel</vt:lpstr>
      <vt:lpstr>PowerPoint Presentation</vt:lpstr>
      <vt:lpstr>Agenda</vt:lpstr>
      <vt:lpstr>TPGA Membership</vt:lpstr>
      <vt:lpstr>TPGA Membership Highlights</vt:lpstr>
      <vt:lpstr>Financial Report</vt:lpstr>
      <vt:lpstr>TPGA Articles of Incorporation Vote</vt:lpstr>
      <vt:lpstr>TPGA Staff</vt:lpstr>
      <vt:lpstr>TPGA Board of Directors</vt:lpstr>
      <vt:lpstr>PowerPoint Presentation</vt:lpstr>
      <vt:lpstr>TPGA  New Membership Levels</vt:lpstr>
      <vt:lpstr>TPGA  New Mission Statement</vt:lpstr>
      <vt:lpstr>TPGA Grower Awards</vt:lpstr>
      <vt:lpstr>TPGA Small Grower  of the Year</vt:lpstr>
      <vt:lpstr>TPGA Large Grower  of the Year</vt:lpstr>
      <vt:lpstr>TPGA Innovative Grower  of the Year</vt:lpstr>
      <vt:lpstr>TPGA County Agent of the Year</vt:lpstr>
      <vt:lpstr>TPGA Conference 2022</vt:lpstr>
    </vt:vector>
  </TitlesOfParts>
  <Company>TPGA/TAMU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TPGA</dc:title>
  <dc:creator>Cindy Wise</dc:creator>
  <cp:lastModifiedBy>Microsoft Office User</cp:lastModifiedBy>
  <cp:revision>81</cp:revision>
  <cp:lastPrinted>2017-07-03T14:11:04Z</cp:lastPrinted>
  <dcterms:created xsi:type="dcterms:W3CDTF">2014-06-24T20:03:04Z</dcterms:created>
  <dcterms:modified xsi:type="dcterms:W3CDTF">2021-07-14T18:32:21Z</dcterms:modified>
</cp:coreProperties>
</file>