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6" r:id="rId2"/>
    <p:sldId id="401" r:id="rId3"/>
    <p:sldId id="375" r:id="rId4"/>
    <p:sldId id="392" r:id="rId5"/>
    <p:sldId id="409" r:id="rId6"/>
    <p:sldId id="410" r:id="rId7"/>
    <p:sldId id="380" r:id="rId8"/>
    <p:sldId id="381" r:id="rId9"/>
    <p:sldId id="382" r:id="rId10"/>
    <p:sldId id="383" r:id="rId11"/>
    <p:sldId id="411" r:id="rId12"/>
    <p:sldId id="376" r:id="rId13"/>
    <p:sldId id="412" r:id="rId14"/>
    <p:sldId id="413" r:id="rId15"/>
    <p:sldId id="466" r:id="rId16"/>
    <p:sldId id="415" r:id="rId17"/>
    <p:sldId id="461" r:id="rId18"/>
    <p:sldId id="462" r:id="rId19"/>
    <p:sldId id="463" r:id="rId20"/>
    <p:sldId id="464" r:id="rId21"/>
    <p:sldId id="400" r:id="rId22"/>
    <p:sldId id="399" r:id="rId23"/>
    <p:sldId id="465" r:id="rId24"/>
    <p:sldId id="387" r:id="rId25"/>
    <p:sldId id="386" r:id="rId26"/>
    <p:sldId id="405" r:id="rId27"/>
    <p:sldId id="389" r:id="rId28"/>
    <p:sldId id="303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0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5" autoAdjust="0"/>
    <p:restoredTop sz="94660"/>
  </p:normalViewPr>
  <p:slideViewPr>
    <p:cSldViewPr>
      <p:cViewPr varScale="1">
        <p:scale>
          <a:sx n="62" d="100"/>
          <a:sy n="62" d="100"/>
        </p:scale>
        <p:origin x="132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5D59E-5325-4D0E-BD90-ABC4949AA92B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078C72-3900-4A46-97A1-CD5AEA8E99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97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78C72-3900-4A46-97A1-CD5AEA8E99E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466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78C72-3900-4A46-97A1-CD5AEA8E99E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8673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78C72-3900-4A46-97A1-CD5AEA8E99E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84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78C72-3900-4A46-97A1-CD5AEA8E99E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184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78C72-3900-4A46-97A1-CD5AEA8E99E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279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78C72-3900-4A46-97A1-CD5AEA8E99E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4661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78C72-3900-4A46-97A1-CD5AEA8E99E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705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78C72-3900-4A46-97A1-CD5AEA8E99E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10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78C72-3900-4A46-97A1-CD5AEA8E99E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922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78C72-3900-4A46-97A1-CD5AEA8E99E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92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78C72-3900-4A46-97A1-CD5AEA8E99E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84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78C72-3900-4A46-97A1-CD5AEA8E99E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94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78C72-3900-4A46-97A1-CD5AEA8E99E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808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78C72-3900-4A46-97A1-CD5AEA8E99E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76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78C72-3900-4A46-97A1-CD5AEA8E99E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417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3895-90E4-4B87-8BCC-260DC40A0530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6F1F-E7F0-4DD8-B6BA-F7053830A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68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3895-90E4-4B87-8BCC-260DC40A0530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6F1F-E7F0-4DD8-B6BA-F7053830A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57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3895-90E4-4B87-8BCC-260DC40A0530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6F1F-E7F0-4DD8-B6BA-F7053830A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118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3895-90E4-4B87-8BCC-260DC40A0530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6F1F-E7F0-4DD8-B6BA-F7053830AE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9186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3895-90E4-4B87-8BCC-260DC40A0530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6F1F-E7F0-4DD8-B6BA-F7053830A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046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3895-90E4-4B87-8BCC-260DC40A0530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6F1F-E7F0-4DD8-B6BA-F7053830A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77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3895-90E4-4B87-8BCC-260DC40A0530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6F1F-E7F0-4DD8-B6BA-F7053830A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736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3895-90E4-4B87-8BCC-260DC40A0530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6F1F-E7F0-4DD8-B6BA-F7053830A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099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3895-90E4-4B87-8BCC-260DC40A0530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6F1F-E7F0-4DD8-B6BA-F7053830A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98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3895-90E4-4B87-8BCC-260DC40A0530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6F1F-E7F0-4DD8-B6BA-F7053830A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83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3895-90E4-4B87-8BCC-260DC40A0530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6F1F-E7F0-4DD8-B6BA-F7053830A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36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3895-90E4-4B87-8BCC-260DC40A0530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6F1F-E7F0-4DD8-B6BA-F7053830A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996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3895-90E4-4B87-8BCC-260DC40A0530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6F1F-E7F0-4DD8-B6BA-F7053830A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34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3895-90E4-4B87-8BCC-260DC40A0530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6F1F-E7F0-4DD8-B6BA-F7053830A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29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3895-90E4-4B87-8BCC-260DC40A0530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6F1F-E7F0-4DD8-B6BA-F7053830A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157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3895-90E4-4B87-8BCC-260DC40A0530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6F1F-E7F0-4DD8-B6BA-F7053830A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481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3895-90E4-4B87-8BCC-260DC40A0530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6F1F-E7F0-4DD8-B6BA-F7053830A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518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5063895-90E4-4B87-8BCC-260DC40A0530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86F1F-E7F0-4DD8-B6BA-F7053830A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532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plantclinic.tamu.edu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hyperlink" Target="mailto:MLNesbitt@tamu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193" y="4875213"/>
            <a:ext cx="8458200" cy="611188"/>
          </a:xfrm>
        </p:spPr>
        <p:txBody>
          <a:bodyPr>
            <a:normAutofit fontScale="90000"/>
          </a:bodyPr>
          <a:lstStyle/>
          <a:p>
            <a:r>
              <a:rPr lang="en-US" dirty="0"/>
              <a:t>Keys to Pecan Scab</a:t>
            </a:r>
            <a:br>
              <a:rPr lang="en-US" dirty="0"/>
            </a:br>
            <a:r>
              <a:rPr lang="en-US" dirty="0"/>
              <a:t>Control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943600"/>
            <a:ext cx="8458200" cy="914400"/>
          </a:xfrm>
        </p:spPr>
        <p:txBody>
          <a:bodyPr/>
          <a:lstStyle/>
          <a:p>
            <a:r>
              <a:rPr lang="en-US" dirty="0"/>
              <a:t>Monte Nesbitt, Extension Horticulture</a:t>
            </a:r>
          </a:p>
          <a:p>
            <a:r>
              <a:rPr lang="en-US" dirty="0"/>
              <a:t>Texas A&amp;M University</a:t>
            </a:r>
          </a:p>
        </p:txBody>
      </p:sp>
      <p:pic>
        <p:nvPicPr>
          <p:cNvPr id="4" name="Picture 6" descr="PICT04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1545"/>
            <a:ext cx="4572000" cy="3429000"/>
          </a:xfrm>
          <a:prstGeom prst="rect">
            <a:avLst/>
          </a:prstGeom>
          <a:noFill/>
        </p:spPr>
      </p:pic>
      <p:pic>
        <p:nvPicPr>
          <p:cNvPr id="5" name="Picture 7" descr="TAMAgEX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486400"/>
            <a:ext cx="2573338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492"/>
            <a:ext cx="7055380" cy="1438805"/>
          </a:xfrm>
        </p:spPr>
        <p:txBody>
          <a:bodyPr>
            <a:noAutofit/>
          </a:bodyPr>
          <a:lstStyle/>
          <a:p>
            <a:r>
              <a:rPr lang="en-US" sz="2800" dirty="0"/>
              <a:t>Over Time and In High Pressure Situations, Moderate Resistance in Varieties May Diminish</a:t>
            </a:r>
          </a:p>
        </p:txBody>
      </p:sp>
      <p:grpSp>
        <p:nvGrpSpPr>
          <p:cNvPr id="4" name="Group 63"/>
          <p:cNvGrpSpPr>
            <a:grpSpLocks/>
          </p:cNvGrpSpPr>
          <p:nvPr/>
        </p:nvGrpSpPr>
        <p:grpSpPr bwMode="auto">
          <a:xfrm>
            <a:off x="1066800" y="1371600"/>
            <a:ext cx="7086600" cy="5181600"/>
            <a:chOff x="192" y="864"/>
            <a:chExt cx="4608" cy="3456"/>
          </a:xfrm>
        </p:grpSpPr>
        <p:pic>
          <p:nvPicPr>
            <p:cNvPr id="5" name="Picture 58" descr="C:\WINDOWS\Desktop\camera\PICT045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864"/>
              <a:ext cx="4608" cy="3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Box 59"/>
            <p:cNvSpPr txBox="1">
              <a:spLocks noChangeArrowheads="1"/>
            </p:cNvSpPr>
            <p:nvPr/>
          </p:nvSpPr>
          <p:spPr bwMode="auto">
            <a:xfrm>
              <a:off x="2592" y="2256"/>
              <a:ext cx="960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</a:rPr>
                <a:t>Sumner</a:t>
              </a:r>
            </a:p>
          </p:txBody>
        </p:sp>
        <p:sp>
          <p:nvSpPr>
            <p:cNvPr id="7" name="Text Box 60"/>
            <p:cNvSpPr txBox="1">
              <a:spLocks noChangeArrowheads="1"/>
            </p:cNvSpPr>
            <p:nvPr/>
          </p:nvSpPr>
          <p:spPr bwMode="auto">
            <a:xfrm>
              <a:off x="192" y="1536"/>
              <a:ext cx="1104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</a:rPr>
                <a:t>Jackson</a:t>
              </a:r>
            </a:p>
          </p:txBody>
        </p:sp>
        <p:sp>
          <p:nvSpPr>
            <p:cNvPr id="8" name="Text Box 61"/>
            <p:cNvSpPr txBox="1">
              <a:spLocks noChangeArrowheads="1"/>
            </p:cNvSpPr>
            <p:nvPr/>
          </p:nvSpPr>
          <p:spPr bwMode="auto">
            <a:xfrm>
              <a:off x="1392" y="2640"/>
              <a:ext cx="1104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</a:rPr>
                <a:t>Choctaw</a:t>
              </a:r>
            </a:p>
          </p:txBody>
        </p:sp>
        <p:sp>
          <p:nvSpPr>
            <p:cNvPr id="9" name="Text Box 62"/>
            <p:cNvSpPr txBox="1">
              <a:spLocks noChangeArrowheads="1"/>
            </p:cNvSpPr>
            <p:nvPr/>
          </p:nvSpPr>
          <p:spPr bwMode="auto">
            <a:xfrm>
              <a:off x="2112" y="4032"/>
              <a:ext cx="1104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</a:rPr>
                <a:t>Cape Fear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232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810EA7C-3DC8-4C65-95D8-0ED9E7524D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004" y="1271410"/>
            <a:ext cx="5428286" cy="56703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FFD875-D583-4C19-B480-6B1F55A5D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7055380" cy="1400530"/>
          </a:xfrm>
        </p:spPr>
        <p:txBody>
          <a:bodyPr/>
          <a:lstStyle/>
          <a:p>
            <a:r>
              <a:rPr lang="en-US" dirty="0"/>
              <a:t>Key #5-Scab will be worse in crowded orchards.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7CA56F-E98F-44E6-AC0F-17DF7138494D}"/>
              </a:ext>
            </a:extLst>
          </p:cNvPr>
          <p:cNvSpPr txBox="1"/>
          <p:nvPr/>
        </p:nvSpPr>
        <p:spPr>
          <a:xfrm>
            <a:off x="304800" y="1905000"/>
            <a:ext cx="274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Especially on susceptible varieties in years when weather favors disease development.</a:t>
            </a:r>
          </a:p>
        </p:txBody>
      </p:sp>
    </p:spTree>
    <p:extLst>
      <p:ext uri="{BB962C8B-B14F-4D97-AF65-F5344CB8AC3E}">
        <p14:creationId xmlns:p14="http://schemas.microsoft.com/office/powerpoint/2010/main" val="2228035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“High Scab Pressure Site”</a:t>
            </a:r>
          </a:p>
        </p:txBody>
      </p:sp>
      <p:pic>
        <p:nvPicPr>
          <p:cNvPr id="4" name="Picture 3" descr="IMG_006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58" y="1295400"/>
            <a:ext cx="7114309" cy="533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:\nutsca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95400"/>
            <a:ext cx="2487373" cy="186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43200" y="5313686"/>
            <a:ext cx="6172200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Crowded trees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River or Creek bottom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Heavily wooded or brushy around orchard—reduced air movement</a:t>
            </a:r>
          </a:p>
        </p:txBody>
      </p:sp>
    </p:spTree>
    <p:extLst>
      <p:ext uri="{BB962C8B-B14F-4D97-AF65-F5344CB8AC3E}">
        <p14:creationId xmlns:p14="http://schemas.microsoft.com/office/powerpoint/2010/main" val="179789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41D59-707D-4E0C-9C68-835B76D14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7055380" cy="1400530"/>
          </a:xfrm>
        </p:spPr>
        <p:txBody>
          <a:bodyPr/>
          <a:lstStyle/>
          <a:p>
            <a:r>
              <a:rPr lang="en-US" dirty="0"/>
              <a:t>Key #6: The orchard floor is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B2F3A-7171-4CB0-BE37-F472F4DFB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2446" y="1904470"/>
            <a:ext cx="2281554" cy="4195481"/>
          </a:xfrm>
        </p:spPr>
        <p:txBody>
          <a:bodyPr/>
          <a:lstStyle/>
          <a:p>
            <a:r>
              <a:rPr lang="en-US" dirty="0"/>
              <a:t>Without healthy sod middles, pulling a sprayer through the orchard may be difficult in rainy periods</a:t>
            </a:r>
          </a:p>
          <a:p>
            <a:r>
              <a:rPr lang="en-US" dirty="0"/>
              <a:t>Aerial application is not very effective.</a:t>
            </a:r>
          </a:p>
        </p:txBody>
      </p:sp>
      <p:pic>
        <p:nvPicPr>
          <p:cNvPr id="4" name="Picture 3" descr="IMG_0079.JPG">
            <a:extLst>
              <a:ext uri="{FF2B5EF4-FFF2-40B4-BE49-F238E27FC236}">
                <a16:creationId xmlns:a16="http://schemas.microsoft.com/office/drawing/2014/main" id="{78326071-E441-40D7-B4E0-6E09D38E144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16186"/>
            <a:ext cx="662940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22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ICT0863">
            <a:extLst>
              <a:ext uri="{FF2B5EF4-FFF2-40B4-BE49-F238E27FC236}">
                <a16:creationId xmlns:a16="http://schemas.microsoft.com/office/drawing/2014/main" id="{89353B1A-F29F-4CB2-9A49-1D75B8063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79982"/>
            <a:ext cx="6629400" cy="497205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F670CE-EAA1-400A-9C31-79B11D5A4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137"/>
            <a:ext cx="9296400" cy="1400530"/>
          </a:xfrm>
        </p:spPr>
        <p:txBody>
          <a:bodyPr/>
          <a:lstStyle/>
          <a:p>
            <a:r>
              <a:rPr lang="en-US" dirty="0"/>
              <a:t>Key #7: </a:t>
            </a:r>
            <a:r>
              <a:rPr lang="en-US" sz="3600" dirty="0"/>
              <a:t>The MOA of pecan fungicides necessitates good coverage</a:t>
            </a:r>
            <a:r>
              <a:rPr lang="en-US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C472AB-82FC-4B7C-9BE9-443D711B30B1}"/>
              </a:ext>
            </a:extLst>
          </p:cNvPr>
          <p:cNvSpPr txBox="1"/>
          <p:nvPr/>
        </p:nvSpPr>
        <p:spPr>
          <a:xfrm>
            <a:off x="342900" y="5271220"/>
            <a:ext cx="662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Calibrate Sprayers and Upgrade Sprayers when trees outgrow existing equipment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See Pecan South, March 2021</a:t>
            </a:r>
          </a:p>
        </p:txBody>
      </p:sp>
      <p:pic>
        <p:nvPicPr>
          <p:cNvPr id="7" name="Picture 3" descr="F:\My Pictures from Howard Laptop\2007_09_20\IMG_0560.JPG">
            <a:extLst>
              <a:ext uri="{FF2B5EF4-FFF2-40B4-BE49-F238E27FC236}">
                <a16:creationId xmlns:a16="http://schemas.microsoft.com/office/drawing/2014/main" id="{BE07C587-4371-4DE1-BA9C-BC3CF4905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9" y="1440448"/>
            <a:ext cx="4581802" cy="3436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736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Evaluate Coverage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524000"/>
            <a:ext cx="5334000" cy="490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7E88C9-BA2C-4B1C-A92E-82F7555F21CC}"/>
              </a:ext>
            </a:extLst>
          </p:cNvPr>
          <p:cNvSpPr txBox="1"/>
          <p:nvPr/>
        </p:nvSpPr>
        <p:spPr>
          <a:xfrm>
            <a:off x="1219200" y="58674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Water sensitive cards</a:t>
            </a:r>
          </a:p>
        </p:txBody>
      </p:sp>
    </p:spTree>
    <p:extLst>
      <p:ext uri="{BB962C8B-B14F-4D97-AF65-F5344CB8AC3E}">
        <p14:creationId xmlns:p14="http://schemas.microsoft.com/office/powerpoint/2010/main" val="2530477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7981"/>
              </p:ext>
            </p:extLst>
          </p:nvPr>
        </p:nvGraphicFramePr>
        <p:xfrm>
          <a:off x="381000" y="881611"/>
          <a:ext cx="7924799" cy="5916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3897733853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3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44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9490">
                <a:tc>
                  <a:txBody>
                    <a:bodyPr/>
                    <a:lstStyle/>
                    <a:p>
                      <a:r>
                        <a:rPr lang="en-US" dirty="0"/>
                        <a:t>FRAC GROUP 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Group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Best Use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Resistance Risk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9272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Sterol Inhibitors or DMI’s-</a:t>
                      </a:r>
                    </a:p>
                    <a:p>
                      <a:r>
                        <a:rPr lang="en-US" dirty="0"/>
                        <a:t>Orbit, Enable, </a:t>
                      </a:r>
                      <a:r>
                        <a:rPr lang="en-US" dirty="0" err="1"/>
                        <a:t>TebuStar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Topguard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Budbreak</a:t>
                      </a:r>
                      <a:r>
                        <a:rPr lang="en-US" dirty="0"/>
                        <a:t>/Pre-Pollination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Very</a:t>
                      </a:r>
                      <a:r>
                        <a:rPr lang="en-US" baseline="0" dirty="0"/>
                        <a:t> High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7256"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Strobilurins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  <a:p>
                      <a:r>
                        <a:rPr lang="en-US" dirty="0"/>
                        <a:t>Abound, Headline, Gem, Pristine</a:t>
                      </a: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Budbreak</a:t>
                      </a:r>
                      <a:r>
                        <a:rPr lang="en-US" dirty="0"/>
                        <a:t>/Pre-Pollination</a:t>
                      </a: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Very High</a:t>
                      </a:r>
                    </a:p>
                  </a:txBody>
                  <a:tcP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949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Benzimidazoles</a:t>
                      </a:r>
                      <a:r>
                        <a:rPr lang="en-US" dirty="0"/>
                        <a:t>-</a:t>
                      </a:r>
                    </a:p>
                    <a:p>
                      <a:r>
                        <a:rPr lang="en-US" dirty="0" err="1"/>
                        <a:t>Topsin</a:t>
                      </a:r>
                      <a:r>
                        <a:rPr lang="en-US" dirty="0"/>
                        <a:t>-M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For Downy Spot Only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Extremely</a:t>
                      </a:r>
                      <a:r>
                        <a:rPr lang="en-US" baseline="0" dirty="0"/>
                        <a:t> High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9490"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Triphenyl Tin</a:t>
                      </a:r>
                      <a:endParaRPr lang="en-US" baseline="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baseline="0" dirty="0" err="1"/>
                        <a:t>SuperTin</a:t>
                      </a:r>
                      <a:endParaRPr lang="en-US" dirty="0"/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Post-Pollination</a:t>
                      </a: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Low-Moderate</a:t>
                      </a:r>
                    </a:p>
                  </a:txBody>
                  <a:tcP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9490"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Dodine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dirty="0"/>
                        <a:t>E-Last 400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Post Pollination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Low-Moderate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1079">
                <a:tc>
                  <a:txBody>
                    <a:bodyPr/>
                    <a:lstStyle/>
                    <a:p>
                      <a:r>
                        <a:rPr lang="en-US" dirty="0"/>
                        <a:t>33</a:t>
                      </a: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Phosphites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dirty="0" err="1"/>
                        <a:t>Prophyte</a:t>
                      </a:r>
                      <a:r>
                        <a:rPr lang="en-US" dirty="0"/>
                        <a:t>, Rampart</a:t>
                      </a: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Pre-Pollination</a:t>
                      </a: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Moderate</a:t>
                      </a:r>
                    </a:p>
                  </a:txBody>
                  <a:tcP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87256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Succinate dehydrogenase inhibitors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Miravis</a:t>
                      </a:r>
                      <a:endParaRPr lang="en-US" dirty="0"/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Tank Mix</a:t>
                      </a: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</a:p>
                  </a:txBody>
                  <a:tcP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524808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4928FD10-0F9B-422F-BECD-DA825F823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33391"/>
            <a:ext cx="9220200" cy="700265"/>
          </a:xfrm>
        </p:spPr>
        <p:txBody>
          <a:bodyPr/>
          <a:lstStyle/>
          <a:p>
            <a:r>
              <a:rPr lang="en-US" dirty="0"/>
              <a:t>Key #8: Fungicide Familiarity</a:t>
            </a:r>
          </a:p>
        </p:txBody>
      </p:sp>
    </p:spTree>
    <p:extLst>
      <p:ext uri="{BB962C8B-B14F-4D97-AF65-F5344CB8AC3E}">
        <p14:creationId xmlns:p14="http://schemas.microsoft.com/office/powerpoint/2010/main" val="2481191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CF07F-F853-4290-9FD6-DCC540493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4C9717-1EDD-4AAC-916C-71A047C41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43" y="609600"/>
            <a:ext cx="4826248" cy="52453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7DBF29-9926-4C58-B3CC-7BEA74E80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583769"/>
            <a:ext cx="4553184" cy="520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340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613F9-9F32-46ED-BB02-D81B17564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98EF36-1EEB-438B-94D3-60AD448ED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94613"/>
            <a:ext cx="9144000" cy="45101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67AB1D-CE8A-4CF5-897E-D4E32B7BC336}"/>
              </a:ext>
            </a:extLst>
          </p:cNvPr>
          <p:cNvSpPr txBox="1"/>
          <p:nvPr/>
        </p:nvSpPr>
        <p:spPr>
          <a:xfrm>
            <a:off x="484710" y="5410200"/>
            <a:ext cx="7516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95000"/>
                  </a:schemeClr>
                </a:solidFill>
              </a:rPr>
              <a:t>In two 2020 trials on Desirable, the superior treatment was Super Tin + </a:t>
            </a:r>
            <a:r>
              <a:rPr lang="en-US" sz="2000" b="1" dirty="0" err="1">
                <a:solidFill>
                  <a:schemeClr val="tx1">
                    <a:lumMod val="95000"/>
                  </a:schemeClr>
                </a:solidFill>
              </a:rPr>
              <a:t>Elast</a:t>
            </a:r>
            <a:r>
              <a:rPr lang="en-US" sz="2000" b="1" dirty="0">
                <a:solidFill>
                  <a:schemeClr val="tx1">
                    <a:lumMod val="95000"/>
                  </a:schemeClr>
                </a:solidFill>
              </a:rPr>
              <a:t> 400 (6 oz + 25 oz) full season (10 sprays).</a:t>
            </a:r>
          </a:p>
        </p:txBody>
      </p:sp>
    </p:spTree>
    <p:extLst>
      <p:ext uri="{BB962C8B-B14F-4D97-AF65-F5344CB8AC3E}">
        <p14:creationId xmlns:p14="http://schemas.microsoft.com/office/powerpoint/2010/main" val="222596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87756-E447-4869-8824-E4733EAD0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BB5F89-A914-47C9-B49D-C35142B6F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19" y="615805"/>
            <a:ext cx="8979361" cy="562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819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0"/>
            <a:ext cx="5012267" cy="28194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2D323FC-0792-4242-8331-601F3AACB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#1 Recognition</a:t>
            </a:r>
          </a:p>
        </p:txBody>
      </p:sp>
      <p:pic>
        <p:nvPicPr>
          <p:cNvPr id="13" name="Picture 2" descr="stemscab">
            <a:extLst>
              <a:ext uri="{FF2B5EF4-FFF2-40B4-BE49-F238E27FC236}">
                <a16:creationId xmlns:a16="http://schemas.microsoft.com/office/drawing/2014/main" id="{A16A645C-02C8-4DEA-8859-0E63B5F4F7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23918" r="52947"/>
          <a:stretch/>
        </p:blipFill>
        <p:spPr bwMode="auto">
          <a:xfrm rot="5400000">
            <a:off x="2370585" y="2201415"/>
            <a:ext cx="2114773" cy="6855943"/>
          </a:xfrm>
          <a:prstGeom prst="rect">
            <a:avLst/>
          </a:prstGeom>
          <a:noFill/>
        </p:spPr>
      </p:pic>
      <p:pic>
        <p:nvPicPr>
          <p:cNvPr id="14" name="Picture 13" descr="A:\nutscab.jpg">
            <a:extLst>
              <a:ext uri="{FF2B5EF4-FFF2-40B4-BE49-F238E27FC236}">
                <a16:creationId xmlns:a16="http://schemas.microsoft.com/office/drawing/2014/main" id="{9AA44C2F-2473-4233-AB0E-36E8D9881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93" y="2670305"/>
            <a:ext cx="3760219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C6269C-3823-4047-8333-B2AA28509A1B}"/>
              </a:ext>
            </a:extLst>
          </p:cNvPr>
          <p:cNvSpPr txBox="1"/>
          <p:nvPr/>
        </p:nvSpPr>
        <p:spPr>
          <a:xfrm>
            <a:off x="5347790" y="1211410"/>
            <a:ext cx="3760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Dark-chocolate to black textured/fuzzy spots appearing on growing leaf, stem and nut tissue</a:t>
            </a:r>
          </a:p>
        </p:txBody>
      </p:sp>
    </p:spTree>
    <p:extLst>
      <p:ext uri="{BB962C8B-B14F-4D97-AF65-F5344CB8AC3E}">
        <p14:creationId xmlns:p14="http://schemas.microsoft.com/office/powerpoint/2010/main" val="39423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1771"/>
            <a:ext cx="7055380" cy="1400530"/>
          </a:xfrm>
        </p:spPr>
        <p:txBody>
          <a:bodyPr/>
          <a:lstStyle/>
          <a:p>
            <a:r>
              <a:rPr lang="en-US" dirty="0"/>
              <a:t>Univ. Georgia Spray Program—L. Wells (2018)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1600200"/>
            <a:ext cx="5181600" cy="3970318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63635"/>
                </a:solidFill>
                <a:latin typeface="Georgia" panose="02040502050405020303" pitchFamily="18" charset="0"/>
              </a:rPr>
              <a:t>Moderately susceptible cultivars or those under less scab pressure</a:t>
            </a:r>
            <a:endParaRPr lang="en-US" dirty="0">
              <a:solidFill>
                <a:srgbClr val="363635"/>
              </a:solidFill>
              <a:latin typeface="Georgia" panose="02040502050405020303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rgbClr val="363635"/>
                </a:solidFill>
                <a:latin typeface="Georgia" panose="02040502050405020303" pitchFamily="18" charset="0"/>
              </a:rPr>
              <a:t>Absolute</a:t>
            </a:r>
          </a:p>
          <a:p>
            <a:pPr>
              <a:buFont typeface="+mj-lt"/>
              <a:buAutoNum type="arabicPeriod"/>
            </a:pPr>
            <a:r>
              <a:rPr lang="en-US" dirty="0" err="1">
                <a:solidFill>
                  <a:srgbClr val="363635"/>
                </a:solidFill>
                <a:latin typeface="Georgia" panose="02040502050405020303" pitchFamily="18" charset="0"/>
              </a:rPr>
              <a:t>Phosphite</a:t>
            </a:r>
            <a:r>
              <a:rPr lang="en-US" dirty="0">
                <a:solidFill>
                  <a:srgbClr val="363635"/>
                </a:solidFill>
                <a:latin typeface="Georgia" panose="02040502050405020303" pitchFamily="18" charset="0"/>
              </a:rPr>
              <a:t>–</a:t>
            </a:r>
            <a:r>
              <a:rPr lang="en-US" i="1" dirty="0">
                <a:solidFill>
                  <a:srgbClr val="363635"/>
                </a:solidFill>
                <a:latin typeface="Georgia" panose="02040502050405020303" pitchFamily="18" charset="0"/>
              </a:rPr>
              <a:t>2 </a:t>
            </a:r>
            <a:r>
              <a:rPr lang="en-US" i="1" dirty="0" err="1">
                <a:solidFill>
                  <a:srgbClr val="363635"/>
                </a:solidFill>
                <a:latin typeface="Georgia" panose="02040502050405020303" pitchFamily="18" charset="0"/>
              </a:rPr>
              <a:t>qt</a:t>
            </a:r>
            <a:r>
              <a:rPr lang="en-US" i="1" dirty="0">
                <a:solidFill>
                  <a:srgbClr val="363635"/>
                </a:solidFill>
                <a:latin typeface="Georgia" panose="02040502050405020303" pitchFamily="18" charset="0"/>
              </a:rPr>
              <a:t>/acre rate*</a:t>
            </a:r>
            <a:endParaRPr lang="en-US" dirty="0">
              <a:solidFill>
                <a:srgbClr val="363635"/>
              </a:solidFill>
              <a:latin typeface="Georgia" panose="02040502050405020303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rgbClr val="363635"/>
                </a:solidFill>
                <a:latin typeface="Georgia" panose="02040502050405020303" pitchFamily="18" charset="0"/>
              </a:rPr>
              <a:t>Absolute</a:t>
            </a:r>
          </a:p>
          <a:p>
            <a:pPr>
              <a:buFont typeface="+mj-lt"/>
              <a:buAutoNum type="arabicPeriod"/>
            </a:pPr>
            <a:r>
              <a:rPr lang="en-US" dirty="0" err="1">
                <a:solidFill>
                  <a:srgbClr val="363635"/>
                </a:solidFill>
                <a:latin typeface="Georgia" panose="02040502050405020303" pitchFamily="18" charset="0"/>
              </a:rPr>
              <a:t>Elast</a:t>
            </a:r>
            <a:r>
              <a:rPr lang="en-US" dirty="0">
                <a:solidFill>
                  <a:srgbClr val="363635"/>
                </a:solidFill>
                <a:latin typeface="Georgia" panose="02040502050405020303" pitchFamily="18" charset="0"/>
              </a:rPr>
              <a:t>/Tin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rgbClr val="363635"/>
                </a:solidFill>
                <a:latin typeface="Georgia" panose="02040502050405020303" pitchFamily="18" charset="0"/>
              </a:rPr>
              <a:t>Absolute</a:t>
            </a:r>
          </a:p>
          <a:p>
            <a:pPr>
              <a:buFont typeface="+mj-lt"/>
              <a:buAutoNum type="arabicPeriod"/>
            </a:pPr>
            <a:r>
              <a:rPr lang="en-US" dirty="0" err="1">
                <a:solidFill>
                  <a:srgbClr val="363635"/>
                </a:solidFill>
                <a:latin typeface="Georgia" panose="02040502050405020303" pitchFamily="18" charset="0"/>
              </a:rPr>
              <a:t>Elast</a:t>
            </a:r>
            <a:r>
              <a:rPr lang="en-US" dirty="0">
                <a:solidFill>
                  <a:srgbClr val="363635"/>
                </a:solidFill>
                <a:latin typeface="Georgia" panose="02040502050405020303" pitchFamily="18" charset="0"/>
              </a:rPr>
              <a:t>/Tin</a:t>
            </a:r>
          </a:p>
          <a:p>
            <a:pPr>
              <a:buFont typeface="+mj-lt"/>
              <a:buAutoNum type="arabicPeriod"/>
            </a:pPr>
            <a:r>
              <a:rPr lang="en-US" dirty="0" err="1">
                <a:solidFill>
                  <a:srgbClr val="363635"/>
                </a:solidFill>
                <a:latin typeface="Georgia" panose="02040502050405020303" pitchFamily="18" charset="0"/>
              </a:rPr>
              <a:t>Elast</a:t>
            </a:r>
            <a:r>
              <a:rPr lang="en-US" dirty="0">
                <a:solidFill>
                  <a:srgbClr val="363635"/>
                </a:solidFill>
                <a:latin typeface="Georgia" panose="02040502050405020303" pitchFamily="18" charset="0"/>
              </a:rPr>
              <a:t>/Tin</a:t>
            </a:r>
          </a:p>
          <a:p>
            <a:pPr>
              <a:buFont typeface="+mj-lt"/>
              <a:buAutoNum type="arabicPeriod"/>
            </a:pPr>
            <a:r>
              <a:rPr lang="en-US" dirty="0" err="1">
                <a:solidFill>
                  <a:srgbClr val="363635"/>
                </a:solidFill>
                <a:latin typeface="Georgia" panose="02040502050405020303" pitchFamily="18" charset="0"/>
              </a:rPr>
              <a:t>Elast</a:t>
            </a:r>
            <a:r>
              <a:rPr lang="en-US" dirty="0">
                <a:solidFill>
                  <a:srgbClr val="363635"/>
                </a:solidFill>
                <a:latin typeface="Georgia" panose="02040502050405020303" pitchFamily="18" charset="0"/>
              </a:rPr>
              <a:t>/Tin</a:t>
            </a:r>
          </a:p>
          <a:p>
            <a:r>
              <a:rPr lang="en-US" i="1" dirty="0">
                <a:solidFill>
                  <a:srgbClr val="363635"/>
                </a:solidFill>
                <a:latin typeface="Georgia" panose="02040502050405020303" pitchFamily="18" charset="0"/>
              </a:rPr>
              <a:t>*Check mixing compatibility of your </a:t>
            </a:r>
            <a:r>
              <a:rPr lang="en-US" i="1" dirty="0" err="1">
                <a:solidFill>
                  <a:srgbClr val="363635"/>
                </a:solidFill>
                <a:latin typeface="Georgia" panose="02040502050405020303" pitchFamily="18" charset="0"/>
              </a:rPr>
              <a:t>phosphite</a:t>
            </a:r>
            <a:r>
              <a:rPr lang="en-US" i="1" dirty="0">
                <a:solidFill>
                  <a:srgbClr val="363635"/>
                </a:solidFill>
                <a:latin typeface="Georgia" panose="02040502050405020303" pitchFamily="18" charset="0"/>
              </a:rPr>
              <a:t> and foliar zinc (or other foliar nutrient) choices prior to application. Some </a:t>
            </a:r>
            <a:r>
              <a:rPr lang="en-US" i="1" dirty="0" err="1">
                <a:solidFill>
                  <a:srgbClr val="363635"/>
                </a:solidFill>
                <a:latin typeface="Georgia" panose="02040502050405020303" pitchFamily="18" charset="0"/>
              </a:rPr>
              <a:t>phosphite</a:t>
            </a:r>
            <a:r>
              <a:rPr lang="en-US" i="1" dirty="0">
                <a:solidFill>
                  <a:srgbClr val="363635"/>
                </a:solidFill>
                <a:latin typeface="Georgia" panose="02040502050405020303" pitchFamily="18" charset="0"/>
              </a:rPr>
              <a:t> and zinc products do not mix well.</a:t>
            </a:r>
            <a:endParaRPr lang="en-US" b="0" i="0" dirty="0">
              <a:solidFill>
                <a:srgbClr val="363635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0029" y="57912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https://agfax.com/2018/04/06/georgia-pecans-fungicide-schedule-spray-when-you-need-but-not-more-than-neccessary/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43D19A-FCA9-4118-A99C-1921810D46DA}"/>
              </a:ext>
            </a:extLst>
          </p:cNvPr>
          <p:cNvSpPr txBox="1"/>
          <p:nvPr/>
        </p:nvSpPr>
        <p:spPr>
          <a:xfrm>
            <a:off x="5783565" y="2095063"/>
            <a:ext cx="315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Absolute is Group 3 &amp; Group 11</a:t>
            </a:r>
          </a:p>
        </p:txBody>
      </p:sp>
    </p:spTree>
    <p:extLst>
      <p:ext uri="{BB962C8B-B14F-4D97-AF65-F5344CB8AC3E}">
        <p14:creationId xmlns:p14="http://schemas.microsoft.com/office/powerpoint/2010/main" val="31530166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Triphenyl</a:t>
            </a:r>
            <a:r>
              <a:rPr lang="en-US" dirty="0"/>
              <a:t> Tin Hydroxide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Organo</a:t>
            </a:r>
            <a:r>
              <a:rPr lang="en-US" dirty="0"/>
              <a:t>-Tins”—Super Tin, </a:t>
            </a:r>
            <a:r>
              <a:rPr lang="en-US" dirty="0" err="1"/>
              <a:t>AgriTin</a:t>
            </a:r>
            <a:endParaRPr lang="en-US" dirty="0"/>
          </a:p>
          <a:p>
            <a:r>
              <a:rPr lang="en-US" dirty="0"/>
              <a:t>Low resistance risk, although lab studies show the possibility.</a:t>
            </a:r>
          </a:p>
          <a:p>
            <a:r>
              <a:rPr lang="en-US" dirty="0"/>
              <a:t>Weaker on foliage diseases.</a:t>
            </a:r>
          </a:p>
          <a:p>
            <a:r>
              <a:rPr lang="en-US" dirty="0"/>
              <a:t>Not systemic, protectant only.</a:t>
            </a:r>
          </a:p>
          <a:p>
            <a:r>
              <a:rPr lang="en-US" dirty="0"/>
              <a:t>Spray as new shuck growth occurs.</a:t>
            </a:r>
          </a:p>
        </p:txBody>
      </p:sp>
      <p:pic>
        <p:nvPicPr>
          <p:cNvPr id="1026" name="Picture 2" descr="Super TinÂ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257800"/>
            <a:ext cx="23050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www2.nufarm.com/uscrop/product/agri-tin-flowable/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7038" y="5268686"/>
            <a:ext cx="3700242" cy="70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036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Dodine</a:t>
            </a:r>
            <a:endParaRPr lang="en-US" dirty="0"/>
          </a:p>
        </p:txBody>
      </p:sp>
      <p:pic>
        <p:nvPicPr>
          <p:cNvPr id="1026" name="Picture 2" descr="Image result for dodin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57200"/>
            <a:ext cx="3038475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905000"/>
            <a:ext cx="4505325" cy="1438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1447800"/>
            <a:ext cx="3810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FRAC Group 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Old product, which caused bronzing on certain varieties—Barton, Schley, Moore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Protectant properties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Good control of nut scab when tank-mixed or rotated with TPTH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Limits on applications per year should be observed.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7272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41248"/>
          </a:xfrm>
        </p:spPr>
        <p:txBody>
          <a:bodyPr>
            <a:normAutofit/>
          </a:bodyPr>
          <a:lstStyle/>
          <a:p>
            <a:r>
              <a:rPr lang="en-US" dirty="0"/>
              <a:t>Texas Example Spray Guide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0" y="1066800"/>
          <a:ext cx="8915401" cy="57123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0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15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42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8672">
                <a:tc>
                  <a:txBody>
                    <a:bodyPr/>
                    <a:lstStyle/>
                    <a:p>
                      <a:r>
                        <a:rPr lang="en-US" b="1" dirty="0"/>
                        <a:t>Spray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Timing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Problems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Materials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8941"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/>
                        <a:t>Budbreak</a:t>
                      </a:r>
                      <a:r>
                        <a:rPr lang="en-US" b="1" dirty="0"/>
                        <a:t> </a:t>
                      </a:r>
                    </a:p>
                    <a:p>
                      <a:r>
                        <a:rPr lang="en-US" b="1" dirty="0"/>
                        <a:t> Early April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Scab,</a:t>
                      </a:r>
                      <a:r>
                        <a:rPr lang="en-US" b="1" baseline="0" dirty="0"/>
                        <a:t> Downy Spot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Fungicide &amp; </a:t>
                      </a:r>
                    </a:p>
                    <a:p>
                      <a:r>
                        <a:rPr lang="en-US" b="1" dirty="0"/>
                        <a:t>Zinc + Nitrogen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4586">
                <a:tc>
                  <a:txBody>
                    <a:bodyPr/>
                    <a:lstStyle/>
                    <a:p>
                      <a:r>
                        <a:rPr lang="en-US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14 days later</a:t>
                      </a:r>
                    </a:p>
                    <a:p>
                      <a:r>
                        <a:rPr lang="en-US" b="1" dirty="0"/>
                        <a:t>April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Scab, Downy Spot, Leaf Dieback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Fungicide &amp; </a:t>
                      </a:r>
                    </a:p>
                    <a:p>
                      <a:r>
                        <a:rPr lang="en-US" b="1" dirty="0"/>
                        <a:t>Zinc + Nitrogen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5630">
                <a:tc>
                  <a:txBody>
                    <a:bodyPr/>
                    <a:lstStyle/>
                    <a:p>
                      <a:r>
                        <a:rPr lang="en-US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14+ days later</a:t>
                      </a:r>
                    </a:p>
                    <a:p>
                      <a:r>
                        <a:rPr lang="en-US" b="1" dirty="0"/>
                        <a:t>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Scab,</a:t>
                      </a:r>
                      <a:r>
                        <a:rPr lang="en-US" b="1" baseline="0" dirty="0"/>
                        <a:t> Downy Spot, Leaf Dieback</a:t>
                      </a:r>
                    </a:p>
                    <a:p>
                      <a:r>
                        <a:rPr lang="en-US" b="1" baseline="0" dirty="0"/>
                        <a:t>Pecan Nut </a:t>
                      </a:r>
                      <a:r>
                        <a:rPr lang="en-US" b="1" baseline="0" dirty="0" err="1"/>
                        <a:t>Casebearer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Fungicide</a:t>
                      </a:r>
                      <a:r>
                        <a:rPr lang="en-US" b="1" baseline="0" dirty="0"/>
                        <a:t> </a:t>
                      </a:r>
                      <a:r>
                        <a:rPr lang="en-US" b="1" dirty="0"/>
                        <a:t>&amp; </a:t>
                      </a:r>
                    </a:p>
                    <a:p>
                      <a:r>
                        <a:rPr lang="en-US" b="1" dirty="0"/>
                        <a:t>Zinc</a:t>
                      </a:r>
                      <a:r>
                        <a:rPr lang="en-US" b="1" baseline="0" dirty="0"/>
                        <a:t> + Nitrogen</a:t>
                      </a:r>
                    </a:p>
                    <a:p>
                      <a:r>
                        <a:rPr lang="en-US" b="1" baseline="0" dirty="0"/>
                        <a:t>+ PNC Insecticide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672">
                <a:tc>
                  <a:txBody>
                    <a:bodyPr/>
                    <a:lstStyle/>
                    <a:p>
                      <a:r>
                        <a:rPr lang="en-US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14-21 days later</a:t>
                      </a:r>
                    </a:p>
                    <a:p>
                      <a:r>
                        <a:rPr lang="en-US" b="1" dirty="0"/>
                        <a:t>Late May, Early June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Scab, Leaf Dieback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Fungicide &amp; </a:t>
                      </a:r>
                    </a:p>
                    <a:p>
                      <a:r>
                        <a:rPr lang="en-US" b="1" dirty="0"/>
                        <a:t>Zinc</a:t>
                      </a:r>
                      <a:r>
                        <a:rPr lang="en-US" b="1" baseline="0" dirty="0"/>
                        <a:t> + Nitrogen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672">
                <a:tc>
                  <a:txBody>
                    <a:bodyPr/>
                    <a:lstStyle/>
                    <a:p>
                      <a:r>
                        <a:rPr lang="en-US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14-21 days later</a:t>
                      </a:r>
                    </a:p>
                    <a:p>
                      <a:r>
                        <a:rPr lang="en-US" b="1" dirty="0"/>
                        <a:t>Late June, Early July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Scab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Fungicide &amp;</a:t>
                      </a:r>
                    </a:p>
                    <a:p>
                      <a:r>
                        <a:rPr lang="en-US" b="1" dirty="0"/>
                        <a:t>Zinc + Nitrogen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9672">
                <a:tc>
                  <a:txBody>
                    <a:bodyPr/>
                    <a:lstStyle/>
                    <a:p>
                      <a:r>
                        <a:rPr lang="en-US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21+ days later</a:t>
                      </a:r>
                    </a:p>
                    <a:p>
                      <a:r>
                        <a:rPr lang="en-US" b="1" dirty="0"/>
                        <a:t>Late July,</a:t>
                      </a:r>
                      <a:r>
                        <a:rPr lang="en-US" b="1" baseline="0" dirty="0"/>
                        <a:t> Early August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Scab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Fungicide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452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452718"/>
            <a:ext cx="9448800" cy="842682"/>
          </a:xfrm>
        </p:spPr>
        <p:txBody>
          <a:bodyPr/>
          <a:lstStyle/>
          <a:p>
            <a:r>
              <a:rPr lang="en-US" dirty="0"/>
              <a:t>Key #9: RESISTANCE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447800"/>
            <a:ext cx="8763000" cy="4800607"/>
          </a:xfrm>
        </p:spPr>
        <p:txBody>
          <a:bodyPr>
            <a:normAutofit/>
          </a:bodyPr>
          <a:lstStyle/>
          <a:p>
            <a:r>
              <a:rPr lang="en-US" dirty="0"/>
              <a:t>Pecan Scab reproduces itself with great frequency during each growing cycle.</a:t>
            </a:r>
          </a:p>
          <a:p>
            <a:r>
              <a:rPr lang="en-US" dirty="0"/>
              <a:t>Chemicals with narrow mode of action that are repeatedly exposed to the organism ultimately can become non-effective.</a:t>
            </a:r>
          </a:p>
          <a:p>
            <a:r>
              <a:rPr lang="en-US" dirty="0"/>
              <a:t>Follow EPA Guidelines and restrictions on annual product use per acre---All Orchards!</a:t>
            </a:r>
          </a:p>
          <a:p>
            <a:r>
              <a:rPr lang="en-US" dirty="0"/>
              <a:t>Rotate Fungicides</a:t>
            </a:r>
          </a:p>
          <a:p>
            <a:r>
              <a:rPr lang="en-US" dirty="0"/>
              <a:t>Spray with tank mixes with multiple modes of action</a:t>
            </a:r>
          </a:p>
          <a:p>
            <a:r>
              <a:rPr lang="en-US" dirty="0"/>
              <a:t>Use Products with Reduced risk of resistance.</a:t>
            </a:r>
          </a:p>
        </p:txBody>
      </p:sp>
    </p:spTree>
    <p:extLst>
      <p:ext uri="{BB962C8B-B14F-4D97-AF65-F5344CB8AC3E}">
        <p14:creationId xmlns:p14="http://schemas.microsoft.com/office/powerpoint/2010/main" val="42609910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6200" y="1"/>
          <a:ext cx="8991600" cy="69376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80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22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31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39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Active Ingredient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FRAC GROUP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Tradename(s)*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Max product per acre per application and total product per acre allowed per year**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2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Azoxystrobin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Abound (Syngenta)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 oz/A; 73.8 oz/A/yr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2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Azoxystrobin + Difenconazole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11,3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Quadris</a:t>
                      </a:r>
                      <a:r>
                        <a:rPr lang="en-US" sz="1200" dirty="0">
                          <a:effectLst/>
                        </a:rPr>
                        <a:t> Top (Syngenta)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 oz/A; 56 oz/A/yr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1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Azoxystrobin + Propiconazole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11,3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Quilt (Syngenta),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Quilt Xcel (Syngenta)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27.5 oz/A; 122 oz/A/yr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21 oz/A; 115 oz/A/yr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9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Dodine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ELast 400 (Aceto)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 pt/A; 18 pt/A/yr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9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Fenbuconazole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Enable 2F (Dow)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 oz/A; 48 oz/A/yr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2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Kresoxim-methyl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Sovran (BASF)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4.8 </a:t>
                      </a:r>
                      <a:r>
                        <a:rPr lang="en-US" sz="1200" dirty="0" err="1">
                          <a:effectLst/>
                        </a:rPr>
                        <a:t>oz</a:t>
                      </a:r>
                      <a:r>
                        <a:rPr lang="en-US" sz="1200" dirty="0">
                          <a:effectLst/>
                        </a:rPr>
                        <a:t>/A; 14.4 </a:t>
                      </a:r>
                      <a:r>
                        <a:rPr lang="en-US" sz="1200" dirty="0" err="1">
                          <a:effectLst/>
                        </a:rPr>
                        <a:t>oz</a:t>
                      </a:r>
                      <a:r>
                        <a:rPr lang="en-US" sz="1200" dirty="0">
                          <a:effectLst/>
                        </a:rPr>
                        <a:t>/A/</a:t>
                      </a:r>
                      <a:r>
                        <a:rPr lang="en-US" sz="1200" dirty="0" err="1">
                          <a:effectLst/>
                        </a:rPr>
                        <a:t>yr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9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Metconazole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Quash (Valent)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3.5 </a:t>
                      </a:r>
                      <a:r>
                        <a:rPr lang="en-US" sz="1200" dirty="0" err="1">
                          <a:effectLst/>
                        </a:rPr>
                        <a:t>oz</a:t>
                      </a:r>
                      <a:r>
                        <a:rPr lang="en-US" sz="1200" dirty="0">
                          <a:effectLst/>
                        </a:rPr>
                        <a:t>/A; 14 </a:t>
                      </a:r>
                      <a:r>
                        <a:rPr lang="en-US" sz="1200" dirty="0" err="1">
                          <a:effectLst/>
                        </a:rPr>
                        <a:t>oz</a:t>
                      </a:r>
                      <a:r>
                        <a:rPr lang="en-US" sz="1200" dirty="0">
                          <a:effectLst/>
                        </a:rPr>
                        <a:t>/A/</a:t>
                      </a:r>
                      <a:r>
                        <a:rPr lang="en-US" sz="1200" dirty="0" err="1">
                          <a:effectLst/>
                        </a:rPr>
                        <a:t>yr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9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Phosphorus acid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Phostrol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 </a:t>
                      </a:r>
                      <a:r>
                        <a:rPr lang="en-US" sz="1200" dirty="0" err="1">
                          <a:effectLst/>
                        </a:rPr>
                        <a:t>oz</a:t>
                      </a:r>
                      <a:r>
                        <a:rPr lang="en-US" sz="1200" dirty="0">
                          <a:effectLst/>
                        </a:rPr>
                        <a:t>/A; n/a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11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Propiconazole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Orbit (Syngenta), Bumper (MANA), Tilt (Syngenta), Propimax (Dow), others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 </a:t>
                      </a:r>
                      <a:r>
                        <a:rPr lang="en-US" sz="1200" dirty="0" err="1">
                          <a:effectLst/>
                        </a:rPr>
                        <a:t>oz</a:t>
                      </a:r>
                      <a:r>
                        <a:rPr lang="en-US" sz="1200" dirty="0">
                          <a:effectLst/>
                        </a:rPr>
                        <a:t>/A; 32 </a:t>
                      </a:r>
                      <a:r>
                        <a:rPr lang="en-US" sz="1200" dirty="0" err="1">
                          <a:effectLst/>
                        </a:rPr>
                        <a:t>oz</a:t>
                      </a:r>
                      <a:r>
                        <a:rPr lang="en-US" sz="1200" dirty="0">
                          <a:effectLst/>
                        </a:rPr>
                        <a:t>/A/</a:t>
                      </a:r>
                      <a:r>
                        <a:rPr lang="en-US" sz="1200" dirty="0" err="1">
                          <a:effectLst/>
                        </a:rPr>
                        <a:t>yr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72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Propiconazole + Trifloxystrobin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11,3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Stratego (Bayer)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 </a:t>
                      </a:r>
                      <a:r>
                        <a:rPr lang="en-US" sz="1200" dirty="0" err="1">
                          <a:effectLst/>
                        </a:rPr>
                        <a:t>oz</a:t>
                      </a:r>
                      <a:r>
                        <a:rPr lang="en-US" sz="1200" dirty="0">
                          <a:effectLst/>
                        </a:rPr>
                        <a:t>/A; 30 </a:t>
                      </a:r>
                      <a:r>
                        <a:rPr lang="en-US" sz="1200" dirty="0" err="1">
                          <a:effectLst/>
                        </a:rPr>
                        <a:t>oz</a:t>
                      </a:r>
                      <a:r>
                        <a:rPr lang="en-US" sz="1200" dirty="0">
                          <a:effectLst/>
                        </a:rPr>
                        <a:t>/A/</a:t>
                      </a:r>
                      <a:r>
                        <a:rPr lang="en-US" sz="1200" dirty="0" err="1">
                          <a:effectLst/>
                        </a:rPr>
                        <a:t>yr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59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Pyraclostrobin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Headline (BASF)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 </a:t>
                      </a:r>
                      <a:r>
                        <a:rPr lang="en-US" sz="1200" dirty="0" err="1">
                          <a:effectLst/>
                        </a:rPr>
                        <a:t>oz</a:t>
                      </a:r>
                      <a:r>
                        <a:rPr lang="en-US" sz="1200" dirty="0">
                          <a:effectLst/>
                        </a:rPr>
                        <a:t>/A; 28 </a:t>
                      </a:r>
                      <a:r>
                        <a:rPr lang="en-US" sz="1200" dirty="0" err="1">
                          <a:effectLst/>
                        </a:rPr>
                        <a:t>oz</a:t>
                      </a:r>
                      <a:r>
                        <a:rPr lang="en-US" sz="1200" dirty="0">
                          <a:effectLst/>
                        </a:rPr>
                        <a:t>/A/</a:t>
                      </a:r>
                      <a:r>
                        <a:rPr lang="en-US" sz="1200" dirty="0" err="1">
                          <a:effectLst/>
                        </a:rPr>
                        <a:t>yr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72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Pyraclostrobin + Boscalid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11,7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Pristine (BASF)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14.5 </a:t>
                      </a:r>
                      <a:r>
                        <a:rPr lang="en-US" sz="1200" dirty="0" err="1">
                          <a:effectLst/>
                        </a:rPr>
                        <a:t>oz</a:t>
                      </a:r>
                      <a:r>
                        <a:rPr lang="en-US" sz="1200" dirty="0">
                          <a:effectLst/>
                        </a:rPr>
                        <a:t>/A; 58 </a:t>
                      </a:r>
                      <a:r>
                        <a:rPr lang="en-US" sz="1200" dirty="0" err="1">
                          <a:effectLst/>
                        </a:rPr>
                        <a:t>oz</a:t>
                      </a:r>
                      <a:r>
                        <a:rPr lang="en-US" sz="1200" dirty="0">
                          <a:effectLst/>
                        </a:rPr>
                        <a:t>/A/</a:t>
                      </a:r>
                      <a:r>
                        <a:rPr lang="en-US" sz="1200" dirty="0" err="1">
                          <a:effectLst/>
                        </a:rPr>
                        <a:t>yr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811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Tebuconazole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Tebuzol (UPI), Folicur (Bayer), Toledo (Rotam), Monsoon (Loveland), Orius 3.6 F (MANA)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 </a:t>
                      </a:r>
                      <a:r>
                        <a:rPr lang="en-US" sz="1200" dirty="0" err="1">
                          <a:effectLst/>
                        </a:rPr>
                        <a:t>oz</a:t>
                      </a:r>
                      <a:r>
                        <a:rPr lang="en-US" sz="1200" dirty="0">
                          <a:effectLst/>
                        </a:rPr>
                        <a:t>/A; 32 </a:t>
                      </a:r>
                      <a:r>
                        <a:rPr lang="en-US" sz="1200" dirty="0" err="1">
                          <a:effectLst/>
                        </a:rPr>
                        <a:t>oz</a:t>
                      </a:r>
                      <a:r>
                        <a:rPr lang="en-US" sz="1200" dirty="0">
                          <a:effectLst/>
                        </a:rPr>
                        <a:t>/A/</a:t>
                      </a:r>
                      <a:r>
                        <a:rPr lang="en-US" sz="1200" dirty="0" err="1">
                          <a:effectLst/>
                        </a:rPr>
                        <a:t>yr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119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Tebuconazole +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Azoxystrobin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11,3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Custodia (MANA)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17.2 </a:t>
                      </a:r>
                      <a:r>
                        <a:rPr lang="en-US" sz="1200" dirty="0" err="1">
                          <a:effectLst/>
                        </a:rPr>
                        <a:t>oz</a:t>
                      </a:r>
                      <a:r>
                        <a:rPr lang="en-US" sz="1200" dirty="0">
                          <a:effectLst/>
                        </a:rPr>
                        <a:t>/A; 69 </a:t>
                      </a:r>
                      <a:r>
                        <a:rPr lang="en-US" sz="1200" dirty="0" err="1">
                          <a:effectLst/>
                        </a:rPr>
                        <a:t>oz</a:t>
                      </a:r>
                      <a:r>
                        <a:rPr lang="en-US" sz="1200" dirty="0">
                          <a:effectLst/>
                        </a:rPr>
                        <a:t>/A/</a:t>
                      </a:r>
                      <a:r>
                        <a:rPr lang="en-US" sz="1200" dirty="0" err="1">
                          <a:effectLst/>
                        </a:rPr>
                        <a:t>yr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119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Tebuconazole + phosphorous acid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3, 33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Viathon (Helena)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2.5 pts/A; 16.5 pts/A/</a:t>
                      </a:r>
                      <a:r>
                        <a:rPr lang="en-US" sz="1200" dirty="0" err="1">
                          <a:effectLst/>
                        </a:rPr>
                        <a:t>yr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119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Tebuconazole + trifloxystrobin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11,3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Adament (Bayer),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Absolute (Bayer)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 </a:t>
                      </a:r>
                      <a:r>
                        <a:rPr lang="en-US" sz="1200" dirty="0" err="1">
                          <a:effectLst/>
                        </a:rPr>
                        <a:t>oz</a:t>
                      </a:r>
                      <a:r>
                        <a:rPr lang="en-US" sz="1200" dirty="0">
                          <a:effectLst/>
                        </a:rPr>
                        <a:t>/A; 32 </a:t>
                      </a:r>
                      <a:r>
                        <a:rPr lang="en-US" sz="1200" dirty="0" err="1">
                          <a:effectLst/>
                        </a:rPr>
                        <a:t>oz</a:t>
                      </a:r>
                      <a:r>
                        <a:rPr lang="en-US" sz="1200" dirty="0">
                          <a:effectLst/>
                        </a:rPr>
                        <a:t>/A/</a:t>
                      </a:r>
                      <a:r>
                        <a:rPr lang="en-US" sz="1200" dirty="0" err="1">
                          <a:effectLst/>
                        </a:rPr>
                        <a:t>yr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7.7 </a:t>
                      </a:r>
                      <a:r>
                        <a:rPr lang="en-US" sz="1200" dirty="0" err="1">
                          <a:effectLst/>
                        </a:rPr>
                        <a:t>oz</a:t>
                      </a:r>
                      <a:r>
                        <a:rPr lang="en-US" sz="1200" dirty="0">
                          <a:effectLst/>
                        </a:rPr>
                        <a:t>/A; 46 </a:t>
                      </a:r>
                      <a:r>
                        <a:rPr lang="en-US" sz="1200" dirty="0" err="1">
                          <a:effectLst/>
                        </a:rPr>
                        <a:t>oz</a:t>
                      </a:r>
                      <a:r>
                        <a:rPr lang="en-US" sz="1200" dirty="0">
                          <a:effectLst/>
                        </a:rPr>
                        <a:t>/A/</a:t>
                      </a:r>
                      <a:r>
                        <a:rPr lang="en-US" sz="1200" dirty="0" err="1">
                          <a:effectLst/>
                        </a:rPr>
                        <a:t>yr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59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Thiophanate-methyl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Topsin M WSB (UPI), others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 </a:t>
                      </a:r>
                      <a:r>
                        <a:rPr lang="en-US" sz="1200" dirty="0" err="1">
                          <a:effectLst/>
                        </a:rPr>
                        <a:t>lb</a:t>
                      </a:r>
                      <a:r>
                        <a:rPr lang="en-US" sz="1200" dirty="0">
                          <a:effectLst/>
                        </a:rPr>
                        <a:t>/A; 3 </a:t>
                      </a:r>
                      <a:r>
                        <a:rPr lang="en-US" sz="1200" dirty="0" err="1">
                          <a:effectLst/>
                        </a:rPr>
                        <a:t>lbs</a:t>
                      </a:r>
                      <a:r>
                        <a:rPr lang="en-US" sz="1200" dirty="0">
                          <a:effectLst/>
                        </a:rPr>
                        <a:t>/A/</a:t>
                      </a:r>
                      <a:r>
                        <a:rPr lang="en-US" sz="1200" dirty="0" err="1">
                          <a:effectLst/>
                        </a:rPr>
                        <a:t>yr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6084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Triphenyl tin hydroxide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Agri Tin (Nu Farm) Super Tin 80 WP (UPI)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Super Tin 4L (UPI)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7.5 </a:t>
                      </a:r>
                      <a:r>
                        <a:rPr lang="en-US" sz="1200" dirty="0" err="1">
                          <a:effectLst/>
                        </a:rPr>
                        <a:t>oz</a:t>
                      </a:r>
                      <a:r>
                        <a:rPr lang="en-US" sz="1200" dirty="0">
                          <a:effectLst/>
                        </a:rPr>
                        <a:t>/A; 45 </a:t>
                      </a:r>
                      <a:r>
                        <a:rPr lang="en-US" sz="1200" dirty="0" err="1">
                          <a:effectLst/>
                        </a:rPr>
                        <a:t>oz</a:t>
                      </a:r>
                      <a:r>
                        <a:rPr lang="en-US" sz="1200" dirty="0">
                          <a:effectLst/>
                        </a:rPr>
                        <a:t>/A/</a:t>
                      </a:r>
                      <a:r>
                        <a:rPr lang="en-US" sz="1200" dirty="0" err="1">
                          <a:effectLst/>
                        </a:rPr>
                        <a:t>yr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12 </a:t>
                      </a:r>
                      <a:r>
                        <a:rPr lang="en-US" sz="1200" dirty="0" err="1">
                          <a:effectLst/>
                        </a:rPr>
                        <a:t>oz</a:t>
                      </a:r>
                      <a:r>
                        <a:rPr lang="en-US" sz="1200" dirty="0">
                          <a:effectLst/>
                        </a:rPr>
                        <a:t>/A; 72 </a:t>
                      </a:r>
                      <a:r>
                        <a:rPr lang="en-US" sz="1200" dirty="0" err="1">
                          <a:effectLst/>
                        </a:rPr>
                        <a:t>oz</a:t>
                      </a:r>
                      <a:r>
                        <a:rPr lang="en-US" sz="1200" dirty="0">
                          <a:effectLst/>
                        </a:rPr>
                        <a:t>/A/</a:t>
                      </a:r>
                      <a:r>
                        <a:rPr lang="en-US" sz="1200" dirty="0" err="1">
                          <a:effectLst/>
                        </a:rPr>
                        <a:t>yr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4" marR="47354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2" name="Oval 1"/>
          <p:cNvSpPr/>
          <p:nvPr/>
        </p:nvSpPr>
        <p:spPr>
          <a:xfrm>
            <a:off x="2286000" y="-9625"/>
            <a:ext cx="1066800" cy="6192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4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Co-Mixed Products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10" y="1524000"/>
            <a:ext cx="6711654" cy="4195481"/>
          </a:xfrm>
        </p:spPr>
        <p:txBody>
          <a:bodyPr/>
          <a:lstStyle/>
          <a:p>
            <a:r>
              <a:rPr lang="en-US" dirty="0"/>
              <a:t>Absolute/Absolute Maxx (Bayer)</a:t>
            </a:r>
          </a:p>
          <a:p>
            <a:r>
              <a:rPr lang="en-US" dirty="0" err="1"/>
              <a:t>Tebuconazole</a:t>
            </a:r>
            <a:r>
              <a:rPr lang="en-US" dirty="0"/>
              <a:t> (Group 3)</a:t>
            </a:r>
          </a:p>
          <a:p>
            <a:r>
              <a:rPr lang="en-US" dirty="0" err="1"/>
              <a:t>Trifloxystrobin</a:t>
            </a:r>
            <a:r>
              <a:rPr lang="en-US" dirty="0"/>
              <a:t> (Group 11)—Gem, Flint</a:t>
            </a:r>
          </a:p>
          <a:p>
            <a:r>
              <a:rPr lang="en-US" dirty="0"/>
              <a:t>22.6% Each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 descr="Absolu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155710"/>
            <a:ext cx="2095500" cy="990601"/>
          </a:xfrm>
          <a:prstGeom prst="rect">
            <a:avLst/>
          </a:prstGeom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13471335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020" y="23091"/>
            <a:ext cx="7055380" cy="1400530"/>
          </a:xfrm>
        </p:spPr>
        <p:txBody>
          <a:bodyPr>
            <a:normAutofit/>
          </a:bodyPr>
          <a:lstStyle/>
          <a:p>
            <a:r>
              <a:rPr lang="en-US" dirty="0"/>
              <a:t>Key #10-Scab control stops at shell hardening</a:t>
            </a:r>
          </a:p>
        </p:txBody>
      </p:sp>
      <p:pic>
        <p:nvPicPr>
          <p:cNvPr id="4" name="Content Placeholder 3" descr="kerneldeve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38200" y="1371600"/>
            <a:ext cx="6553200" cy="43688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5791200"/>
            <a:ext cx="8686800" cy="838200"/>
          </a:xfrm>
          <a:prstGeom prst="rect">
            <a:avLst/>
          </a:prstGeom>
        </p:spPr>
        <p:txBody>
          <a:bodyPr vert="horz" anchor="ctr"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Infections after Shell Hardening are not Economically Important</a:t>
            </a:r>
          </a:p>
        </p:txBody>
      </p:sp>
    </p:spTree>
    <p:extLst>
      <p:ext uri="{BB962C8B-B14F-4D97-AF65-F5344CB8AC3E}">
        <p14:creationId xmlns:p14="http://schemas.microsoft.com/office/powerpoint/2010/main" val="9784762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MORE HELP?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3" y="1850939"/>
            <a:ext cx="5867400" cy="2743200"/>
          </a:xfrm>
        </p:spPr>
        <p:txBody>
          <a:bodyPr>
            <a:noAutofit/>
          </a:bodyPr>
          <a:lstStyle/>
          <a:p>
            <a:r>
              <a:rPr lang="en-US" sz="2400" dirty="0"/>
              <a:t>Texas Plant Disease Diagnostic Lab</a:t>
            </a:r>
          </a:p>
          <a:p>
            <a:r>
              <a:rPr lang="en-US" sz="2400" dirty="0"/>
              <a:t>(College Station)</a:t>
            </a:r>
          </a:p>
          <a:p>
            <a:r>
              <a:rPr lang="en-US" sz="2400" dirty="0">
                <a:hlinkClick r:id="rId3"/>
              </a:rPr>
              <a:t>http://plantclinic.tamu.edu</a:t>
            </a:r>
            <a:endParaRPr lang="en-US" sz="2400" dirty="0"/>
          </a:p>
          <a:p>
            <a:r>
              <a:rPr lang="en-US" sz="2400" dirty="0"/>
              <a:t>979-845-8032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>
                <a:hlinkClick r:id="rId4"/>
              </a:rPr>
              <a:t>MLNesbitt@tamu.edu</a:t>
            </a:r>
            <a:r>
              <a:rPr lang="en-US" sz="2400" dirty="0"/>
              <a:t>	</a:t>
            </a:r>
          </a:p>
          <a:p>
            <a:r>
              <a:rPr lang="en-US" sz="2400" dirty="0"/>
              <a:t>(979) 862-1218</a:t>
            </a:r>
          </a:p>
        </p:txBody>
      </p:sp>
      <p:pic>
        <p:nvPicPr>
          <p:cNvPr id="6" name="Picture 5" descr="IMG_12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4533900" y="1943100"/>
            <a:ext cx="518160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748" y="60505"/>
            <a:ext cx="8686800" cy="838200"/>
          </a:xfrm>
        </p:spPr>
        <p:txBody>
          <a:bodyPr/>
          <a:lstStyle/>
          <a:p>
            <a:r>
              <a:rPr lang="en-US" dirty="0"/>
              <a:t>Recognize favorable weather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4267200" cy="5303838"/>
          </a:xfrm>
        </p:spPr>
        <p:txBody>
          <a:bodyPr>
            <a:normAutofit/>
          </a:bodyPr>
          <a:lstStyle/>
          <a:p>
            <a:r>
              <a:rPr lang="en-US" dirty="0"/>
              <a:t>Warm temperatures (&gt;57 F) (80-90 F optimal)</a:t>
            </a:r>
          </a:p>
          <a:p>
            <a:r>
              <a:rPr lang="en-US" dirty="0"/>
              <a:t>Sufficient hours of tissue wetness &amp; humidity</a:t>
            </a:r>
          </a:p>
          <a:p>
            <a:pPr lvl="1"/>
            <a:r>
              <a:rPr lang="en-US" sz="2200" dirty="0"/>
              <a:t>10-36, depending on variety</a:t>
            </a:r>
            <a:endParaRPr lang="en-US" sz="2400" dirty="0"/>
          </a:p>
          <a:p>
            <a:pPr marL="0" lvl="1"/>
            <a:r>
              <a:rPr lang="en-US" sz="2400" b="1" dirty="0"/>
              <a:t>	</a:t>
            </a:r>
            <a:r>
              <a:rPr lang="en-US" sz="2000" dirty="0"/>
              <a:t>Late afternoon rains with foliage remaining wet all night favor epidemic development</a:t>
            </a:r>
            <a:r>
              <a:rPr lang="en-US" sz="2000" b="1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C:\WINDOWS\Desktop\camera\PICT04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114800"/>
            <a:ext cx="3657600" cy="2743200"/>
          </a:xfrm>
          <a:prstGeom prst="rect">
            <a:avLst/>
          </a:prstGeom>
          <a:noFill/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45726D0-17BA-40A3-AD95-321D7F0722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9" t="15316" r="11960"/>
          <a:stretch/>
        </p:blipFill>
        <p:spPr bwMode="auto">
          <a:xfrm>
            <a:off x="4694148" y="891856"/>
            <a:ext cx="3840252" cy="340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70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391400" cy="758952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Texas Rainfall </a:t>
            </a:r>
            <a:r>
              <a:rPr lang="en-US" sz="2700" dirty="0"/>
              <a:t>30 year averages</a:t>
            </a:r>
          </a:p>
        </p:txBody>
      </p:sp>
      <p:pic>
        <p:nvPicPr>
          <p:cNvPr id="8" name="Picture 7" descr="http://www.window.state.tx.us/specialrpt/tif/images/exhibit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792640"/>
            <a:ext cx="5936775" cy="6156656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 flipH="1">
            <a:off x="4000500" y="1219200"/>
            <a:ext cx="152400" cy="4724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334000" y="1295400"/>
            <a:ext cx="152400" cy="4724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Left Arrow 5"/>
          <p:cNvSpPr/>
          <p:nvPr/>
        </p:nvSpPr>
        <p:spPr>
          <a:xfrm>
            <a:off x="1634888" y="2389071"/>
            <a:ext cx="2286000" cy="8382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Scab rare or never</a:t>
            </a:r>
          </a:p>
        </p:txBody>
      </p:sp>
      <p:sp>
        <p:nvSpPr>
          <p:cNvPr id="7" name="Right Arrow 6"/>
          <p:cNvSpPr/>
          <p:nvPr/>
        </p:nvSpPr>
        <p:spPr>
          <a:xfrm>
            <a:off x="5588154" y="2389071"/>
            <a:ext cx="1981200" cy="90317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Scab most years</a:t>
            </a:r>
          </a:p>
        </p:txBody>
      </p:sp>
      <p:sp>
        <p:nvSpPr>
          <p:cNvPr id="9" name="Left-Right Arrow 8"/>
          <p:cNvSpPr/>
          <p:nvPr/>
        </p:nvSpPr>
        <p:spPr>
          <a:xfrm>
            <a:off x="4142072" y="2579571"/>
            <a:ext cx="1257300" cy="45720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166699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D3D6A-73F4-43BA-A5BA-C2B89F51F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3D870-083C-4B3D-9BD2-AC8FBB35A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Yearly Climate">
            <a:extLst>
              <a:ext uri="{FF2B5EF4-FFF2-40B4-BE49-F238E27FC236}">
                <a16:creationId xmlns:a16="http://schemas.microsoft.com/office/drawing/2014/main" id="{B32EF4EB-FB8B-4B17-9C9E-4DD498AF5C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71"/>
          <a:stretch/>
        </p:blipFill>
        <p:spPr bwMode="auto">
          <a:xfrm>
            <a:off x="304800" y="4304744"/>
            <a:ext cx="7342710" cy="253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83900C80-A92A-467B-9E61-555916D2A1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89"/>
          <a:stretch/>
        </p:blipFill>
        <p:spPr bwMode="auto">
          <a:xfrm>
            <a:off x="314219" y="1981200"/>
            <a:ext cx="7333292" cy="238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5E35597F-C2B3-44EF-BB66-99C8FB490C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67" b="20000"/>
          <a:stretch/>
        </p:blipFill>
        <p:spPr bwMode="auto">
          <a:xfrm>
            <a:off x="334766" y="-127571"/>
            <a:ext cx="7292832" cy="210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5F2C1D-5DD6-4F66-AB3D-E3C676B3F4B8}"/>
              </a:ext>
            </a:extLst>
          </p:cNvPr>
          <p:cNvSpPr txBox="1"/>
          <p:nvPr/>
        </p:nvSpPr>
        <p:spPr>
          <a:xfrm>
            <a:off x="4724400" y="914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High Plains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489219-424B-40C2-A133-9A54EDE92AB1}"/>
              </a:ext>
            </a:extLst>
          </p:cNvPr>
          <p:cNvSpPr txBox="1"/>
          <p:nvPr/>
        </p:nvSpPr>
        <p:spPr>
          <a:xfrm>
            <a:off x="4800600" y="3244334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South Central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033918-27BE-4F2D-9113-8377658CCFF4}"/>
              </a:ext>
            </a:extLst>
          </p:cNvPr>
          <p:cNvSpPr txBox="1"/>
          <p:nvPr/>
        </p:nvSpPr>
        <p:spPr>
          <a:xfrm>
            <a:off x="4817098" y="5752544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Gulf Coast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BC5448-ACAE-4223-A3D3-DB0B0B149B27}"/>
              </a:ext>
            </a:extLst>
          </p:cNvPr>
          <p:cNvSpPr txBox="1"/>
          <p:nvPr/>
        </p:nvSpPr>
        <p:spPr>
          <a:xfrm>
            <a:off x="1066800" y="2438400"/>
            <a:ext cx="4953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Scab potential is high right now in Texas.</a:t>
            </a:r>
          </a:p>
        </p:txBody>
      </p:sp>
    </p:spTree>
    <p:extLst>
      <p:ext uri="{BB962C8B-B14F-4D97-AF65-F5344CB8AC3E}">
        <p14:creationId xmlns:p14="http://schemas.microsoft.com/office/powerpoint/2010/main" val="322112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This photo depicts the parachute stage, or leaf-burst stage of pecan tree foliage growth in the spring.">
            <a:extLst>
              <a:ext uri="{FF2B5EF4-FFF2-40B4-BE49-F238E27FC236}">
                <a16:creationId xmlns:a16="http://schemas.microsoft.com/office/drawing/2014/main" id="{C78D8F6E-DA00-4E50-9587-7321AC354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7537"/>
            <a:ext cx="8458732" cy="475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DCECCE-EAB3-4435-89FD-526913B477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05" y="1309865"/>
            <a:ext cx="4580151" cy="25763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E6DEDB-0251-4C9B-82C2-E2D20E7D9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755" y="31478"/>
            <a:ext cx="8354490" cy="1400530"/>
          </a:xfrm>
        </p:spPr>
        <p:txBody>
          <a:bodyPr/>
          <a:lstStyle/>
          <a:p>
            <a:r>
              <a:rPr lang="en-US" dirty="0"/>
              <a:t>Key #2-Protect foliage with fungicides early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5C52A1-D52B-4809-A024-49329C7627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05" y="3401917"/>
            <a:ext cx="4621652" cy="25996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239CF3-768C-4FD2-8EDF-8C4373C4DC3F}"/>
              </a:ext>
            </a:extLst>
          </p:cNvPr>
          <p:cNvSpPr txBox="1"/>
          <p:nvPr/>
        </p:nvSpPr>
        <p:spPr>
          <a:xfrm>
            <a:off x="0" y="5556697"/>
            <a:ext cx="8001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Healthy Foliage is Critical to Good </a:t>
            </a:r>
            <a:r>
              <a:rPr lang="en-US" dirty="0" err="1"/>
              <a:t>Kernal</a:t>
            </a:r>
            <a:r>
              <a:rPr lang="en-US" dirty="0"/>
              <a:t> Quality.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Most leaves are made April &amp; May.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Leaf Scab that develops early can lead to hard-to-control nut scab if weather favors Scab disease.</a:t>
            </a:r>
          </a:p>
        </p:txBody>
      </p:sp>
    </p:spTree>
    <p:extLst>
      <p:ext uri="{BB962C8B-B14F-4D97-AF65-F5344CB8AC3E}">
        <p14:creationId xmlns:p14="http://schemas.microsoft.com/office/powerpoint/2010/main" val="223450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35" y="228600"/>
            <a:ext cx="7712366" cy="1143000"/>
          </a:xfrm>
        </p:spPr>
        <p:txBody>
          <a:bodyPr>
            <a:noAutofit/>
          </a:bodyPr>
          <a:lstStyle/>
          <a:p>
            <a:r>
              <a:rPr lang="en-US" sz="2800" dirty="0"/>
              <a:t>Key #3: Post-pollination cover spray timing must keep pace with rapid nut sizing.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5" b="17953"/>
          <a:stretch/>
        </p:blipFill>
        <p:spPr>
          <a:xfrm>
            <a:off x="1143000" y="1447800"/>
            <a:ext cx="3429000" cy="248516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324100"/>
            <a:ext cx="3505200" cy="2628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938" y="4533900"/>
            <a:ext cx="3464405" cy="19487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D5D7C7E-16C8-49AC-B09D-52AA5AA21DD2}"/>
              </a:ext>
            </a:extLst>
          </p:cNvPr>
          <p:cNvSpPr txBox="1"/>
          <p:nvPr/>
        </p:nvSpPr>
        <p:spPr>
          <a:xfrm>
            <a:off x="0" y="4267200"/>
            <a:ext cx="457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Typical fungicide timing calls for sprays every 14-21 days. </a:t>
            </a:r>
          </a:p>
          <a:p>
            <a:endParaRPr lang="en-US" dirty="0"/>
          </a:p>
          <a:p>
            <a:r>
              <a:rPr lang="en-US" dirty="0"/>
              <a:t>In weather conducive to Scab disease, intervals should shorten to 10-14 days when rapid expansion of nuts is observed---variety influenced.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50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98297"/>
            <a:ext cx="8991600" cy="762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/>
              <a:t>Key #4: Pecan Varieties Differ in Susceptibility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295400"/>
          <a:ext cx="8229600" cy="5364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1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Resistant (+)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Susceptible (v)</a:t>
                      </a: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15">
                <a:tc>
                  <a:txBody>
                    <a:bodyPr/>
                    <a:lstStyle/>
                    <a:p>
                      <a:r>
                        <a:rPr lang="en-US" sz="1800" dirty="0" err="1"/>
                        <a:t>Kanza</a:t>
                      </a:r>
                      <a:endParaRPr lang="en-US" sz="1800" dirty="0"/>
                    </a:p>
                  </a:txBody>
                  <a:tcPr marT="45717" marB="45717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++++++++++</a:t>
                      </a:r>
                    </a:p>
                  </a:txBody>
                  <a:tcPr marT="45717" marB="45717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Sioux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+++</a:t>
                      </a:r>
                      <a:r>
                        <a:rPr lang="en-US" sz="1800" dirty="0" err="1"/>
                        <a:t>vvvvvvv</a:t>
                      </a:r>
                      <a:endParaRPr lang="en-US" sz="1800" dirty="0"/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15">
                <a:tc>
                  <a:txBody>
                    <a:bodyPr/>
                    <a:lstStyle/>
                    <a:p>
                      <a:r>
                        <a:rPr lang="en-US" sz="1800" dirty="0"/>
                        <a:t>Lakota</a:t>
                      </a:r>
                    </a:p>
                  </a:txBody>
                  <a:tcPr marT="45717" marB="45717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++++++++++</a:t>
                      </a:r>
                    </a:p>
                  </a:txBody>
                  <a:tcPr marT="45717" marB="45717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Nacono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+++</a:t>
                      </a:r>
                      <a:r>
                        <a:rPr lang="en-US" sz="1800" dirty="0" err="1"/>
                        <a:t>vvvvvvv</a:t>
                      </a:r>
                      <a:endParaRPr lang="en-US" sz="1800" dirty="0"/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15">
                <a:tc>
                  <a:txBody>
                    <a:bodyPr/>
                    <a:lstStyle/>
                    <a:p>
                      <a:r>
                        <a:rPr lang="en-US" sz="1800" dirty="0"/>
                        <a:t>Elliott</a:t>
                      </a:r>
                    </a:p>
                  </a:txBody>
                  <a:tcPr marT="45717" marB="45717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++++++++++</a:t>
                      </a:r>
                    </a:p>
                  </a:txBody>
                  <a:tcPr marT="45717" marB="45717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Kiowa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+++</a:t>
                      </a:r>
                      <a:r>
                        <a:rPr lang="en-US" sz="1800" dirty="0" err="1"/>
                        <a:t>vvvvvvv</a:t>
                      </a:r>
                      <a:endParaRPr lang="en-US" sz="1800" dirty="0"/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15">
                <a:tc>
                  <a:txBody>
                    <a:bodyPr/>
                    <a:lstStyle/>
                    <a:p>
                      <a:r>
                        <a:rPr lang="en-US" sz="1800" dirty="0" err="1"/>
                        <a:t>Apalachee</a:t>
                      </a:r>
                      <a:endParaRPr lang="en-US" sz="1800" dirty="0"/>
                    </a:p>
                  </a:txBody>
                  <a:tcPr marT="45717" marB="45717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++++++++</a:t>
                      </a:r>
                      <a:r>
                        <a:rPr lang="en-US" sz="1800" dirty="0" err="1"/>
                        <a:t>vv</a:t>
                      </a:r>
                      <a:endParaRPr lang="en-US" sz="1800" dirty="0"/>
                    </a:p>
                  </a:txBody>
                  <a:tcPr marT="45717" marB="45717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Choctaw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++</a:t>
                      </a:r>
                      <a:r>
                        <a:rPr lang="en-US" sz="1800" dirty="0" err="1"/>
                        <a:t>vvvvvvvv</a:t>
                      </a:r>
                      <a:endParaRPr lang="en-US" sz="1800" dirty="0"/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15">
                <a:tc>
                  <a:txBody>
                    <a:bodyPr/>
                    <a:lstStyle/>
                    <a:p>
                      <a:r>
                        <a:rPr lang="en-US" sz="1800" dirty="0"/>
                        <a:t>Caddo</a:t>
                      </a:r>
                    </a:p>
                  </a:txBody>
                  <a:tcPr marT="45717" marB="45717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++++++++vv</a:t>
                      </a:r>
                    </a:p>
                  </a:txBody>
                  <a:tcPr marT="45717" marB="45717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Cheyenne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++</a:t>
                      </a:r>
                      <a:r>
                        <a:rPr lang="en-US" sz="1800" dirty="0" err="1"/>
                        <a:t>vvvvvvvv</a:t>
                      </a:r>
                      <a:endParaRPr lang="en-US" sz="1800" dirty="0"/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15">
                <a:tc>
                  <a:txBody>
                    <a:bodyPr/>
                    <a:lstStyle/>
                    <a:p>
                      <a:r>
                        <a:rPr lang="en-US" sz="1800" dirty="0"/>
                        <a:t>Oconee</a:t>
                      </a:r>
                    </a:p>
                  </a:txBody>
                  <a:tcPr marT="45717" marB="45717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++++++++vv</a:t>
                      </a:r>
                    </a:p>
                  </a:txBody>
                  <a:tcPr marT="45717" marB="45717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Hopi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+</a:t>
                      </a:r>
                      <a:r>
                        <a:rPr lang="en-US" sz="1800" dirty="0" err="1"/>
                        <a:t>vvvvvvvvv</a:t>
                      </a:r>
                      <a:endParaRPr lang="en-US" sz="1800" dirty="0"/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15">
                <a:tc>
                  <a:txBody>
                    <a:bodyPr/>
                    <a:lstStyle/>
                    <a:p>
                      <a:r>
                        <a:rPr lang="en-US" sz="1800" dirty="0" err="1"/>
                        <a:t>Forkert</a:t>
                      </a:r>
                      <a:endParaRPr lang="en-US" sz="1800" dirty="0"/>
                    </a:p>
                  </a:txBody>
                  <a:tcPr marT="45717" marB="45717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+++++</a:t>
                      </a:r>
                      <a:r>
                        <a:rPr lang="en-US" sz="1800" dirty="0" err="1"/>
                        <a:t>vvvvv</a:t>
                      </a:r>
                      <a:endParaRPr lang="en-US" sz="1800" dirty="0"/>
                    </a:p>
                  </a:txBody>
                  <a:tcPr marT="45717" marB="45717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Waco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+</a:t>
                      </a:r>
                      <a:r>
                        <a:rPr lang="en-US" sz="1800" dirty="0" err="1"/>
                        <a:t>vvvvvvvvv</a:t>
                      </a:r>
                      <a:endParaRPr lang="en-US" sz="1800" dirty="0"/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15">
                <a:tc>
                  <a:txBody>
                    <a:bodyPr/>
                    <a:lstStyle/>
                    <a:p>
                      <a:r>
                        <a:rPr lang="en-US" sz="1800" dirty="0" err="1"/>
                        <a:t>Prilop</a:t>
                      </a:r>
                      <a:endParaRPr lang="en-US" sz="1800" dirty="0"/>
                    </a:p>
                  </a:txBody>
                  <a:tcPr marT="45717" marB="45717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+++++</a:t>
                      </a:r>
                      <a:r>
                        <a:rPr lang="en-US" sz="1800" dirty="0" err="1"/>
                        <a:t>vvvvv</a:t>
                      </a:r>
                      <a:endParaRPr lang="en-US" sz="1800" dirty="0"/>
                    </a:p>
                  </a:txBody>
                  <a:tcPr marT="45717" marB="45717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Tejas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vvvvvvvvvv</a:t>
                      </a:r>
                      <a:endParaRPr lang="en-US" sz="1800" dirty="0"/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15">
                <a:tc>
                  <a:txBody>
                    <a:bodyPr/>
                    <a:lstStyle/>
                    <a:p>
                      <a:r>
                        <a:rPr lang="en-US" sz="1800" dirty="0"/>
                        <a:t>Desirable</a:t>
                      </a:r>
                    </a:p>
                  </a:txBody>
                  <a:tcPr marT="45717" marB="45717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++++</a:t>
                      </a:r>
                      <a:r>
                        <a:rPr lang="en-US" sz="1800" dirty="0" err="1"/>
                        <a:t>vvvvvv</a:t>
                      </a:r>
                      <a:endParaRPr lang="en-US" sz="1800" dirty="0"/>
                    </a:p>
                  </a:txBody>
                  <a:tcPr marT="45717" marB="45717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Western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vvvvvvvvvv</a:t>
                      </a:r>
                      <a:endParaRPr lang="en-US" sz="1800" dirty="0"/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15">
                <a:tc>
                  <a:txBody>
                    <a:bodyPr/>
                    <a:lstStyle/>
                    <a:p>
                      <a:r>
                        <a:rPr lang="en-US" sz="1800" dirty="0"/>
                        <a:t>Pawnee</a:t>
                      </a:r>
                    </a:p>
                  </a:txBody>
                  <a:tcPr marT="45717" marB="45717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++++</a:t>
                      </a:r>
                      <a:r>
                        <a:rPr lang="en-US" sz="1800" dirty="0" err="1"/>
                        <a:t>vvvvvv</a:t>
                      </a:r>
                      <a:endParaRPr lang="en-US" sz="1800" dirty="0"/>
                    </a:p>
                  </a:txBody>
                  <a:tcPr marT="45717" marB="45717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Wichita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vvvvvvvvvv</a:t>
                      </a:r>
                      <a:endParaRPr lang="en-US" sz="1800" dirty="0"/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1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7" marB="45717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7" marB="45717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914386">
                <a:tc>
                  <a:txBody>
                    <a:bodyPr/>
                    <a:lstStyle/>
                    <a:p>
                      <a:r>
                        <a:rPr lang="en-US" sz="1800" dirty="0"/>
                        <a:t>RECOMMENDED FOR EAST TEXAS</a:t>
                      </a:r>
                    </a:p>
                  </a:txBody>
                  <a:tcPr marT="45717" marB="45717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7" marB="45717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NOT RECOMMENDED FOR EAST TEXAS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2486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Content Placeholder 3" descr="IMG_092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2" r="5577"/>
          <a:stretch>
            <a:fillRect/>
          </a:stretch>
        </p:blipFill>
        <p:spPr bwMode="auto">
          <a:xfrm>
            <a:off x="4187825" y="0"/>
            <a:ext cx="49561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Kanza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191000" cy="44958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Excellent scab resistance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Good kernel quality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Nut size varies with moisture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/>
              <a:t>59 per lb; 52% kernel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/>
              <a:t>Thick shell; thinner than Elliott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Good tree form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Yields well on young and older trees alike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</p:txBody>
      </p:sp>
      <p:pic>
        <p:nvPicPr>
          <p:cNvPr id="32773" name="Picture 4" descr="IMG_092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63" y="3733800"/>
            <a:ext cx="5011737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3995738" y="3657600"/>
            <a:ext cx="5148262" cy="2895600"/>
            <a:chOff x="4419600" y="3962400"/>
            <a:chExt cx="5147734" cy="2895600"/>
          </a:xfrm>
        </p:grpSpPr>
        <p:pic>
          <p:nvPicPr>
            <p:cNvPr id="32775" name="Content Placeholder 5" descr="IMG_0892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3962400"/>
              <a:ext cx="5147734" cy="289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6" name="TextBox 6"/>
            <p:cNvSpPr txBox="1">
              <a:spLocks noChangeArrowheads="1"/>
            </p:cNvSpPr>
            <p:nvPr/>
          </p:nvSpPr>
          <p:spPr bwMode="auto">
            <a:xfrm>
              <a:off x="4495800" y="6488668"/>
              <a:ext cx="2590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Lucida Sans Unicode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Lucida Sans Unicode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Lucida Sans Unicode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Lucida Sans Unicode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Lucida Sans Unicode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b="1"/>
                <a:t>2011 Brownwood, TX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74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4691</TotalTime>
  <Words>1430</Words>
  <Application>Microsoft Office PowerPoint</Application>
  <PresentationFormat>On-screen Show (4:3)</PresentationFormat>
  <Paragraphs>329</Paragraphs>
  <Slides>28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Century Gothic</vt:lpstr>
      <vt:lpstr>Georgia</vt:lpstr>
      <vt:lpstr>Lucida Sans Unicode</vt:lpstr>
      <vt:lpstr>Verdana</vt:lpstr>
      <vt:lpstr>Wingdings 3</vt:lpstr>
      <vt:lpstr>Ion</vt:lpstr>
      <vt:lpstr>Keys to Pecan Scab Control</vt:lpstr>
      <vt:lpstr>Key #1 Recognition</vt:lpstr>
      <vt:lpstr>Recognize favorable weather </vt:lpstr>
      <vt:lpstr>Texas Rainfall 30 year averages</vt:lpstr>
      <vt:lpstr>PowerPoint Presentation</vt:lpstr>
      <vt:lpstr>Key #2-Protect foliage with fungicides early</vt:lpstr>
      <vt:lpstr>Key #3: Post-pollination cover spray timing must keep pace with rapid nut sizing.</vt:lpstr>
      <vt:lpstr>Key #4: Pecan Varieties Differ in Susceptibility</vt:lpstr>
      <vt:lpstr>Kanza</vt:lpstr>
      <vt:lpstr>Over Time and In High Pressure Situations, Moderate Resistance in Varieties May Diminish</vt:lpstr>
      <vt:lpstr>Key #5-Scab will be worse in crowded orchards.</vt:lpstr>
      <vt:lpstr>“High Scab Pressure Site”</vt:lpstr>
      <vt:lpstr>Key #6: The orchard floor is important</vt:lpstr>
      <vt:lpstr>Key #7: The MOA of pecan fungicides necessitates good coverage.</vt:lpstr>
      <vt:lpstr>Evaluate Coverage</vt:lpstr>
      <vt:lpstr>Key #8: Fungicide Familiarity</vt:lpstr>
      <vt:lpstr>PowerPoint Presentation</vt:lpstr>
      <vt:lpstr>PowerPoint Presentation</vt:lpstr>
      <vt:lpstr>PowerPoint Presentation</vt:lpstr>
      <vt:lpstr>Univ. Georgia Spray Program—L. Wells (2018)</vt:lpstr>
      <vt:lpstr>Triphenyl Tin Hydroxide</vt:lpstr>
      <vt:lpstr>Dodine</vt:lpstr>
      <vt:lpstr>Texas Example Spray Guide</vt:lpstr>
      <vt:lpstr>Key #9: RESISTANCE MANAGEMENT</vt:lpstr>
      <vt:lpstr>PowerPoint Presentation</vt:lpstr>
      <vt:lpstr>Co-Mixed Products</vt:lpstr>
      <vt:lpstr>Key #10-Scab control stops at shell hardening</vt:lpstr>
      <vt:lpstr>NEED MORE HELP?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AU-Pecan Scab Control</dc:title>
  <dc:creator>MLNesbitt</dc:creator>
  <cp:lastModifiedBy>Nesbitt, Monte L</cp:lastModifiedBy>
  <cp:revision>68</cp:revision>
  <dcterms:created xsi:type="dcterms:W3CDTF">2010-01-27T02:05:12Z</dcterms:created>
  <dcterms:modified xsi:type="dcterms:W3CDTF">2021-07-19T11:00:41Z</dcterms:modified>
</cp:coreProperties>
</file>