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323" r:id="rId2"/>
    <p:sldId id="281" r:id="rId3"/>
    <p:sldId id="432" r:id="rId4"/>
    <p:sldId id="340" r:id="rId5"/>
    <p:sldId id="288" r:id="rId6"/>
    <p:sldId id="438" r:id="rId7"/>
    <p:sldId id="447" r:id="rId8"/>
    <p:sldId id="459" r:id="rId9"/>
    <p:sldId id="310" r:id="rId10"/>
    <p:sldId id="325" r:id="rId11"/>
    <p:sldId id="265" r:id="rId12"/>
    <p:sldId id="275" r:id="rId13"/>
    <p:sldId id="349" r:id="rId14"/>
    <p:sldId id="455" r:id="rId15"/>
    <p:sldId id="435" r:id="rId16"/>
    <p:sldId id="460" r:id="rId17"/>
    <p:sldId id="456" r:id="rId18"/>
    <p:sldId id="350" r:id="rId19"/>
    <p:sldId id="352" r:id="rId20"/>
    <p:sldId id="355" r:id="rId21"/>
    <p:sldId id="457" r:id="rId22"/>
    <p:sldId id="442" r:id="rId23"/>
    <p:sldId id="354" r:id="rId24"/>
    <p:sldId id="379" r:id="rId25"/>
    <p:sldId id="458" r:id="rId26"/>
    <p:sldId id="297" r:id="rId27"/>
    <p:sldId id="313" r:id="rId28"/>
    <p:sldId id="299" r:id="rId29"/>
    <p:sldId id="300" r:id="rId30"/>
    <p:sldId id="301" r:id="rId31"/>
    <p:sldId id="444" r:id="rId32"/>
    <p:sldId id="326" r:id="rId33"/>
    <p:sldId id="445" r:id="rId34"/>
    <p:sldId id="322" r:id="rId35"/>
    <p:sldId id="446"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p:cViewPr varScale="1">
        <p:scale>
          <a:sx n="62" d="100"/>
          <a:sy n="62" d="100"/>
        </p:scale>
        <p:origin x="1408" y="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308191-FF76-4A12-8C53-B9EAD0CEADF5}" type="datetimeFigureOut">
              <a:rPr lang="en-US" smtClean="0"/>
              <a:t>7/19/2021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5F23D0-A94E-4271-B464-1AFA132CD570}" type="slidenum">
              <a:rPr lang="en-US" smtClean="0"/>
              <a:t>‹#›</a:t>
            </a:fld>
            <a:endParaRPr lang="en-US"/>
          </a:p>
        </p:txBody>
      </p:sp>
    </p:spTree>
    <p:extLst>
      <p:ext uri="{BB962C8B-B14F-4D97-AF65-F5344CB8AC3E}">
        <p14:creationId xmlns:p14="http://schemas.microsoft.com/office/powerpoint/2010/main" val="3125022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Adults</a:t>
            </a:r>
            <a:r>
              <a:rPr lang="en-US" baseline="0" dirty="0"/>
              <a:t> emerging in 2016 came from 2014 and some from 2013</a:t>
            </a:r>
            <a:endParaRPr lang="en-US" dirty="0"/>
          </a:p>
        </p:txBody>
      </p:sp>
      <p:sp>
        <p:nvSpPr>
          <p:cNvPr id="4" name="Slide Number Placeholder 3"/>
          <p:cNvSpPr>
            <a:spLocks noGrp="1"/>
          </p:cNvSpPr>
          <p:nvPr>
            <p:ph type="sldNum" sz="quarter" idx="10"/>
          </p:nvPr>
        </p:nvSpPr>
        <p:spPr/>
        <p:txBody>
          <a:bodyPr/>
          <a:lstStyle/>
          <a:p>
            <a:fld id="{275FE9B1-5BEF-4239-A604-C416483E578F}" type="slidenum">
              <a:rPr lang="en-US" smtClean="0"/>
              <a:t>28</a:t>
            </a:fld>
            <a:endParaRPr lang="en-US"/>
          </a:p>
        </p:txBody>
      </p:sp>
    </p:spTree>
    <p:extLst>
      <p:ext uri="{BB962C8B-B14F-4D97-AF65-F5344CB8AC3E}">
        <p14:creationId xmlns:p14="http://schemas.microsoft.com/office/powerpoint/2010/main" val="352661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E079621-910D-4AA6-9582-CD4346F00B6D}" type="datetimeFigureOut">
              <a:rPr lang="en-US" smtClean="0"/>
              <a:t>7/19/2021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B698041-4D21-45A6-83DC-31C52BDD0C32}" type="slidenum">
              <a:rPr lang="en-US" smtClean="0"/>
              <a:t>‹#›</a:t>
            </a:fld>
            <a:endParaRPr lang="en-US"/>
          </a:p>
        </p:txBody>
      </p:sp>
    </p:spTree>
    <p:extLst>
      <p:ext uri="{BB962C8B-B14F-4D97-AF65-F5344CB8AC3E}">
        <p14:creationId xmlns:p14="http://schemas.microsoft.com/office/powerpoint/2010/main" val="336659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079621-910D-4AA6-9582-CD4346F00B6D}"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98041-4D21-45A6-83DC-31C52BDD0C32}" type="slidenum">
              <a:rPr lang="en-US" smtClean="0"/>
              <a:t>‹#›</a:t>
            </a:fld>
            <a:endParaRPr lang="en-US"/>
          </a:p>
        </p:txBody>
      </p:sp>
    </p:spTree>
    <p:extLst>
      <p:ext uri="{BB962C8B-B14F-4D97-AF65-F5344CB8AC3E}">
        <p14:creationId xmlns:p14="http://schemas.microsoft.com/office/powerpoint/2010/main" val="2372487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4E079621-910D-4AA6-9582-CD4346F00B6D}" type="datetimeFigureOut">
              <a:rPr lang="en-US" smtClean="0"/>
              <a:t>7/19/2021</a:t>
            </a:fld>
            <a:endParaRPr lang="en-US"/>
          </a:p>
        </p:txBody>
      </p:sp>
      <p:sp>
        <p:nvSpPr>
          <p:cNvPr id="5" name="Footer Placeholder 4"/>
          <p:cNvSpPr>
            <a:spLocks noGrp="1"/>
          </p:cNvSpPr>
          <p:nvPr>
            <p:ph type="ftr" sz="quarter" idx="11"/>
          </p:nvPr>
        </p:nvSpPr>
        <p:spPr>
          <a:xfrm>
            <a:off x="581192" y="5951810"/>
            <a:ext cx="592220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B698041-4D21-45A6-83DC-31C52BDD0C32}" type="slidenum">
              <a:rPr lang="en-US" smtClean="0"/>
              <a:t>‹#›</a:t>
            </a:fld>
            <a:endParaRPr lang="en-US"/>
          </a:p>
        </p:txBody>
      </p:sp>
    </p:spTree>
    <p:extLst>
      <p:ext uri="{BB962C8B-B14F-4D97-AF65-F5344CB8AC3E}">
        <p14:creationId xmlns:p14="http://schemas.microsoft.com/office/powerpoint/2010/main" val="1214682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7A16A7-460C-4BD3-BF66-30A94593B65D}" type="slidenum">
              <a:rPr lang="en-US"/>
              <a:pPr>
                <a:defRPr/>
              </a:pPr>
              <a:t>‹#›</a:t>
            </a:fld>
            <a:endParaRPr lang="en-US"/>
          </a:p>
        </p:txBody>
      </p:sp>
    </p:spTree>
    <p:extLst>
      <p:ext uri="{BB962C8B-B14F-4D97-AF65-F5344CB8AC3E}">
        <p14:creationId xmlns:p14="http://schemas.microsoft.com/office/powerpoint/2010/main" val="370660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079621-910D-4AA6-9582-CD4346F00B6D}"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98041-4D21-45A6-83DC-31C52BDD0C32}" type="slidenum">
              <a:rPr lang="en-US" smtClean="0"/>
              <a:t>‹#›</a:t>
            </a:fld>
            <a:endParaRPr lang="en-US"/>
          </a:p>
        </p:txBody>
      </p:sp>
    </p:spTree>
    <p:extLst>
      <p:ext uri="{BB962C8B-B14F-4D97-AF65-F5344CB8AC3E}">
        <p14:creationId xmlns:p14="http://schemas.microsoft.com/office/powerpoint/2010/main" val="256084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E079621-910D-4AA6-9582-CD4346F00B6D}" type="datetimeFigureOut">
              <a:rPr lang="en-US" smtClean="0"/>
              <a:t>7/19/2021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B698041-4D21-45A6-83DC-31C52BDD0C32}" type="slidenum">
              <a:rPr lang="en-US" smtClean="0"/>
              <a:t>‹#›</a:t>
            </a:fld>
            <a:endParaRPr lang="en-US"/>
          </a:p>
        </p:txBody>
      </p:sp>
    </p:spTree>
    <p:extLst>
      <p:ext uri="{BB962C8B-B14F-4D97-AF65-F5344CB8AC3E}">
        <p14:creationId xmlns:p14="http://schemas.microsoft.com/office/powerpoint/2010/main" val="297557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079621-910D-4AA6-9582-CD4346F00B6D}" type="datetimeFigureOut">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698041-4D21-45A6-83DC-31C52BDD0C32}" type="slidenum">
              <a:rPr lang="en-US" smtClean="0"/>
              <a:t>‹#›</a:t>
            </a:fld>
            <a:endParaRPr lang="en-US"/>
          </a:p>
        </p:txBody>
      </p:sp>
    </p:spTree>
    <p:extLst>
      <p:ext uri="{BB962C8B-B14F-4D97-AF65-F5344CB8AC3E}">
        <p14:creationId xmlns:p14="http://schemas.microsoft.com/office/powerpoint/2010/main" val="3809170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079621-910D-4AA6-9582-CD4346F00B6D}" type="datetimeFigureOut">
              <a:rPr lang="en-US" smtClean="0"/>
              <a:t>7/19/2021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698041-4D21-45A6-83DC-31C52BDD0C32}" type="slidenum">
              <a:rPr lang="en-US" smtClean="0"/>
              <a:t>‹#›</a:t>
            </a:fld>
            <a:endParaRPr lang="en-US"/>
          </a:p>
        </p:txBody>
      </p:sp>
    </p:spTree>
    <p:extLst>
      <p:ext uri="{BB962C8B-B14F-4D97-AF65-F5344CB8AC3E}">
        <p14:creationId xmlns:p14="http://schemas.microsoft.com/office/powerpoint/2010/main" val="1631087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079621-910D-4AA6-9582-CD4346F00B6D}" type="datetimeFigureOut">
              <a:rPr lang="en-US" smtClean="0"/>
              <a:t>7/19/2021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698041-4D21-45A6-83DC-31C52BDD0C32}" type="slidenum">
              <a:rPr lang="en-US" smtClean="0"/>
              <a:t>‹#›</a:t>
            </a:fld>
            <a:endParaRPr lang="en-US"/>
          </a:p>
        </p:txBody>
      </p:sp>
    </p:spTree>
    <p:extLst>
      <p:ext uri="{BB962C8B-B14F-4D97-AF65-F5344CB8AC3E}">
        <p14:creationId xmlns:p14="http://schemas.microsoft.com/office/powerpoint/2010/main" val="3726727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79621-910D-4AA6-9582-CD4346F00B6D}" type="datetimeFigureOut">
              <a:rPr lang="en-US" smtClean="0"/>
              <a:t>7/19/2021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698041-4D21-45A6-83DC-31C52BDD0C32}" type="slidenum">
              <a:rPr lang="en-US" smtClean="0"/>
              <a:t>‹#›</a:t>
            </a:fld>
            <a:endParaRPr lang="en-US"/>
          </a:p>
        </p:txBody>
      </p:sp>
    </p:spTree>
    <p:extLst>
      <p:ext uri="{BB962C8B-B14F-4D97-AF65-F5344CB8AC3E}">
        <p14:creationId xmlns:p14="http://schemas.microsoft.com/office/powerpoint/2010/main" val="3173441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E079621-910D-4AA6-9582-CD4346F00B6D}" type="datetimeFigureOut">
              <a:rPr lang="en-US" smtClean="0"/>
              <a:t>7/19/2021</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B698041-4D21-45A6-83DC-31C52BDD0C32}" type="slidenum">
              <a:rPr lang="en-US" smtClean="0"/>
              <a:t>‹#›</a:t>
            </a:fld>
            <a:endParaRPr lang="en-US"/>
          </a:p>
        </p:txBody>
      </p:sp>
    </p:spTree>
    <p:extLst>
      <p:ext uri="{BB962C8B-B14F-4D97-AF65-F5344CB8AC3E}">
        <p14:creationId xmlns:p14="http://schemas.microsoft.com/office/powerpoint/2010/main" val="47748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079621-910D-4AA6-9582-CD4346F00B6D}" type="datetimeFigureOut">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698041-4D21-45A6-83DC-31C52BDD0C32}" type="slidenum">
              <a:rPr lang="en-US" smtClean="0"/>
              <a:t>‹#›</a:t>
            </a:fld>
            <a:endParaRPr lang="en-US"/>
          </a:p>
        </p:txBody>
      </p:sp>
    </p:spTree>
    <p:extLst>
      <p:ext uri="{BB962C8B-B14F-4D97-AF65-F5344CB8AC3E}">
        <p14:creationId xmlns:p14="http://schemas.microsoft.com/office/powerpoint/2010/main" val="99902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4E079621-910D-4AA6-9582-CD4346F00B6D}" type="datetimeFigureOut">
              <a:rPr lang="en-US" smtClean="0"/>
              <a:t>7/19/2021</a:t>
            </a:fld>
            <a:endParaRPr lang="en-US"/>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DB698041-4D21-45A6-83DC-31C52BDD0C32}" type="slidenum">
              <a:rPr lang="en-US" smtClean="0"/>
              <a:t>‹#›</a:t>
            </a:fld>
            <a:endParaRPr 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660696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n.wikipedia.org/wiki/Food_and_Agriculture_Organizati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6629A6-DB61-43E3-8CB4-8303144DEBC4}"/>
              </a:ext>
            </a:extLst>
          </p:cNvPr>
          <p:cNvSpPr>
            <a:spLocks noGrp="1"/>
          </p:cNvSpPr>
          <p:nvPr>
            <p:ph type="ctrTitle"/>
          </p:nvPr>
        </p:nvSpPr>
        <p:spPr>
          <a:xfrm>
            <a:off x="3200400" y="592516"/>
            <a:ext cx="5366476" cy="1998284"/>
          </a:xfrm>
        </p:spPr>
        <p:txBody>
          <a:bodyPr>
            <a:normAutofit/>
          </a:bodyPr>
          <a:lstStyle/>
          <a:p>
            <a:r>
              <a:rPr lang="en-US" dirty="0"/>
              <a:t>Management of Crop-Destroying Pecan Insects</a:t>
            </a:r>
          </a:p>
        </p:txBody>
      </p:sp>
      <p:sp>
        <p:nvSpPr>
          <p:cNvPr id="7" name="Subtitle 6">
            <a:extLst>
              <a:ext uri="{FF2B5EF4-FFF2-40B4-BE49-F238E27FC236}">
                <a16:creationId xmlns:a16="http://schemas.microsoft.com/office/drawing/2014/main" id="{28A7E270-3391-4812-BE14-0F27444E773F}"/>
              </a:ext>
            </a:extLst>
          </p:cNvPr>
          <p:cNvSpPr>
            <a:spLocks noGrp="1"/>
          </p:cNvSpPr>
          <p:nvPr>
            <p:ph type="subTitle" idx="1"/>
          </p:nvPr>
        </p:nvSpPr>
        <p:spPr>
          <a:xfrm>
            <a:off x="467901" y="2284080"/>
            <a:ext cx="7989752" cy="590321"/>
          </a:xfrm>
        </p:spPr>
        <p:txBody>
          <a:bodyPr>
            <a:normAutofit fontScale="92500" lnSpcReduction="20000"/>
          </a:bodyPr>
          <a:lstStyle/>
          <a:p>
            <a:r>
              <a:rPr lang="en-US" dirty="0"/>
              <a:t>Monte Nesbitt, </a:t>
            </a:r>
          </a:p>
          <a:p>
            <a:r>
              <a:rPr lang="en-US" dirty="0"/>
              <a:t>Texas A&amp;M AgriLife Extension</a:t>
            </a:r>
          </a:p>
        </p:txBody>
      </p:sp>
      <p:pic>
        <p:nvPicPr>
          <p:cNvPr id="8" name="Picture 7">
            <a:extLst>
              <a:ext uri="{FF2B5EF4-FFF2-40B4-BE49-F238E27FC236}">
                <a16:creationId xmlns:a16="http://schemas.microsoft.com/office/drawing/2014/main" id="{CDD17FE7-D015-4229-B569-82C77940C8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92" r="19560"/>
          <a:stretch/>
        </p:blipFill>
        <p:spPr>
          <a:xfrm rot="5400000">
            <a:off x="769085" y="3109476"/>
            <a:ext cx="3036498" cy="3381462"/>
          </a:xfrm>
          <a:prstGeom prst="rect">
            <a:avLst/>
          </a:prstGeom>
        </p:spPr>
      </p:pic>
      <p:pic>
        <p:nvPicPr>
          <p:cNvPr id="9" name="Picture 8">
            <a:extLst>
              <a:ext uri="{FF2B5EF4-FFF2-40B4-BE49-F238E27FC236}">
                <a16:creationId xmlns:a16="http://schemas.microsoft.com/office/drawing/2014/main" id="{E09E5B58-DAA4-4257-AEBC-55EB36295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075" y="3277677"/>
            <a:ext cx="4084620" cy="3063465"/>
          </a:xfrm>
          <a:prstGeom prst="rect">
            <a:avLst/>
          </a:prstGeom>
        </p:spPr>
      </p:pic>
      <p:sp>
        <p:nvSpPr>
          <p:cNvPr id="10" name="TextBox 9">
            <a:extLst>
              <a:ext uri="{FF2B5EF4-FFF2-40B4-BE49-F238E27FC236}">
                <a16:creationId xmlns:a16="http://schemas.microsoft.com/office/drawing/2014/main" id="{9ECFF00B-F394-439E-A087-ED39A5FF0262}"/>
              </a:ext>
            </a:extLst>
          </p:cNvPr>
          <p:cNvSpPr txBox="1"/>
          <p:nvPr/>
        </p:nvSpPr>
        <p:spPr>
          <a:xfrm>
            <a:off x="0" y="6318456"/>
            <a:ext cx="9067799" cy="400110"/>
          </a:xfrm>
          <a:prstGeom prst="rect">
            <a:avLst/>
          </a:prstGeom>
          <a:solidFill>
            <a:schemeClr val="accent6">
              <a:lumMod val="40000"/>
              <a:lumOff val="60000"/>
            </a:schemeClr>
          </a:solidFill>
        </p:spPr>
        <p:txBody>
          <a:bodyPr wrap="square" rtlCol="0">
            <a:spAutoFit/>
          </a:bodyPr>
          <a:lstStyle/>
          <a:p>
            <a:r>
              <a:rPr lang="en-US" sz="2000" dirty="0"/>
              <a:t>Photos in this presentation are credited to Bill </a:t>
            </a:r>
            <a:r>
              <a:rPr lang="en-US" sz="2000" dirty="0" err="1"/>
              <a:t>Ree</a:t>
            </a:r>
            <a:r>
              <a:rPr lang="en-US" sz="2000" dirty="0"/>
              <a:t>, Extension IPM Specialist-Retired</a:t>
            </a:r>
          </a:p>
        </p:txBody>
      </p:sp>
      <p:pic>
        <p:nvPicPr>
          <p:cNvPr id="11" name="Picture 10" descr="TAMAgEXT.png">
            <a:extLst>
              <a:ext uri="{FF2B5EF4-FFF2-40B4-BE49-F238E27FC236}">
                <a16:creationId xmlns:a16="http://schemas.microsoft.com/office/drawing/2014/main" id="{E9B2F81D-AEAE-43CF-8996-5C2368CC8035}"/>
              </a:ext>
            </a:extLst>
          </p:cNvPr>
          <p:cNvPicPr>
            <a:picLocks noChangeAspect="1"/>
          </p:cNvPicPr>
          <p:nvPr/>
        </p:nvPicPr>
        <p:blipFill>
          <a:blip r:embed="rId4" cstate="print"/>
          <a:stretch>
            <a:fillRect/>
          </a:stretch>
        </p:blipFill>
        <p:spPr>
          <a:xfrm>
            <a:off x="381000" y="651088"/>
            <a:ext cx="2572517" cy="941834"/>
          </a:xfrm>
          <a:prstGeom prst="rect">
            <a:avLst/>
          </a:prstGeom>
        </p:spPr>
      </p:pic>
    </p:spTree>
    <p:extLst>
      <p:ext uri="{BB962C8B-B14F-4D97-AF65-F5344CB8AC3E}">
        <p14:creationId xmlns:p14="http://schemas.microsoft.com/office/powerpoint/2010/main" val="304214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147ABF-E9A4-4485-875A-4E6BEE45A7DB}"/>
              </a:ext>
            </a:extLst>
          </p:cNvPr>
          <p:cNvSpPr>
            <a:spLocks noGrp="1"/>
          </p:cNvSpPr>
          <p:nvPr>
            <p:ph type="title"/>
          </p:nvPr>
        </p:nvSpPr>
        <p:spPr/>
        <p:txBody>
          <a:bodyPr/>
          <a:lstStyle/>
          <a:p>
            <a:r>
              <a:rPr lang="en-US" dirty="0"/>
              <a:t>Pest Management </a:t>
            </a:r>
            <a:r>
              <a:rPr lang="en-US" dirty="0" err="1"/>
              <a:t>OptionS</a:t>
            </a:r>
            <a:endParaRPr lang="en-US" dirty="0"/>
          </a:p>
        </p:txBody>
      </p:sp>
      <p:sp>
        <p:nvSpPr>
          <p:cNvPr id="6" name="Content Placeholder 5">
            <a:extLst>
              <a:ext uri="{FF2B5EF4-FFF2-40B4-BE49-F238E27FC236}">
                <a16:creationId xmlns:a16="http://schemas.microsoft.com/office/drawing/2014/main" id="{241B3698-8311-4207-9C02-A2E31BBE463D}"/>
              </a:ext>
            </a:extLst>
          </p:cNvPr>
          <p:cNvSpPr>
            <a:spLocks noGrp="1"/>
          </p:cNvSpPr>
          <p:nvPr>
            <p:ph idx="1"/>
          </p:nvPr>
        </p:nvSpPr>
        <p:spPr>
          <a:xfrm>
            <a:off x="350070" y="2067752"/>
            <a:ext cx="5822129" cy="5069217"/>
          </a:xfrm>
        </p:spPr>
        <p:txBody>
          <a:bodyPr>
            <a:normAutofit fontScale="77500" lnSpcReduction="20000"/>
          </a:bodyPr>
          <a:lstStyle/>
          <a:p>
            <a:r>
              <a:rPr lang="en-US" sz="2600" dirty="0"/>
              <a:t>Population Monitoring &amp; Threshold Assessment</a:t>
            </a:r>
          </a:p>
          <a:p>
            <a:r>
              <a:rPr lang="en-US" sz="2600" dirty="0"/>
              <a:t>Sanitation—clean fence rows…</a:t>
            </a:r>
          </a:p>
          <a:p>
            <a:r>
              <a:rPr lang="en-US" sz="2600" dirty="0"/>
              <a:t>Mechanical Means </a:t>
            </a:r>
          </a:p>
          <a:p>
            <a:pPr lvl="1"/>
            <a:r>
              <a:rPr lang="en-US" sz="2600" dirty="0"/>
              <a:t>Traps, Barriers</a:t>
            </a:r>
          </a:p>
          <a:p>
            <a:r>
              <a:rPr lang="en-US" sz="2600" dirty="0"/>
              <a:t>Habitat Manipulation</a:t>
            </a:r>
          </a:p>
          <a:p>
            <a:pPr lvl="1"/>
            <a:r>
              <a:rPr lang="en-US" sz="2600" dirty="0"/>
              <a:t>Elimination or Creation </a:t>
            </a:r>
          </a:p>
          <a:p>
            <a:r>
              <a:rPr lang="en-US" sz="2600" dirty="0"/>
              <a:t>Beneficial Insects</a:t>
            </a:r>
          </a:p>
          <a:p>
            <a:pPr lvl="1"/>
            <a:r>
              <a:rPr lang="en-US" sz="2600" dirty="0"/>
              <a:t>Fostering, Releasing</a:t>
            </a:r>
          </a:p>
          <a:p>
            <a:r>
              <a:rPr lang="en-US" sz="2600" dirty="0"/>
              <a:t>Broad Spectrum Insecticides</a:t>
            </a:r>
          </a:p>
          <a:p>
            <a:pPr lvl="1"/>
            <a:r>
              <a:rPr lang="en-US" sz="2600" dirty="0"/>
              <a:t>Conventional and Organic</a:t>
            </a:r>
          </a:p>
          <a:p>
            <a:r>
              <a:rPr lang="en-US" sz="2600" dirty="0"/>
              <a:t>Target/Species Specific Insecticides (Bio-rational insecticides)</a:t>
            </a:r>
          </a:p>
          <a:p>
            <a:pPr lvl="1"/>
            <a:r>
              <a:rPr lang="en-US" sz="2600" dirty="0"/>
              <a:t>Conventional and Organic</a:t>
            </a:r>
          </a:p>
          <a:p>
            <a:endParaRPr lang="en-US" dirty="0"/>
          </a:p>
          <a:p>
            <a:endParaRPr lang="en-US" dirty="0"/>
          </a:p>
        </p:txBody>
      </p:sp>
      <p:pic>
        <p:nvPicPr>
          <p:cNvPr id="7" name="Content Placeholder 4">
            <a:extLst>
              <a:ext uri="{FF2B5EF4-FFF2-40B4-BE49-F238E27FC236}">
                <a16:creationId xmlns:a16="http://schemas.microsoft.com/office/drawing/2014/main" id="{82F59169-581F-4AA9-8BDC-9A28910BF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2438400"/>
            <a:ext cx="4191000" cy="3143250"/>
          </a:xfrm>
          <a:prstGeom prst="rect">
            <a:avLst/>
          </a:prstGeom>
        </p:spPr>
      </p:pic>
      <p:pic>
        <p:nvPicPr>
          <p:cNvPr id="8" name="Picture 2" descr="C:\Users\bill.ree\Pictures\green_lacewinglifestages.jpg">
            <a:extLst>
              <a:ext uri="{FF2B5EF4-FFF2-40B4-BE49-F238E27FC236}">
                <a16:creationId xmlns:a16="http://schemas.microsoft.com/office/drawing/2014/main" id="{DFF06BB3-692B-4CCA-89C1-9E91B6BE15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67400" y="390525"/>
            <a:ext cx="2981325"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88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NC 1stgendamag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B1B2294-BFCC-4965-8948-E71FA01AEA74}"/>
              </a:ext>
            </a:extLst>
          </p:cNvPr>
          <p:cNvSpPr txBox="1"/>
          <p:nvPr/>
        </p:nvSpPr>
        <p:spPr>
          <a:xfrm>
            <a:off x="533400" y="6172200"/>
            <a:ext cx="7488148" cy="400110"/>
          </a:xfrm>
          <a:prstGeom prst="rect">
            <a:avLst/>
          </a:prstGeom>
          <a:noFill/>
        </p:spPr>
        <p:txBody>
          <a:bodyPr wrap="square" rtlCol="0">
            <a:spAutoFit/>
          </a:bodyPr>
          <a:lstStyle/>
          <a:p>
            <a:r>
              <a:rPr lang="en-US" sz="2000" dirty="0"/>
              <a:t>Pecan Nut Casebearer: A threat to destroy entire pecan crops in May</a:t>
            </a:r>
          </a:p>
        </p:txBody>
      </p:sp>
    </p:spTree>
    <p:extLst>
      <p:ext uri="{BB962C8B-B14F-4D97-AF65-F5344CB8AC3E}">
        <p14:creationId xmlns:p14="http://schemas.microsoft.com/office/powerpoint/2010/main" val="3542344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10102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609600"/>
            <a:ext cx="54610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E4665C-2195-47E2-A6D7-819F7A0FA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857500"/>
            <a:ext cx="5181600" cy="3886200"/>
          </a:xfrm>
          <a:prstGeom prst="rect">
            <a:avLst/>
          </a:prstGeom>
        </p:spPr>
      </p:pic>
      <p:sp>
        <p:nvSpPr>
          <p:cNvPr id="2" name="TextBox 1">
            <a:extLst>
              <a:ext uri="{FF2B5EF4-FFF2-40B4-BE49-F238E27FC236}">
                <a16:creationId xmlns:a16="http://schemas.microsoft.com/office/drawing/2014/main" id="{62EEACEF-65E1-46B4-AE46-AE08F31AAD9D}"/>
              </a:ext>
            </a:extLst>
          </p:cNvPr>
          <p:cNvSpPr txBox="1"/>
          <p:nvPr/>
        </p:nvSpPr>
        <p:spPr>
          <a:xfrm>
            <a:off x="254000" y="838200"/>
            <a:ext cx="2946400" cy="1015663"/>
          </a:xfrm>
          <a:prstGeom prst="rect">
            <a:avLst/>
          </a:prstGeom>
          <a:noFill/>
        </p:spPr>
        <p:txBody>
          <a:bodyPr wrap="square" rtlCol="0">
            <a:spAutoFit/>
          </a:bodyPr>
          <a:lstStyle/>
          <a:p>
            <a:r>
              <a:rPr lang="en-US" sz="2000" dirty="0"/>
              <a:t>Scouting and timing of damage is refined by use of pheromone traps.</a:t>
            </a:r>
          </a:p>
        </p:txBody>
      </p:sp>
      <p:pic>
        <p:nvPicPr>
          <p:cNvPr id="5" name="Picture 4">
            <a:extLst>
              <a:ext uri="{FF2B5EF4-FFF2-40B4-BE49-F238E27FC236}">
                <a16:creationId xmlns:a16="http://schemas.microsoft.com/office/drawing/2014/main" id="{0D298292-70FB-46C8-8AE4-A9C10B9114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038" t="-11697" r="20102" b="49973"/>
          <a:stretch/>
        </p:blipFill>
        <p:spPr>
          <a:xfrm>
            <a:off x="4440862" y="1447800"/>
            <a:ext cx="4559300" cy="5091773"/>
          </a:xfrm>
          <a:prstGeom prst="rect">
            <a:avLst/>
          </a:prstGeom>
        </p:spPr>
      </p:pic>
    </p:spTree>
    <p:extLst>
      <p:ext uri="{BB962C8B-B14F-4D97-AF65-F5344CB8AC3E}">
        <p14:creationId xmlns:p14="http://schemas.microsoft.com/office/powerpoint/2010/main" val="413049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TextBox 2">
            <a:extLst>
              <a:ext uri="{FF2B5EF4-FFF2-40B4-BE49-F238E27FC236}">
                <a16:creationId xmlns:a16="http://schemas.microsoft.com/office/drawing/2014/main" id="{C7264F61-3015-425E-B70F-95E9E2B6D4F0}"/>
              </a:ext>
            </a:extLst>
          </p:cNvPr>
          <p:cNvSpPr txBox="1"/>
          <p:nvPr/>
        </p:nvSpPr>
        <p:spPr>
          <a:xfrm>
            <a:off x="1371600" y="6000750"/>
            <a:ext cx="6858000" cy="369332"/>
          </a:xfrm>
          <a:prstGeom prst="rect">
            <a:avLst/>
          </a:prstGeom>
          <a:noFill/>
        </p:spPr>
        <p:txBody>
          <a:bodyPr wrap="square" rtlCol="0">
            <a:spAutoFit/>
          </a:bodyPr>
          <a:lstStyle/>
          <a:p>
            <a:r>
              <a:rPr lang="en-US" dirty="0"/>
              <a:t>PNC Egg Deposition—Indicates nut entry damage within three days.</a:t>
            </a:r>
          </a:p>
        </p:txBody>
      </p:sp>
      <p:sp>
        <p:nvSpPr>
          <p:cNvPr id="4" name="TextBox 3">
            <a:extLst>
              <a:ext uri="{FF2B5EF4-FFF2-40B4-BE49-F238E27FC236}">
                <a16:creationId xmlns:a16="http://schemas.microsoft.com/office/drawing/2014/main" id="{2E48083C-7FE2-4A64-AB86-DE36FDAEFBD7}"/>
              </a:ext>
            </a:extLst>
          </p:cNvPr>
          <p:cNvSpPr txBox="1"/>
          <p:nvPr/>
        </p:nvSpPr>
        <p:spPr>
          <a:xfrm>
            <a:off x="892996" y="6370082"/>
            <a:ext cx="8414331" cy="369332"/>
          </a:xfrm>
          <a:prstGeom prst="rect">
            <a:avLst/>
          </a:prstGeom>
          <a:noFill/>
        </p:spPr>
        <p:txBody>
          <a:bodyPr wrap="square" rtlCol="0">
            <a:spAutoFit/>
          </a:bodyPr>
          <a:lstStyle/>
          <a:p>
            <a:r>
              <a:rPr lang="en-US" dirty="0"/>
              <a:t>Control with Bio-rational or Conventional insecticides when significant egg lay detected</a:t>
            </a:r>
          </a:p>
        </p:txBody>
      </p:sp>
    </p:spTree>
    <p:extLst>
      <p:ext uri="{BB962C8B-B14F-4D97-AF65-F5344CB8AC3E}">
        <p14:creationId xmlns:p14="http://schemas.microsoft.com/office/powerpoint/2010/main" val="3265730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NC 1stgendamag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6858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AF1644B-99FC-4123-9661-928CC282A952}"/>
              </a:ext>
            </a:extLst>
          </p:cNvPr>
          <p:cNvSpPr txBox="1"/>
          <p:nvPr/>
        </p:nvSpPr>
        <p:spPr>
          <a:xfrm>
            <a:off x="838200" y="5987534"/>
            <a:ext cx="6324600" cy="646331"/>
          </a:xfrm>
          <a:prstGeom prst="rect">
            <a:avLst/>
          </a:prstGeom>
          <a:noFill/>
        </p:spPr>
        <p:txBody>
          <a:bodyPr wrap="square" rtlCol="0">
            <a:spAutoFit/>
          </a:bodyPr>
          <a:lstStyle/>
          <a:p>
            <a:r>
              <a:rPr lang="en-US" dirty="0"/>
              <a:t>If crop load is heavy, PNC may act as natural crop thinning. For light to moderate </a:t>
            </a:r>
            <a:r>
              <a:rPr lang="en-US" dirty="0" err="1"/>
              <a:t>croploads</a:t>
            </a:r>
            <a:r>
              <a:rPr lang="en-US" dirty="0"/>
              <a:t>, PNC can take the whole crop.</a:t>
            </a:r>
          </a:p>
        </p:txBody>
      </p:sp>
    </p:spTree>
    <p:extLst>
      <p:ext uri="{BB962C8B-B14F-4D97-AF65-F5344CB8AC3E}">
        <p14:creationId xmlns:p14="http://schemas.microsoft.com/office/powerpoint/2010/main" val="279967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230079-EDAB-45D1-9E1B-F39834A8BBF8}"/>
              </a:ext>
            </a:extLst>
          </p:cNvPr>
          <p:cNvPicPr>
            <a:picLocks noChangeAspect="1"/>
          </p:cNvPicPr>
          <p:nvPr/>
        </p:nvPicPr>
        <p:blipFill>
          <a:blip r:embed="rId2"/>
          <a:stretch>
            <a:fillRect/>
          </a:stretch>
        </p:blipFill>
        <p:spPr>
          <a:xfrm>
            <a:off x="0" y="886881"/>
            <a:ext cx="9144000" cy="5084238"/>
          </a:xfrm>
          <a:prstGeom prst="rect">
            <a:avLst/>
          </a:prstGeom>
        </p:spPr>
      </p:pic>
      <p:sp>
        <p:nvSpPr>
          <p:cNvPr id="2" name="TextBox 1">
            <a:extLst>
              <a:ext uri="{FF2B5EF4-FFF2-40B4-BE49-F238E27FC236}">
                <a16:creationId xmlns:a16="http://schemas.microsoft.com/office/drawing/2014/main" id="{0C5C4F3A-8757-4BF3-8249-48988B8995FE}"/>
              </a:ext>
            </a:extLst>
          </p:cNvPr>
          <p:cNvSpPr txBox="1"/>
          <p:nvPr/>
        </p:nvSpPr>
        <p:spPr>
          <a:xfrm>
            <a:off x="685800" y="6172200"/>
            <a:ext cx="6934200" cy="646331"/>
          </a:xfrm>
          <a:prstGeom prst="rect">
            <a:avLst/>
          </a:prstGeom>
          <a:noFill/>
        </p:spPr>
        <p:txBody>
          <a:bodyPr wrap="square" rtlCol="0">
            <a:spAutoFit/>
          </a:bodyPr>
          <a:lstStyle/>
          <a:p>
            <a:r>
              <a:rPr lang="en-US" dirty="0"/>
              <a:t>Websites like agpestmonitor.org provide computer-generated forecast based on growers’ local trap capture data.</a:t>
            </a:r>
          </a:p>
        </p:txBody>
      </p:sp>
    </p:spTree>
    <p:extLst>
      <p:ext uri="{BB962C8B-B14F-4D97-AF65-F5344CB8AC3E}">
        <p14:creationId xmlns:p14="http://schemas.microsoft.com/office/powerpoint/2010/main" val="872563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NC 1stgendamage#2">
            <a:extLst>
              <a:ext uri="{FF2B5EF4-FFF2-40B4-BE49-F238E27FC236}">
                <a16:creationId xmlns:a16="http://schemas.microsoft.com/office/drawing/2014/main" id="{1EDE3363-3C5F-4F3E-A4D6-396B8EA531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607" y="1071972"/>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5984603-94AF-46DD-8CE5-FADED93E2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085671"/>
            <a:ext cx="3860800" cy="2895600"/>
          </a:xfrm>
          <a:prstGeom prst="rect">
            <a:avLst/>
          </a:prstGeom>
        </p:spPr>
      </p:pic>
      <p:sp>
        <p:nvSpPr>
          <p:cNvPr id="4" name="TextBox 3">
            <a:extLst>
              <a:ext uri="{FF2B5EF4-FFF2-40B4-BE49-F238E27FC236}">
                <a16:creationId xmlns:a16="http://schemas.microsoft.com/office/drawing/2014/main" id="{E16FCD28-FA17-462F-8D85-3CBE893E5C67}"/>
              </a:ext>
            </a:extLst>
          </p:cNvPr>
          <p:cNvSpPr txBox="1"/>
          <p:nvPr/>
        </p:nvSpPr>
        <p:spPr>
          <a:xfrm>
            <a:off x="1607764" y="4229630"/>
            <a:ext cx="6774236" cy="1384995"/>
          </a:xfrm>
          <a:prstGeom prst="rect">
            <a:avLst/>
          </a:prstGeom>
          <a:noFill/>
        </p:spPr>
        <p:txBody>
          <a:bodyPr wrap="square" rtlCol="0">
            <a:spAutoFit/>
          </a:bodyPr>
          <a:lstStyle/>
          <a:p>
            <a:r>
              <a:rPr lang="en-US" sz="2800" dirty="0"/>
              <a:t>Found at expected 10% egg lay time or later is an action threshold on crops that are not evaluated to be overloaded.</a:t>
            </a:r>
          </a:p>
        </p:txBody>
      </p:sp>
      <p:sp>
        <p:nvSpPr>
          <p:cNvPr id="5" name="TextBox 4">
            <a:extLst>
              <a:ext uri="{FF2B5EF4-FFF2-40B4-BE49-F238E27FC236}">
                <a16:creationId xmlns:a16="http://schemas.microsoft.com/office/drawing/2014/main" id="{23613538-6AAC-42C3-9210-E7073F2365E0}"/>
              </a:ext>
            </a:extLst>
          </p:cNvPr>
          <p:cNvSpPr txBox="1"/>
          <p:nvPr/>
        </p:nvSpPr>
        <p:spPr>
          <a:xfrm>
            <a:off x="4227674" y="1962834"/>
            <a:ext cx="1143000" cy="646331"/>
          </a:xfrm>
          <a:prstGeom prst="rect">
            <a:avLst/>
          </a:prstGeom>
          <a:noFill/>
        </p:spPr>
        <p:txBody>
          <a:bodyPr wrap="square" rtlCol="0">
            <a:spAutoFit/>
          </a:bodyPr>
          <a:lstStyle/>
          <a:p>
            <a:r>
              <a:rPr lang="en-US" sz="3600" dirty="0"/>
              <a:t>OR</a:t>
            </a:r>
          </a:p>
        </p:txBody>
      </p:sp>
      <p:sp>
        <p:nvSpPr>
          <p:cNvPr id="6" name="TextBox 5">
            <a:extLst>
              <a:ext uri="{FF2B5EF4-FFF2-40B4-BE49-F238E27FC236}">
                <a16:creationId xmlns:a16="http://schemas.microsoft.com/office/drawing/2014/main" id="{4E33473F-7EDA-4070-8F16-4C0458D33CAB}"/>
              </a:ext>
            </a:extLst>
          </p:cNvPr>
          <p:cNvSpPr txBox="1"/>
          <p:nvPr/>
        </p:nvSpPr>
        <p:spPr>
          <a:xfrm>
            <a:off x="1295400" y="695791"/>
            <a:ext cx="6011967" cy="369332"/>
          </a:xfrm>
          <a:prstGeom prst="rect">
            <a:avLst/>
          </a:prstGeom>
          <a:noFill/>
        </p:spPr>
        <p:txBody>
          <a:bodyPr wrap="none" rtlCol="0">
            <a:spAutoFit/>
          </a:bodyPr>
          <a:lstStyle/>
          <a:p>
            <a:r>
              <a:rPr lang="en-US" dirty="0"/>
              <a:t>TWO INFESTED CLUSTERS OUT OF 310 CLUSTERS (0.6%)</a:t>
            </a:r>
          </a:p>
        </p:txBody>
      </p:sp>
    </p:spTree>
    <p:extLst>
      <p:ext uri="{BB962C8B-B14F-4D97-AF65-F5344CB8AC3E}">
        <p14:creationId xmlns:p14="http://schemas.microsoft.com/office/powerpoint/2010/main" val="2795996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47A2092-24F6-4BB6-8999-1C657520C273}"/>
              </a:ext>
            </a:extLst>
          </p:cNvPr>
          <p:cNvGraphicFramePr>
            <a:graphicFrameLocks noGrp="1"/>
          </p:cNvGraphicFramePr>
          <p:nvPr>
            <p:extLst>
              <p:ext uri="{D42A27DB-BD31-4B8C-83A1-F6EECF244321}">
                <p14:modId xmlns:p14="http://schemas.microsoft.com/office/powerpoint/2010/main" val="3733686049"/>
              </p:ext>
            </p:extLst>
          </p:nvPr>
        </p:nvGraphicFramePr>
        <p:xfrm>
          <a:off x="990600" y="1066800"/>
          <a:ext cx="7543800" cy="3657599"/>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3774970343"/>
                    </a:ext>
                  </a:extLst>
                </a:gridCol>
                <a:gridCol w="3771900">
                  <a:extLst>
                    <a:ext uri="{9D8B030D-6E8A-4147-A177-3AD203B41FA5}">
                      <a16:colId xmlns:a16="http://schemas.microsoft.com/office/drawing/2014/main" val="3088475229"/>
                    </a:ext>
                  </a:extLst>
                </a:gridCol>
              </a:tblGrid>
              <a:tr h="476794">
                <a:tc>
                  <a:txBody>
                    <a:bodyPr/>
                    <a:lstStyle/>
                    <a:p>
                      <a:r>
                        <a:rPr lang="en-US" dirty="0"/>
                        <a:t>Conventional/IPM Control</a:t>
                      </a:r>
                    </a:p>
                  </a:txBody>
                  <a:tcPr/>
                </a:tc>
                <a:tc>
                  <a:txBody>
                    <a:bodyPr/>
                    <a:lstStyle/>
                    <a:p>
                      <a:r>
                        <a:rPr lang="en-US" dirty="0"/>
                        <a:t>Organic Control</a:t>
                      </a:r>
                    </a:p>
                  </a:txBody>
                  <a:tcPr/>
                </a:tc>
                <a:extLst>
                  <a:ext uri="{0D108BD9-81ED-4DB2-BD59-A6C34878D82A}">
                    <a16:rowId xmlns:a16="http://schemas.microsoft.com/office/drawing/2014/main" val="1042330573"/>
                  </a:ext>
                </a:extLst>
              </a:tr>
              <a:tr h="1528354">
                <a:tc>
                  <a:txBody>
                    <a:bodyPr/>
                    <a:lstStyle/>
                    <a:p>
                      <a:r>
                        <a:rPr lang="en-US" dirty="0"/>
                        <a:t>Biorational Insecticides</a:t>
                      </a:r>
                    </a:p>
                    <a:p>
                      <a:pPr marL="285750" indent="-285750">
                        <a:buFont typeface="Arial" panose="020B0604020202020204" pitchFamily="34" charset="0"/>
                        <a:buChar char="•"/>
                      </a:pPr>
                      <a:r>
                        <a:rPr lang="en-US" dirty="0"/>
                        <a:t>Intrepid</a:t>
                      </a:r>
                    </a:p>
                    <a:p>
                      <a:pPr marL="285750" indent="-285750">
                        <a:buFont typeface="Arial" panose="020B0604020202020204" pitchFamily="34" charset="0"/>
                        <a:buChar char="•"/>
                      </a:pPr>
                      <a:r>
                        <a:rPr lang="en-US" dirty="0"/>
                        <a:t>Spinosad generics</a:t>
                      </a:r>
                    </a:p>
                    <a:p>
                      <a:pPr marL="285750" indent="-285750">
                        <a:buFont typeface="Arial" panose="020B0604020202020204" pitchFamily="34" charset="0"/>
                        <a:buChar char="•"/>
                      </a:pPr>
                      <a:r>
                        <a:rPr lang="en-US" dirty="0" err="1"/>
                        <a:t>Bt</a:t>
                      </a:r>
                      <a:r>
                        <a:rPr lang="en-US" dirty="0"/>
                        <a:t>—Javelin, </a:t>
                      </a:r>
                      <a:r>
                        <a:rPr lang="en-US" dirty="0" err="1"/>
                        <a:t>Dipel</a:t>
                      </a:r>
                      <a:endParaRPr lang="en-US" dirty="0"/>
                    </a:p>
                  </a:txBody>
                  <a:tcPr/>
                </a:tc>
                <a:tc>
                  <a:txBody>
                    <a:bodyPr/>
                    <a:lstStyle/>
                    <a:p>
                      <a:r>
                        <a:rPr lang="en-US" dirty="0"/>
                        <a:t>Organic-approved insecticides</a:t>
                      </a:r>
                    </a:p>
                    <a:p>
                      <a:pPr marL="285750" indent="-285750">
                        <a:buFont typeface="Arial" panose="020B0604020202020204" pitchFamily="34" charset="0"/>
                        <a:buChar char="•"/>
                      </a:pPr>
                      <a:r>
                        <a:rPr lang="en-US" dirty="0"/>
                        <a:t>Spinosad generics</a:t>
                      </a:r>
                    </a:p>
                    <a:p>
                      <a:pPr marL="285750" indent="-285750">
                        <a:buFont typeface="Arial" panose="020B0604020202020204" pitchFamily="34" charset="0"/>
                        <a:buChar char="•"/>
                      </a:pPr>
                      <a:r>
                        <a:rPr lang="en-US" dirty="0" err="1"/>
                        <a:t>Bt</a:t>
                      </a:r>
                      <a:r>
                        <a:rPr lang="en-US" dirty="0"/>
                        <a:t>—Javelin, </a:t>
                      </a:r>
                      <a:r>
                        <a:rPr lang="en-US" dirty="0" err="1"/>
                        <a:t>Dipel</a:t>
                      </a:r>
                      <a:endParaRPr lang="en-US" dirty="0"/>
                    </a:p>
                  </a:txBody>
                  <a:tcPr/>
                </a:tc>
                <a:extLst>
                  <a:ext uri="{0D108BD9-81ED-4DB2-BD59-A6C34878D82A}">
                    <a16:rowId xmlns:a16="http://schemas.microsoft.com/office/drawing/2014/main" val="2256168758"/>
                  </a:ext>
                </a:extLst>
              </a:tr>
              <a:tr h="1175657">
                <a:tc>
                  <a:txBody>
                    <a:bodyPr/>
                    <a:lstStyle/>
                    <a:p>
                      <a:r>
                        <a:rPr lang="en-US" dirty="0"/>
                        <a:t>Broad Spectrum Insecticides</a:t>
                      </a:r>
                    </a:p>
                    <a:p>
                      <a:pPr marL="285750" indent="-285750">
                        <a:buFont typeface="Arial" panose="020B0604020202020204" pitchFamily="34" charset="0"/>
                        <a:buChar char="•"/>
                      </a:pPr>
                      <a:r>
                        <a:rPr lang="en-US" dirty="0" err="1"/>
                        <a:t>Lorsban</a:t>
                      </a:r>
                      <a:endParaRPr lang="en-US" dirty="0"/>
                    </a:p>
                    <a:p>
                      <a:endParaRPr lang="en-US" dirty="0"/>
                    </a:p>
                  </a:txBody>
                  <a:tcPr/>
                </a:tc>
                <a:tc>
                  <a:txBody>
                    <a:bodyPr/>
                    <a:lstStyle/>
                    <a:p>
                      <a:r>
                        <a:rPr lang="en-US" dirty="0"/>
                        <a:t>None</a:t>
                      </a:r>
                    </a:p>
                  </a:txBody>
                  <a:tcPr/>
                </a:tc>
                <a:extLst>
                  <a:ext uri="{0D108BD9-81ED-4DB2-BD59-A6C34878D82A}">
                    <a16:rowId xmlns:a16="http://schemas.microsoft.com/office/drawing/2014/main" val="173858791"/>
                  </a:ext>
                </a:extLst>
              </a:tr>
              <a:tr h="47679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57590380"/>
                  </a:ext>
                </a:extLst>
              </a:tr>
            </a:tbl>
          </a:graphicData>
        </a:graphic>
      </p:graphicFrame>
    </p:spTree>
    <p:extLst>
      <p:ext uri="{BB962C8B-B14F-4D97-AF65-F5344CB8AC3E}">
        <p14:creationId xmlns:p14="http://schemas.microsoft.com/office/powerpoint/2010/main" val="3337190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20" name="Rectangle 19">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TextBox 2"/>
          <p:cNvSpPr txBox="1"/>
          <p:nvPr/>
        </p:nvSpPr>
        <p:spPr>
          <a:xfrm>
            <a:off x="435894" y="4411763"/>
            <a:ext cx="8245162" cy="1475013"/>
          </a:xfrm>
          <a:prstGeom prst="rect">
            <a:avLst/>
          </a:prstGeom>
        </p:spPr>
        <p:txBody>
          <a:bodyPr vert="horz" lIns="91440" tIns="45720" rIns="91440" bIns="45720" rtlCol="0" anchor="b">
            <a:normAutofit fontScale="92500" lnSpcReduction="10000"/>
          </a:bodyPr>
          <a:lstStyle/>
          <a:p>
            <a:pPr>
              <a:spcBef>
                <a:spcPct val="0"/>
              </a:spcBef>
              <a:spcAft>
                <a:spcPts val="600"/>
              </a:spcAft>
            </a:pPr>
            <a:r>
              <a:rPr lang="en-US" sz="3600" cap="all" dirty="0">
                <a:solidFill>
                  <a:schemeClr val="bg1"/>
                </a:solidFill>
                <a:latin typeface="+mj-lt"/>
                <a:ea typeface="+mj-ea"/>
                <a:cs typeface="+mj-cs"/>
              </a:rPr>
              <a:t>STINK BUG/LEAFFOOTED BUG DAMAGE……In addition to nut drop prior to Shell </a:t>
            </a:r>
            <a:r>
              <a:rPr lang="en-US" sz="3600" cap="all" dirty="0" err="1">
                <a:solidFill>
                  <a:schemeClr val="bg1"/>
                </a:solidFill>
                <a:latin typeface="+mj-lt"/>
                <a:ea typeface="+mj-ea"/>
                <a:cs typeface="+mj-cs"/>
              </a:rPr>
              <a:t>hArdening</a:t>
            </a:r>
            <a:endParaRPr lang="en-US" sz="3600" cap="all" dirty="0">
              <a:solidFill>
                <a:schemeClr val="bg1"/>
              </a:solidFill>
              <a:latin typeface="+mj-lt"/>
              <a:ea typeface="+mj-ea"/>
              <a:cs typeface="+mj-cs"/>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2939" r="1" b="21058"/>
          <a:stretch/>
        </p:blipFill>
        <p:spPr>
          <a:xfrm>
            <a:off x="334899" y="599725"/>
            <a:ext cx="8469107" cy="3557252"/>
          </a:xfrm>
          <a:prstGeom prst="rect">
            <a:avLst/>
          </a:prstGeom>
        </p:spPr>
      </p:pic>
    </p:spTree>
    <p:extLst>
      <p:ext uri="{BB962C8B-B14F-4D97-AF65-F5344CB8AC3E}">
        <p14:creationId xmlns:p14="http://schemas.microsoft.com/office/powerpoint/2010/main" val="1074104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725269"/>
            <a:ext cx="6219717" cy="4664787"/>
          </a:xfrm>
          <a:prstGeom prst="rect">
            <a:avLst/>
          </a:prstGeom>
        </p:spPr>
      </p:pic>
      <p:pic>
        <p:nvPicPr>
          <p:cNvPr id="5" name="Picture 4">
            <a:extLst>
              <a:ext uri="{FF2B5EF4-FFF2-40B4-BE49-F238E27FC236}">
                <a16:creationId xmlns:a16="http://schemas.microsoft.com/office/drawing/2014/main" id="{74E60CB4-1C2D-40ED-ADA8-01C5CD100721}"/>
              </a:ext>
            </a:extLst>
          </p:cNvPr>
          <p:cNvPicPr>
            <a:picLocks noChangeAspect="1"/>
          </p:cNvPicPr>
          <p:nvPr/>
        </p:nvPicPr>
        <p:blipFill>
          <a:blip r:embed="rId3"/>
          <a:stretch>
            <a:fillRect/>
          </a:stretch>
        </p:blipFill>
        <p:spPr>
          <a:xfrm>
            <a:off x="-76200" y="725269"/>
            <a:ext cx="4071938" cy="2714625"/>
          </a:xfrm>
          <a:prstGeom prst="rect">
            <a:avLst/>
          </a:prstGeom>
        </p:spPr>
      </p:pic>
      <p:pic>
        <p:nvPicPr>
          <p:cNvPr id="7" name="Picture 6">
            <a:extLst>
              <a:ext uri="{FF2B5EF4-FFF2-40B4-BE49-F238E27FC236}">
                <a16:creationId xmlns:a16="http://schemas.microsoft.com/office/drawing/2014/main" id="{E9223DD7-12D5-4FE9-AE0B-55B34524C778}"/>
              </a:ext>
            </a:extLst>
          </p:cNvPr>
          <p:cNvPicPr>
            <a:picLocks noChangeAspect="1"/>
          </p:cNvPicPr>
          <p:nvPr/>
        </p:nvPicPr>
        <p:blipFill>
          <a:blip r:embed="rId4"/>
          <a:stretch>
            <a:fillRect/>
          </a:stretch>
        </p:blipFill>
        <p:spPr>
          <a:xfrm>
            <a:off x="0" y="3733800"/>
            <a:ext cx="4071938" cy="2714625"/>
          </a:xfrm>
          <a:prstGeom prst="rect">
            <a:avLst/>
          </a:prstGeom>
        </p:spPr>
      </p:pic>
      <p:sp>
        <p:nvSpPr>
          <p:cNvPr id="4" name="TextBox 3">
            <a:extLst>
              <a:ext uri="{FF2B5EF4-FFF2-40B4-BE49-F238E27FC236}">
                <a16:creationId xmlns:a16="http://schemas.microsoft.com/office/drawing/2014/main" id="{44911760-17D1-4D78-9D32-7F477EAD190A}"/>
              </a:ext>
            </a:extLst>
          </p:cNvPr>
          <p:cNvSpPr txBox="1"/>
          <p:nvPr/>
        </p:nvSpPr>
        <p:spPr>
          <a:xfrm>
            <a:off x="152400" y="990600"/>
            <a:ext cx="1600200" cy="830997"/>
          </a:xfrm>
          <a:prstGeom prst="rect">
            <a:avLst/>
          </a:prstGeom>
          <a:noFill/>
        </p:spPr>
        <p:txBody>
          <a:bodyPr wrap="square" rtlCol="0">
            <a:spAutoFit/>
          </a:bodyPr>
          <a:lstStyle/>
          <a:p>
            <a:r>
              <a:rPr lang="en-US" sz="2400" dirty="0"/>
              <a:t>Southern Green</a:t>
            </a:r>
          </a:p>
        </p:txBody>
      </p:sp>
      <p:sp>
        <p:nvSpPr>
          <p:cNvPr id="8" name="TextBox 7">
            <a:extLst>
              <a:ext uri="{FF2B5EF4-FFF2-40B4-BE49-F238E27FC236}">
                <a16:creationId xmlns:a16="http://schemas.microsoft.com/office/drawing/2014/main" id="{40B32EEE-37F0-496F-BCCD-79E5F1333EDF}"/>
              </a:ext>
            </a:extLst>
          </p:cNvPr>
          <p:cNvSpPr txBox="1"/>
          <p:nvPr/>
        </p:nvSpPr>
        <p:spPr>
          <a:xfrm>
            <a:off x="81766" y="3833544"/>
            <a:ext cx="1600200" cy="830997"/>
          </a:xfrm>
          <a:prstGeom prst="rect">
            <a:avLst/>
          </a:prstGeom>
          <a:noFill/>
        </p:spPr>
        <p:txBody>
          <a:bodyPr wrap="square" rtlCol="0">
            <a:spAutoFit/>
          </a:bodyPr>
          <a:lstStyle/>
          <a:p>
            <a:r>
              <a:rPr lang="en-US" sz="2400" dirty="0"/>
              <a:t>Dusky Brown</a:t>
            </a:r>
          </a:p>
        </p:txBody>
      </p:sp>
      <p:sp>
        <p:nvSpPr>
          <p:cNvPr id="9" name="TextBox 8">
            <a:extLst>
              <a:ext uri="{FF2B5EF4-FFF2-40B4-BE49-F238E27FC236}">
                <a16:creationId xmlns:a16="http://schemas.microsoft.com/office/drawing/2014/main" id="{B584E28C-5E03-412B-A197-7637E4FA2C34}"/>
              </a:ext>
            </a:extLst>
          </p:cNvPr>
          <p:cNvSpPr txBox="1"/>
          <p:nvPr/>
        </p:nvSpPr>
        <p:spPr>
          <a:xfrm>
            <a:off x="5367338" y="5301734"/>
            <a:ext cx="3624262" cy="461665"/>
          </a:xfrm>
          <a:prstGeom prst="rect">
            <a:avLst/>
          </a:prstGeom>
          <a:noFill/>
        </p:spPr>
        <p:txBody>
          <a:bodyPr wrap="square" rtlCol="0">
            <a:spAutoFit/>
          </a:bodyPr>
          <a:lstStyle/>
          <a:p>
            <a:r>
              <a:rPr lang="en-US" sz="2400" dirty="0"/>
              <a:t>Western </a:t>
            </a:r>
            <a:r>
              <a:rPr lang="en-US" sz="2400" dirty="0" err="1"/>
              <a:t>Leaffooted</a:t>
            </a:r>
            <a:r>
              <a:rPr lang="en-US" sz="2400" dirty="0"/>
              <a:t> Bug</a:t>
            </a:r>
          </a:p>
        </p:txBody>
      </p:sp>
    </p:spTree>
    <p:extLst>
      <p:ext uri="{BB962C8B-B14F-4D97-AF65-F5344CB8AC3E}">
        <p14:creationId xmlns:p14="http://schemas.microsoft.com/office/powerpoint/2010/main" val="771996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8686"/>
            <a:ext cx="5638800" cy="675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680C1EAC-8C6A-4D34-AD0C-D41F150C5189}"/>
              </a:ext>
            </a:extLst>
          </p:cNvPr>
          <p:cNvSpPr txBox="1"/>
          <p:nvPr/>
        </p:nvSpPr>
        <p:spPr>
          <a:xfrm>
            <a:off x="2307510" y="5638800"/>
            <a:ext cx="4986179" cy="461665"/>
          </a:xfrm>
          <a:prstGeom prst="rect">
            <a:avLst/>
          </a:prstGeom>
          <a:solidFill>
            <a:srgbClr val="FFFF00"/>
          </a:solidFill>
        </p:spPr>
        <p:txBody>
          <a:bodyPr wrap="square" rtlCol="0">
            <a:spAutoFit/>
          </a:bodyPr>
          <a:lstStyle/>
          <a:p>
            <a:r>
              <a:rPr lang="en-US" sz="2400" dirty="0"/>
              <a:t>https://www.agrilifebookstore.org/</a:t>
            </a:r>
          </a:p>
        </p:txBody>
      </p:sp>
    </p:spTree>
    <p:extLst>
      <p:ext uri="{BB962C8B-B14F-4D97-AF65-F5344CB8AC3E}">
        <p14:creationId xmlns:p14="http://schemas.microsoft.com/office/powerpoint/2010/main" val="1549888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TextBox 2">
            <a:extLst>
              <a:ext uri="{FF2B5EF4-FFF2-40B4-BE49-F238E27FC236}">
                <a16:creationId xmlns:a16="http://schemas.microsoft.com/office/drawing/2014/main" id="{BEB010C8-A32C-4672-8485-45960A426DDC}"/>
              </a:ext>
            </a:extLst>
          </p:cNvPr>
          <p:cNvSpPr txBox="1"/>
          <p:nvPr/>
        </p:nvSpPr>
        <p:spPr>
          <a:xfrm>
            <a:off x="914400" y="6400800"/>
            <a:ext cx="7391400" cy="369332"/>
          </a:xfrm>
          <a:prstGeom prst="rect">
            <a:avLst/>
          </a:prstGeom>
          <a:noFill/>
        </p:spPr>
        <p:txBody>
          <a:bodyPr wrap="square" rtlCol="0">
            <a:spAutoFit/>
          </a:bodyPr>
          <a:lstStyle/>
          <a:p>
            <a:r>
              <a:rPr lang="en-US" dirty="0"/>
              <a:t>Most damage is after shell hardening, even up to shuck split and harvest.</a:t>
            </a:r>
          </a:p>
        </p:txBody>
      </p:sp>
    </p:spTree>
    <p:extLst>
      <p:ext uri="{BB962C8B-B14F-4D97-AF65-F5344CB8AC3E}">
        <p14:creationId xmlns:p14="http://schemas.microsoft.com/office/powerpoint/2010/main" val="3213603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47A2092-24F6-4BB6-8999-1C657520C273}"/>
              </a:ext>
            </a:extLst>
          </p:cNvPr>
          <p:cNvGraphicFramePr>
            <a:graphicFrameLocks noGrp="1"/>
          </p:cNvGraphicFramePr>
          <p:nvPr>
            <p:extLst>
              <p:ext uri="{D42A27DB-BD31-4B8C-83A1-F6EECF244321}">
                <p14:modId xmlns:p14="http://schemas.microsoft.com/office/powerpoint/2010/main" val="4191907933"/>
              </p:ext>
            </p:extLst>
          </p:nvPr>
        </p:nvGraphicFramePr>
        <p:xfrm>
          <a:off x="914400" y="1397000"/>
          <a:ext cx="6705600" cy="3531011"/>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3774970343"/>
                    </a:ext>
                  </a:extLst>
                </a:gridCol>
                <a:gridCol w="3352800">
                  <a:extLst>
                    <a:ext uri="{9D8B030D-6E8A-4147-A177-3AD203B41FA5}">
                      <a16:colId xmlns:a16="http://schemas.microsoft.com/office/drawing/2014/main" val="3088475229"/>
                    </a:ext>
                  </a:extLst>
                </a:gridCol>
              </a:tblGrid>
              <a:tr h="508410">
                <a:tc>
                  <a:txBody>
                    <a:bodyPr/>
                    <a:lstStyle/>
                    <a:p>
                      <a:r>
                        <a:rPr lang="en-US" dirty="0"/>
                        <a:t>Conventional/IPM Control</a:t>
                      </a:r>
                    </a:p>
                  </a:txBody>
                  <a:tcPr/>
                </a:tc>
                <a:tc>
                  <a:txBody>
                    <a:bodyPr/>
                    <a:lstStyle/>
                    <a:p>
                      <a:r>
                        <a:rPr lang="en-US" dirty="0"/>
                        <a:t>Organic Control</a:t>
                      </a:r>
                    </a:p>
                  </a:txBody>
                  <a:tcPr/>
                </a:tc>
                <a:extLst>
                  <a:ext uri="{0D108BD9-81ED-4DB2-BD59-A6C34878D82A}">
                    <a16:rowId xmlns:a16="http://schemas.microsoft.com/office/drawing/2014/main" val="1042330573"/>
                  </a:ext>
                </a:extLst>
              </a:tr>
              <a:tr h="2005781">
                <a:tc>
                  <a:txBody>
                    <a:bodyPr/>
                    <a:lstStyle/>
                    <a:p>
                      <a:r>
                        <a:rPr lang="en-US" dirty="0"/>
                        <a:t>Broad Spectrum Insecticides</a:t>
                      </a:r>
                    </a:p>
                    <a:p>
                      <a:pPr marL="285750" indent="-285750">
                        <a:buFont typeface="Arial" panose="020B0604020202020204" pitchFamily="34" charset="0"/>
                        <a:buChar char="•"/>
                      </a:pPr>
                      <a:r>
                        <a:rPr lang="en-US" dirty="0"/>
                        <a:t>Pyrethroids-</a:t>
                      </a:r>
                      <a:r>
                        <a:rPr lang="en-US" dirty="0" err="1"/>
                        <a:t>Bifenthin</a:t>
                      </a:r>
                      <a:r>
                        <a:rPr lang="en-US" dirty="0"/>
                        <a:t>, Lambda-Cyhalothrin, Zeta-cypermethrin, other</a:t>
                      </a:r>
                    </a:p>
                    <a:p>
                      <a:endParaRPr lang="en-US" dirty="0"/>
                    </a:p>
                  </a:txBody>
                  <a:tcPr/>
                </a:tc>
                <a:tc>
                  <a:txBody>
                    <a:bodyPr/>
                    <a:lstStyle/>
                    <a:p>
                      <a:r>
                        <a:rPr lang="en-US" dirty="0" err="1"/>
                        <a:t>Pyrethrins</a:t>
                      </a:r>
                      <a:endParaRPr lang="en-US" dirty="0"/>
                    </a:p>
                  </a:txBody>
                  <a:tcPr/>
                </a:tc>
                <a:extLst>
                  <a:ext uri="{0D108BD9-81ED-4DB2-BD59-A6C34878D82A}">
                    <a16:rowId xmlns:a16="http://schemas.microsoft.com/office/drawing/2014/main" val="173858791"/>
                  </a:ext>
                </a:extLst>
              </a:tr>
              <a:tr h="508410">
                <a:tc>
                  <a:txBody>
                    <a:bodyPr/>
                    <a:lstStyle/>
                    <a:p>
                      <a:r>
                        <a:rPr lang="en-US" dirty="0"/>
                        <a:t>Trapping/Monitoring:</a:t>
                      </a:r>
                    </a:p>
                  </a:txBody>
                  <a:tcPr/>
                </a:tc>
                <a:tc>
                  <a:txBody>
                    <a:bodyPr/>
                    <a:lstStyle/>
                    <a:p>
                      <a:r>
                        <a:rPr lang="en-US" dirty="0"/>
                        <a:t>Trapping Monitoring</a:t>
                      </a:r>
                    </a:p>
                  </a:txBody>
                  <a:tcPr/>
                </a:tc>
                <a:extLst>
                  <a:ext uri="{0D108BD9-81ED-4DB2-BD59-A6C34878D82A}">
                    <a16:rowId xmlns:a16="http://schemas.microsoft.com/office/drawing/2014/main" val="1957590380"/>
                  </a:ext>
                </a:extLst>
              </a:tr>
              <a:tr h="508410">
                <a:tc>
                  <a:txBody>
                    <a:bodyPr/>
                    <a:lstStyle/>
                    <a:p>
                      <a:r>
                        <a:rPr lang="en-US" dirty="0"/>
                        <a:t>Sanitation: Weed Mgt, fence rows</a:t>
                      </a:r>
                    </a:p>
                  </a:txBody>
                  <a:tcPr/>
                </a:tc>
                <a:tc>
                  <a:txBody>
                    <a:bodyPr/>
                    <a:lstStyle/>
                    <a:p>
                      <a:r>
                        <a:rPr lang="en-US" dirty="0"/>
                        <a:t>Sanitation: Weed Mgt, fence rows</a:t>
                      </a:r>
                    </a:p>
                  </a:txBody>
                  <a:tcPr/>
                </a:tc>
                <a:extLst>
                  <a:ext uri="{0D108BD9-81ED-4DB2-BD59-A6C34878D82A}">
                    <a16:rowId xmlns:a16="http://schemas.microsoft.com/office/drawing/2014/main" val="2934321650"/>
                  </a:ext>
                </a:extLst>
              </a:tr>
            </a:tbl>
          </a:graphicData>
        </a:graphic>
      </p:graphicFrame>
    </p:spTree>
    <p:extLst>
      <p:ext uri="{BB962C8B-B14F-4D97-AF65-F5344CB8AC3E}">
        <p14:creationId xmlns:p14="http://schemas.microsoft.com/office/powerpoint/2010/main" val="295152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025" y="-1272383"/>
            <a:ext cx="8229600" cy="4525963"/>
          </a:xfrm>
        </p:spPr>
        <p:txBody>
          <a:bodyPr/>
          <a:lstStyle/>
          <a:p>
            <a:pPr marL="0" indent="0">
              <a:buNone/>
            </a:pPr>
            <a:r>
              <a:rPr lang="en-US" dirty="0">
                <a:solidFill>
                  <a:schemeClr val="bg1"/>
                </a:solidFill>
              </a:rPr>
              <a:t>Trap Crops-companion plantings to attract stinkbugs and focus control in smaller areas.</a:t>
            </a:r>
          </a:p>
        </p:txBody>
      </p:sp>
      <p:pic>
        <p:nvPicPr>
          <p:cNvPr id="1026" name="Picture 2" descr="http://files.sare.thinkcreativeinternal.net/var/ezflow_site/storage/images/media/images/southern-sare-images/insects-pests-ipm/cullman-trap-crop/965562-1-eng-US/cullman-trap-crop_large.jpg"/>
          <p:cNvPicPr>
            <a:picLocks noChangeAspect="1" noChangeArrowheads="1"/>
          </p:cNvPicPr>
          <p:nvPr/>
        </p:nvPicPr>
        <p:blipFill>
          <a:blip r:embed="rId2" cstate="print"/>
          <a:srcRect/>
          <a:stretch>
            <a:fillRect/>
          </a:stretch>
        </p:blipFill>
        <p:spPr bwMode="auto">
          <a:xfrm>
            <a:off x="0" y="1447800"/>
            <a:ext cx="5892798" cy="4419600"/>
          </a:xfrm>
          <a:prstGeom prst="rect">
            <a:avLst/>
          </a:prstGeom>
          <a:noFill/>
        </p:spPr>
      </p:pic>
      <p:pic>
        <p:nvPicPr>
          <p:cNvPr id="1028" name="Picture 4" descr="http://www.redbudfarm.com/Images/sbug_featured.jpg"/>
          <p:cNvPicPr>
            <a:picLocks noChangeAspect="1" noChangeArrowheads="1"/>
          </p:cNvPicPr>
          <p:nvPr/>
        </p:nvPicPr>
        <p:blipFill>
          <a:blip r:embed="rId3" cstate="print"/>
          <a:srcRect/>
          <a:stretch>
            <a:fillRect/>
          </a:stretch>
        </p:blipFill>
        <p:spPr bwMode="auto">
          <a:xfrm>
            <a:off x="4114800" y="2819400"/>
            <a:ext cx="4762500" cy="3048001"/>
          </a:xfrm>
          <a:prstGeom prst="rect">
            <a:avLst/>
          </a:prstGeom>
          <a:noFill/>
        </p:spPr>
      </p:pic>
      <p:pic>
        <p:nvPicPr>
          <p:cNvPr id="1030" name="Picture 6" descr="http://t0.gstatic.com/images?q=tbn:ANd9GcSKjHx61xcuNHd8C6alTwaeOd7pz1F7GYClUNmiZcJJYjp5BCLtew"/>
          <p:cNvPicPr>
            <a:picLocks noChangeAspect="1" noChangeArrowheads="1"/>
          </p:cNvPicPr>
          <p:nvPr/>
        </p:nvPicPr>
        <p:blipFill>
          <a:blip r:embed="rId4" cstate="print"/>
          <a:srcRect/>
          <a:stretch>
            <a:fillRect/>
          </a:stretch>
        </p:blipFill>
        <p:spPr bwMode="auto">
          <a:xfrm>
            <a:off x="6096000" y="1371600"/>
            <a:ext cx="2466975" cy="1847851"/>
          </a:xfrm>
          <a:prstGeom prst="rect">
            <a:avLst/>
          </a:prstGeom>
          <a:noFill/>
        </p:spPr>
      </p:pic>
    </p:spTree>
    <p:extLst>
      <p:ext uri="{BB962C8B-B14F-4D97-AF65-F5344CB8AC3E}">
        <p14:creationId xmlns:p14="http://schemas.microsoft.com/office/powerpoint/2010/main" val="3982892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DDC52341-BA95-4C2E-88A1-1ADDF3257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1819"/>
            <a:ext cx="3432475" cy="4235946"/>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E496958D-242B-4626-B3C9-3E8E39073B0A}"/>
              </a:ext>
            </a:extLst>
          </p:cNvPr>
          <p:cNvSpPr txBox="1"/>
          <p:nvPr/>
        </p:nvSpPr>
        <p:spPr>
          <a:xfrm>
            <a:off x="439318" y="2675615"/>
            <a:ext cx="2559050" cy="89704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cap="all" dirty="0">
                <a:solidFill>
                  <a:schemeClr val="bg1"/>
                </a:solidFill>
                <a:latin typeface="+mj-lt"/>
                <a:ea typeface="+mj-ea"/>
                <a:cs typeface="+mj-cs"/>
              </a:rPr>
              <a:t>HICKORY SHUCKWORM</a:t>
            </a:r>
          </a:p>
        </p:txBody>
      </p:sp>
      <p:sp>
        <p:nvSpPr>
          <p:cNvPr id="4" name="TextBox 3">
            <a:extLst>
              <a:ext uri="{FF2B5EF4-FFF2-40B4-BE49-F238E27FC236}">
                <a16:creationId xmlns:a16="http://schemas.microsoft.com/office/drawing/2014/main" id="{1A6AE6B1-5B68-44F2-B75E-4F653CBD4A9A}"/>
              </a:ext>
            </a:extLst>
          </p:cNvPr>
          <p:cNvSpPr txBox="1"/>
          <p:nvPr/>
        </p:nvSpPr>
        <p:spPr>
          <a:xfrm>
            <a:off x="76201" y="3812128"/>
            <a:ext cx="3356274" cy="2893471"/>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bg1"/>
                </a:solidFill>
              </a:rPr>
              <a:t>Small moth laying eggs on shucks from half shell-hardening to shuck split.</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bg1"/>
                </a:solidFill>
              </a:rPr>
              <a:t>Larval feeding on shuck tissue impairs water movement and kernel development.</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bg1"/>
                </a:solidFill>
              </a:rPr>
              <a:t>Control with insecticides at half-shell hardening stage.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86" r="14465"/>
          <a:stretch/>
        </p:blipFill>
        <p:spPr>
          <a:xfrm>
            <a:off x="3717972" y="2606340"/>
            <a:ext cx="3509541" cy="4214911"/>
          </a:xfrm>
          <a:prstGeom prst="rect">
            <a:avLst/>
          </a:prstGeom>
        </p:spPr>
      </p:pic>
      <p:sp>
        <p:nvSpPr>
          <p:cNvPr id="20" name="Rectangle 19">
            <a:extLst>
              <a:ext uri="{FF2B5EF4-FFF2-40B4-BE49-F238E27FC236}">
                <a16:creationId xmlns:a16="http://schemas.microsoft.com/office/drawing/2014/main" id="{95594062-6023-48B9-B2FD-5E02DBB60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7887" y="-460"/>
            <a:ext cx="6858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560" t="10657" r="9943" b="17440"/>
          <a:stretch/>
        </p:blipFill>
        <p:spPr>
          <a:xfrm>
            <a:off x="3698914" y="267475"/>
            <a:ext cx="4381841" cy="3089016"/>
          </a:xfrm>
          <a:prstGeom prst="rect">
            <a:avLst/>
          </a:prstGeom>
        </p:spPr>
      </p:pic>
      <p:sp>
        <p:nvSpPr>
          <p:cNvPr id="22" name="Rectangle 21">
            <a:extLst>
              <a:ext uri="{FF2B5EF4-FFF2-40B4-BE49-F238E27FC236}">
                <a16:creationId xmlns:a16="http://schemas.microsoft.com/office/drawing/2014/main" id="{5B12D500-BEFE-4FDD-8860-6436D357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 y="2560620"/>
            <a:ext cx="3435857"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a:extLst>
              <a:ext uri="{FF2B5EF4-FFF2-40B4-BE49-F238E27FC236}">
                <a16:creationId xmlns:a16="http://schemas.microsoft.com/office/drawing/2014/main" id="{B66BE898-CDE2-4BE5-94BE-0F2B68B00B8E}"/>
              </a:ext>
            </a:extLst>
          </p:cNvPr>
          <p:cNvPicPr>
            <a:picLocks noChangeAspect="1"/>
          </p:cNvPicPr>
          <p:nvPr/>
        </p:nvPicPr>
        <p:blipFill>
          <a:blip r:embed="rId4"/>
          <a:stretch>
            <a:fillRect/>
          </a:stretch>
        </p:blipFill>
        <p:spPr>
          <a:xfrm>
            <a:off x="0" y="285668"/>
            <a:ext cx="3698914" cy="2465943"/>
          </a:xfrm>
          <a:prstGeom prst="rect">
            <a:avLst/>
          </a:prstGeom>
        </p:spPr>
      </p:pic>
    </p:spTree>
    <p:extLst>
      <p:ext uri="{BB962C8B-B14F-4D97-AF65-F5344CB8AC3E}">
        <p14:creationId xmlns:p14="http://schemas.microsoft.com/office/powerpoint/2010/main" val="410129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389" y="857250"/>
            <a:ext cx="6858000" cy="5143500"/>
          </a:xfrm>
          <a:prstGeom prst="rect">
            <a:avLst/>
          </a:prstGeom>
        </p:spPr>
      </p:pic>
      <p:sp>
        <p:nvSpPr>
          <p:cNvPr id="3" name="Right Arrow 2"/>
          <p:cNvSpPr/>
          <p:nvPr/>
        </p:nvSpPr>
        <p:spPr>
          <a:xfrm>
            <a:off x="3012141" y="1620370"/>
            <a:ext cx="1021977" cy="11766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1845609" y="1482994"/>
            <a:ext cx="1021977" cy="415498"/>
          </a:xfrm>
          <a:prstGeom prst="rect">
            <a:avLst/>
          </a:prstGeom>
          <a:noFill/>
        </p:spPr>
        <p:txBody>
          <a:bodyPr wrap="square" rtlCol="0">
            <a:spAutoFit/>
          </a:bodyPr>
          <a:lstStyle/>
          <a:p>
            <a:r>
              <a:rPr lang="en-US" sz="2100" b="1" dirty="0">
                <a:solidFill>
                  <a:schemeClr val="bg1"/>
                </a:solidFill>
              </a:rPr>
              <a:t>PNC</a:t>
            </a:r>
          </a:p>
        </p:txBody>
      </p:sp>
      <p:sp>
        <p:nvSpPr>
          <p:cNvPr id="5" name="Right Arrow 4"/>
          <p:cNvSpPr/>
          <p:nvPr/>
        </p:nvSpPr>
        <p:spPr>
          <a:xfrm>
            <a:off x="2944906" y="4061013"/>
            <a:ext cx="763121" cy="12774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2134721" y="3951761"/>
            <a:ext cx="785793" cy="369332"/>
          </a:xfrm>
          <a:prstGeom prst="rect">
            <a:avLst/>
          </a:prstGeom>
          <a:noFill/>
        </p:spPr>
        <p:txBody>
          <a:bodyPr wrap="none" rtlCol="0">
            <a:spAutoFit/>
          </a:bodyPr>
          <a:lstStyle/>
          <a:p>
            <a:r>
              <a:rPr lang="en-US" b="1" dirty="0">
                <a:solidFill>
                  <a:schemeClr val="bg1"/>
                </a:solidFill>
              </a:rPr>
              <a:t>HSW</a:t>
            </a:r>
          </a:p>
        </p:txBody>
      </p:sp>
    </p:spTree>
    <p:extLst>
      <p:ext uri="{BB962C8B-B14F-4D97-AF65-F5344CB8AC3E}">
        <p14:creationId xmlns:p14="http://schemas.microsoft.com/office/powerpoint/2010/main" val="741674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47A2092-24F6-4BB6-8999-1C657520C273}"/>
              </a:ext>
            </a:extLst>
          </p:cNvPr>
          <p:cNvGraphicFramePr>
            <a:graphicFrameLocks noGrp="1"/>
          </p:cNvGraphicFramePr>
          <p:nvPr>
            <p:extLst>
              <p:ext uri="{D42A27DB-BD31-4B8C-83A1-F6EECF244321}">
                <p14:modId xmlns:p14="http://schemas.microsoft.com/office/powerpoint/2010/main" val="1349148598"/>
              </p:ext>
            </p:extLst>
          </p:nvPr>
        </p:nvGraphicFramePr>
        <p:xfrm>
          <a:off x="457200" y="1397000"/>
          <a:ext cx="7162800" cy="4303774"/>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3774970343"/>
                    </a:ext>
                  </a:extLst>
                </a:gridCol>
                <a:gridCol w="3581400">
                  <a:extLst>
                    <a:ext uri="{9D8B030D-6E8A-4147-A177-3AD203B41FA5}">
                      <a16:colId xmlns:a16="http://schemas.microsoft.com/office/drawing/2014/main" val="3088475229"/>
                    </a:ext>
                  </a:extLst>
                </a:gridCol>
              </a:tblGrid>
              <a:tr h="458053">
                <a:tc>
                  <a:txBody>
                    <a:bodyPr/>
                    <a:lstStyle/>
                    <a:p>
                      <a:r>
                        <a:rPr lang="en-US" dirty="0"/>
                        <a:t>Conventional/IPM Control</a:t>
                      </a:r>
                    </a:p>
                  </a:txBody>
                  <a:tcPr/>
                </a:tc>
                <a:tc>
                  <a:txBody>
                    <a:bodyPr/>
                    <a:lstStyle/>
                    <a:p>
                      <a:r>
                        <a:rPr lang="en-US" dirty="0"/>
                        <a:t>Organic Control</a:t>
                      </a:r>
                    </a:p>
                  </a:txBody>
                  <a:tcPr/>
                </a:tc>
                <a:extLst>
                  <a:ext uri="{0D108BD9-81ED-4DB2-BD59-A6C34878D82A}">
                    <a16:rowId xmlns:a16="http://schemas.microsoft.com/office/drawing/2014/main" val="1042330573"/>
                  </a:ext>
                </a:extLst>
              </a:tr>
              <a:tr h="790613">
                <a:tc>
                  <a:txBody>
                    <a:bodyPr/>
                    <a:lstStyle/>
                    <a:p>
                      <a:r>
                        <a:rPr lang="en-US" dirty="0"/>
                        <a:t>Sanitation—Burn or bury or flail mow old shucks in the field or in cull piles.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Sanitation—Burn or bury or flail mow old shucks in the field or in cull piles.</a:t>
                      </a:r>
                    </a:p>
                    <a:p>
                      <a:endParaRPr lang="en-US" dirty="0"/>
                    </a:p>
                  </a:txBody>
                  <a:tcPr/>
                </a:tc>
                <a:extLst>
                  <a:ext uri="{0D108BD9-81ED-4DB2-BD59-A6C34878D82A}">
                    <a16:rowId xmlns:a16="http://schemas.microsoft.com/office/drawing/2014/main" val="170817252"/>
                  </a:ext>
                </a:extLst>
              </a:tr>
              <a:tr h="1468281">
                <a:tc>
                  <a:txBody>
                    <a:bodyPr/>
                    <a:lstStyle/>
                    <a:p>
                      <a:r>
                        <a:rPr lang="en-US" dirty="0"/>
                        <a:t>Biorational Insecticides</a:t>
                      </a:r>
                    </a:p>
                    <a:p>
                      <a:pPr marL="285750" indent="-285750">
                        <a:buFont typeface="Arial" panose="020B0604020202020204" pitchFamily="34" charset="0"/>
                        <a:buChar char="•"/>
                      </a:pPr>
                      <a:r>
                        <a:rPr lang="en-US" dirty="0"/>
                        <a:t>Intrepid</a:t>
                      </a:r>
                    </a:p>
                    <a:p>
                      <a:pPr marL="285750" indent="-285750">
                        <a:buFont typeface="Arial" panose="020B0604020202020204" pitchFamily="34" charset="0"/>
                        <a:buChar char="•"/>
                      </a:pPr>
                      <a:r>
                        <a:rPr lang="en-US" dirty="0"/>
                        <a:t>Spinosad generics</a:t>
                      </a:r>
                    </a:p>
                    <a:p>
                      <a:pPr marL="285750" indent="-285750">
                        <a:buFont typeface="Arial" panose="020B0604020202020204" pitchFamily="34" charset="0"/>
                        <a:buChar char="•"/>
                      </a:pPr>
                      <a:r>
                        <a:rPr lang="en-US" dirty="0" err="1"/>
                        <a:t>Bt</a:t>
                      </a:r>
                      <a:r>
                        <a:rPr lang="en-US" dirty="0"/>
                        <a:t>—Javelin, </a:t>
                      </a:r>
                      <a:r>
                        <a:rPr lang="en-US" dirty="0" err="1"/>
                        <a:t>Dipel</a:t>
                      </a:r>
                      <a:endParaRPr lang="en-US" dirty="0"/>
                    </a:p>
                  </a:txBody>
                  <a:tcPr/>
                </a:tc>
                <a:tc>
                  <a:txBody>
                    <a:bodyPr/>
                    <a:lstStyle/>
                    <a:p>
                      <a:r>
                        <a:rPr lang="en-US" dirty="0"/>
                        <a:t>Organic-approved insecticides</a:t>
                      </a:r>
                    </a:p>
                    <a:p>
                      <a:pPr marL="285750" indent="-285750">
                        <a:buFont typeface="Arial" panose="020B0604020202020204" pitchFamily="34" charset="0"/>
                        <a:buChar char="•"/>
                      </a:pPr>
                      <a:r>
                        <a:rPr lang="en-US" dirty="0"/>
                        <a:t>Spinosad generics</a:t>
                      </a:r>
                    </a:p>
                    <a:p>
                      <a:pPr marL="285750" indent="-285750">
                        <a:buFont typeface="Arial" panose="020B0604020202020204" pitchFamily="34" charset="0"/>
                        <a:buChar char="•"/>
                      </a:pPr>
                      <a:r>
                        <a:rPr lang="en-US" dirty="0" err="1"/>
                        <a:t>Bt</a:t>
                      </a:r>
                      <a:r>
                        <a:rPr lang="en-US" dirty="0"/>
                        <a:t>—Javelin, </a:t>
                      </a:r>
                      <a:r>
                        <a:rPr lang="en-US" dirty="0" err="1"/>
                        <a:t>Dipel</a:t>
                      </a:r>
                      <a:endParaRPr lang="en-US" dirty="0"/>
                    </a:p>
                  </a:txBody>
                  <a:tcPr/>
                </a:tc>
                <a:extLst>
                  <a:ext uri="{0D108BD9-81ED-4DB2-BD59-A6C34878D82A}">
                    <a16:rowId xmlns:a16="http://schemas.microsoft.com/office/drawing/2014/main" val="2256168758"/>
                  </a:ext>
                </a:extLst>
              </a:tr>
              <a:tr h="458053">
                <a:tc>
                  <a:txBody>
                    <a:bodyPr/>
                    <a:lstStyle/>
                    <a:p>
                      <a:r>
                        <a:rPr lang="en-US" dirty="0"/>
                        <a:t>Monitoring/Trapping: </a:t>
                      </a:r>
                    </a:p>
                    <a:p>
                      <a:r>
                        <a:rPr lang="en-US" dirty="0"/>
                        <a:t>Blacklight or pheromone traps can refine when present in the orchard.</a:t>
                      </a:r>
                    </a:p>
                  </a:txBody>
                  <a:tcPr/>
                </a:tc>
                <a:tc>
                  <a:txBody>
                    <a:bodyPr/>
                    <a:lstStyle/>
                    <a:p>
                      <a:r>
                        <a:rPr lang="en-US" dirty="0"/>
                        <a:t>Monitoring/Trapping: </a:t>
                      </a:r>
                    </a:p>
                    <a:p>
                      <a:r>
                        <a:rPr lang="en-US" dirty="0"/>
                        <a:t>Blacklight or pheromone traps can refine when present in the orchard.</a:t>
                      </a:r>
                    </a:p>
                    <a:p>
                      <a:endParaRPr lang="en-US" dirty="0"/>
                    </a:p>
                  </a:txBody>
                  <a:tcPr/>
                </a:tc>
                <a:extLst>
                  <a:ext uri="{0D108BD9-81ED-4DB2-BD59-A6C34878D82A}">
                    <a16:rowId xmlns:a16="http://schemas.microsoft.com/office/drawing/2014/main" val="173858791"/>
                  </a:ext>
                </a:extLst>
              </a:tr>
            </a:tbl>
          </a:graphicData>
        </a:graphic>
      </p:graphicFrame>
    </p:spTree>
    <p:extLst>
      <p:ext uri="{BB962C8B-B14F-4D97-AF65-F5344CB8AC3E}">
        <p14:creationId xmlns:p14="http://schemas.microsoft.com/office/powerpoint/2010/main" val="686138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jGKXmCcutSE/VAeNi1ydbMI/AAAAAAAAEzk/zUHXbtQGXCo/s1600/DSC_0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4625" y="1754939"/>
            <a:ext cx="5091265" cy="3831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5792" y="5661127"/>
            <a:ext cx="3419654" cy="300082"/>
          </a:xfrm>
          <a:prstGeom prst="rect">
            <a:avLst/>
          </a:prstGeom>
          <a:noFill/>
        </p:spPr>
        <p:txBody>
          <a:bodyPr wrap="none" rtlCol="0">
            <a:spAutoFit/>
          </a:bodyPr>
          <a:lstStyle/>
          <a:p>
            <a:r>
              <a:rPr lang="en-US" sz="1350" dirty="0"/>
              <a:t>Photo credit: Bill Reid, Kansas State University</a:t>
            </a:r>
          </a:p>
        </p:txBody>
      </p:sp>
      <p:sp>
        <p:nvSpPr>
          <p:cNvPr id="2" name="TextBox 1"/>
          <p:cNvSpPr txBox="1"/>
          <p:nvPr/>
        </p:nvSpPr>
        <p:spPr>
          <a:xfrm>
            <a:off x="653282" y="755042"/>
            <a:ext cx="3852337" cy="646331"/>
          </a:xfrm>
          <a:prstGeom prst="rect">
            <a:avLst/>
          </a:prstGeom>
          <a:noFill/>
        </p:spPr>
        <p:txBody>
          <a:bodyPr wrap="none" rtlCol="0">
            <a:spAutoFit/>
          </a:bodyPr>
          <a:lstStyle/>
          <a:p>
            <a:r>
              <a:rPr lang="en-US" sz="3600" b="1" dirty="0"/>
              <a:t>PECAN WEEVIL</a:t>
            </a:r>
          </a:p>
        </p:txBody>
      </p:sp>
      <p:sp>
        <p:nvSpPr>
          <p:cNvPr id="6" name="TextBox 5">
            <a:extLst>
              <a:ext uri="{FF2B5EF4-FFF2-40B4-BE49-F238E27FC236}">
                <a16:creationId xmlns:a16="http://schemas.microsoft.com/office/drawing/2014/main" id="{D0A80ABD-B61E-4136-A77D-FF79EC688BA7}"/>
              </a:ext>
            </a:extLst>
          </p:cNvPr>
          <p:cNvSpPr txBox="1"/>
          <p:nvPr/>
        </p:nvSpPr>
        <p:spPr>
          <a:xfrm>
            <a:off x="4779890" y="948716"/>
            <a:ext cx="4572000" cy="646331"/>
          </a:xfrm>
          <a:prstGeom prst="rect">
            <a:avLst/>
          </a:prstGeom>
          <a:noFill/>
        </p:spPr>
        <p:txBody>
          <a:bodyPr wrap="square">
            <a:spAutoFit/>
          </a:bodyPr>
          <a:lstStyle/>
          <a:p>
            <a:r>
              <a:rPr lang="en-US" i="1" dirty="0"/>
              <a:t>Curculio </a:t>
            </a:r>
            <a:r>
              <a:rPr lang="en-US" i="1" dirty="0" err="1"/>
              <a:t>caryae</a:t>
            </a:r>
            <a:br>
              <a:rPr lang="en-US" i="1" dirty="0"/>
            </a:br>
            <a:endParaRPr lang="en-US" dirty="0"/>
          </a:p>
        </p:txBody>
      </p:sp>
    </p:spTree>
    <p:extLst>
      <p:ext uri="{BB962C8B-B14F-4D97-AF65-F5344CB8AC3E}">
        <p14:creationId xmlns:p14="http://schemas.microsoft.com/office/powerpoint/2010/main" val="2230867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212" y="1028701"/>
            <a:ext cx="6473778" cy="5372099"/>
          </a:xfrm>
          <a:prstGeom prst="rect">
            <a:avLst/>
          </a:prstGeom>
        </p:spPr>
      </p:pic>
      <p:sp>
        <p:nvSpPr>
          <p:cNvPr id="3" name="Arrow: Down 2">
            <a:extLst>
              <a:ext uri="{FF2B5EF4-FFF2-40B4-BE49-F238E27FC236}">
                <a16:creationId xmlns:a16="http://schemas.microsoft.com/office/drawing/2014/main" id="{20439E51-0BA5-4100-8E89-83CA99124EF7}"/>
              </a:ext>
            </a:extLst>
          </p:cNvPr>
          <p:cNvSpPr/>
          <p:nvPr/>
        </p:nvSpPr>
        <p:spPr>
          <a:xfrm rot="5400000">
            <a:off x="1790700" y="2327097"/>
            <a:ext cx="1295400"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8FE705-128C-487A-8E00-C16DFA56521F}"/>
              </a:ext>
            </a:extLst>
          </p:cNvPr>
          <p:cNvSpPr txBox="1"/>
          <p:nvPr/>
        </p:nvSpPr>
        <p:spPr>
          <a:xfrm>
            <a:off x="533400" y="2895600"/>
            <a:ext cx="1371600" cy="646331"/>
          </a:xfrm>
          <a:prstGeom prst="rect">
            <a:avLst/>
          </a:prstGeom>
          <a:noFill/>
        </p:spPr>
        <p:txBody>
          <a:bodyPr wrap="square" rtlCol="0">
            <a:spAutoFit/>
          </a:bodyPr>
          <a:lstStyle/>
          <a:p>
            <a:r>
              <a:rPr lang="en-US" dirty="0"/>
              <a:t>Quarantined area</a:t>
            </a:r>
          </a:p>
        </p:txBody>
      </p:sp>
    </p:spTree>
    <p:extLst>
      <p:ext uri="{BB962C8B-B14F-4D97-AF65-F5344CB8AC3E}">
        <p14:creationId xmlns:p14="http://schemas.microsoft.com/office/powerpoint/2010/main" val="4105225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2949178" cy="626679"/>
          </a:xfrm>
        </p:spPr>
        <p:txBody>
          <a:bodyPr>
            <a:normAutofit fontScale="90000"/>
          </a:bodyPr>
          <a:lstStyle/>
          <a:p>
            <a:pPr algn="ctr"/>
            <a:r>
              <a:rPr lang="en-US" sz="3000" b="1" dirty="0"/>
              <a:t>Pecan Weevil</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1600" y="369870"/>
            <a:ext cx="3733800" cy="3733800"/>
          </a:xfrm>
        </p:spPr>
      </p:pic>
      <p:sp>
        <p:nvSpPr>
          <p:cNvPr id="4" name="Text Placeholder 3"/>
          <p:cNvSpPr>
            <a:spLocks noGrp="1"/>
          </p:cNvSpPr>
          <p:nvPr>
            <p:ph type="body" sz="half" idx="2"/>
          </p:nvPr>
        </p:nvSpPr>
        <p:spPr>
          <a:xfrm>
            <a:off x="170753" y="1569983"/>
            <a:ext cx="4267199" cy="3331451"/>
          </a:xfrm>
        </p:spPr>
        <p:txBody>
          <a:bodyPr/>
          <a:lstStyle/>
          <a:p>
            <a:pPr marL="342900" indent="-342900" algn="l">
              <a:buFont typeface="Arial" panose="020B0604020202020204" pitchFamily="34" charset="0"/>
              <a:buChar char="•"/>
            </a:pPr>
            <a:r>
              <a:rPr lang="en-US" sz="2100" dirty="0">
                <a:solidFill>
                  <a:schemeClr val="tx1"/>
                </a:solidFill>
              </a:rPr>
              <a:t>Grubs feed 30-40 days, emerge and move to soil.</a:t>
            </a:r>
          </a:p>
          <a:p>
            <a:pPr marL="342900" indent="-342900" algn="l">
              <a:buFont typeface="Arial" panose="020B0604020202020204" pitchFamily="34" charset="0"/>
              <a:buChar char="•"/>
            </a:pPr>
            <a:r>
              <a:rPr lang="en-US" sz="2100" dirty="0">
                <a:solidFill>
                  <a:schemeClr val="tx1"/>
                </a:solidFill>
              </a:rPr>
              <a:t>2- 3 year life cycle in the soil</a:t>
            </a:r>
          </a:p>
          <a:p>
            <a:pPr marL="342900" indent="-342900" algn="l">
              <a:buFont typeface="Arial" panose="020B0604020202020204" pitchFamily="34" charset="0"/>
              <a:buChar char="•"/>
            </a:pPr>
            <a:endParaRPr lang="en-US" sz="2100" dirty="0">
              <a:solidFill>
                <a:schemeClr val="tx1"/>
              </a:solidFill>
            </a:endParaRPr>
          </a:p>
          <a:p>
            <a:pPr marL="342900" indent="-342900" algn="l">
              <a:buFont typeface="Arial" panose="020B0604020202020204" pitchFamily="34" charset="0"/>
              <a:buChar char="•"/>
            </a:pPr>
            <a:r>
              <a:rPr lang="en-US" sz="2100" dirty="0">
                <a:solidFill>
                  <a:schemeClr val="tx1"/>
                </a:solidFill>
              </a:rPr>
              <a:t>~90 percent on a 2 year cycle</a:t>
            </a:r>
          </a:p>
          <a:p>
            <a:pPr marL="342900" indent="-342900" algn="l">
              <a:buFont typeface="Arial" panose="020B0604020202020204" pitchFamily="34" charset="0"/>
              <a:buChar char="•"/>
            </a:pPr>
            <a:endParaRPr lang="en-US" sz="2100" dirty="0">
              <a:solidFill>
                <a:schemeClr val="tx1"/>
              </a:solidFill>
            </a:endParaRPr>
          </a:p>
          <a:p>
            <a:pPr marL="342900" indent="-342900" algn="l">
              <a:buFont typeface="Arial" panose="020B0604020202020204" pitchFamily="34" charset="0"/>
              <a:buChar char="•"/>
            </a:pPr>
            <a:r>
              <a:rPr lang="en-US" sz="2100" dirty="0">
                <a:solidFill>
                  <a:schemeClr val="tx1"/>
                </a:solidFill>
              </a:rPr>
              <a:t>~10 percent on a three year cycle</a:t>
            </a:r>
          </a:p>
          <a:p>
            <a:pPr algn="l"/>
            <a:endParaRPr lang="en-US" dirty="0">
              <a:solidFill>
                <a:schemeClr val="tx1"/>
              </a:solidFill>
            </a:endParaRPr>
          </a:p>
          <a:p>
            <a:pPr algn="l"/>
            <a:endParaRPr lang="en-US" dirty="0"/>
          </a:p>
        </p:txBody>
      </p:sp>
      <p:pic>
        <p:nvPicPr>
          <p:cNvPr id="6" name="Content Placeholder 6">
            <a:extLst>
              <a:ext uri="{FF2B5EF4-FFF2-40B4-BE49-F238E27FC236}">
                <a16:creationId xmlns:a16="http://schemas.microsoft.com/office/drawing/2014/main" id="{0A354B23-127F-4EA3-A29E-D1075A2B87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4114800"/>
            <a:ext cx="3657600" cy="2743200"/>
          </a:xfrm>
          <a:prstGeom prst="rect">
            <a:avLst/>
          </a:prstGeom>
        </p:spPr>
      </p:pic>
      <p:pic>
        <p:nvPicPr>
          <p:cNvPr id="7" name="Picture 6">
            <a:extLst>
              <a:ext uri="{FF2B5EF4-FFF2-40B4-BE49-F238E27FC236}">
                <a16:creationId xmlns:a16="http://schemas.microsoft.com/office/drawing/2014/main" id="{6230C75F-BE97-4768-96B2-D3401C02CD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92" r="19560"/>
          <a:stretch/>
        </p:blipFill>
        <p:spPr>
          <a:xfrm rot="5400000">
            <a:off x="1654209" y="4594191"/>
            <a:ext cx="2292283" cy="2552701"/>
          </a:xfrm>
          <a:prstGeom prst="rect">
            <a:avLst/>
          </a:prstGeom>
        </p:spPr>
      </p:pic>
    </p:spTree>
    <p:extLst>
      <p:ext uri="{BB962C8B-B14F-4D97-AF65-F5344CB8AC3E}">
        <p14:creationId xmlns:p14="http://schemas.microsoft.com/office/powerpoint/2010/main" val="2067055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75" y="1825494"/>
            <a:ext cx="5799740" cy="4121185"/>
          </a:xfrm>
          <a:prstGeom prst="rect">
            <a:avLst/>
          </a:prstGeom>
        </p:spPr>
      </p:pic>
      <p:sp>
        <p:nvSpPr>
          <p:cNvPr id="3" name="TextBox 2"/>
          <p:cNvSpPr txBox="1"/>
          <p:nvPr/>
        </p:nvSpPr>
        <p:spPr>
          <a:xfrm>
            <a:off x="1185380" y="911321"/>
            <a:ext cx="6179577" cy="830997"/>
          </a:xfrm>
          <a:prstGeom prst="rect">
            <a:avLst/>
          </a:prstGeom>
          <a:noFill/>
        </p:spPr>
        <p:txBody>
          <a:bodyPr wrap="none" rtlCol="0">
            <a:spAutoFit/>
          </a:bodyPr>
          <a:lstStyle/>
          <a:p>
            <a:r>
              <a:rPr lang="en-US" sz="2400" dirty="0">
                <a:solidFill>
                  <a:srgbClr val="FF0000"/>
                </a:solidFill>
              </a:rPr>
              <a:t>NORMAL</a:t>
            </a:r>
            <a:r>
              <a:rPr lang="en-US" sz="2400" dirty="0"/>
              <a:t> ADULT EMERGENCE  CURVE</a:t>
            </a:r>
          </a:p>
          <a:p>
            <a:r>
              <a:rPr lang="en-US" sz="2400" dirty="0"/>
              <a:t>80% EMERGENCE BETWEEN Aug 20 – Sept 10</a:t>
            </a:r>
          </a:p>
        </p:txBody>
      </p:sp>
    </p:spTree>
    <p:extLst>
      <p:ext uri="{BB962C8B-B14F-4D97-AF65-F5344CB8AC3E}">
        <p14:creationId xmlns:p14="http://schemas.microsoft.com/office/powerpoint/2010/main" val="1820520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20" name="Rectangle 19">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22CD92B2-452C-4E28-9E77-8D160C9342A6}"/>
              </a:ext>
            </a:extLst>
          </p:cNvPr>
          <p:cNvSpPr>
            <a:spLocks noGrp="1"/>
          </p:cNvSpPr>
          <p:nvPr>
            <p:ph type="title"/>
          </p:nvPr>
        </p:nvSpPr>
        <p:spPr>
          <a:xfrm>
            <a:off x="435893" y="4000698"/>
            <a:ext cx="8245162" cy="1475013"/>
          </a:xfrm>
        </p:spPr>
        <p:txBody>
          <a:bodyPr vert="horz" lIns="91440" tIns="45720" rIns="91440" bIns="45720" rtlCol="0" anchor="b">
            <a:normAutofit/>
          </a:bodyPr>
          <a:lstStyle/>
          <a:p>
            <a:r>
              <a:rPr lang="en-US" sz="3300" dirty="0">
                <a:solidFill>
                  <a:schemeClr val="bg1"/>
                </a:solidFill>
              </a:rPr>
              <a:t>Is it possible a pecan orchard in the Us would not have insect problems?</a:t>
            </a:r>
          </a:p>
        </p:txBody>
      </p:sp>
      <p:sp>
        <p:nvSpPr>
          <p:cNvPr id="3" name="Text Placeholder 2">
            <a:extLst>
              <a:ext uri="{FF2B5EF4-FFF2-40B4-BE49-F238E27FC236}">
                <a16:creationId xmlns:a16="http://schemas.microsoft.com/office/drawing/2014/main" id="{D086AEAF-7422-436E-8E91-D54287F90242}"/>
              </a:ext>
            </a:extLst>
          </p:cNvPr>
          <p:cNvSpPr>
            <a:spLocks noGrp="1"/>
          </p:cNvSpPr>
          <p:nvPr>
            <p:ph type="body" idx="1"/>
          </p:nvPr>
        </p:nvSpPr>
        <p:spPr>
          <a:xfrm>
            <a:off x="435895" y="5475712"/>
            <a:ext cx="8245160" cy="476099"/>
          </a:xfrm>
        </p:spPr>
        <p:txBody>
          <a:bodyPr vert="horz" lIns="91440" tIns="45720" rIns="91440" bIns="45720" rtlCol="0" anchor="t">
            <a:normAutofit/>
          </a:bodyPr>
          <a:lstStyle/>
          <a:p>
            <a:pPr>
              <a:lnSpc>
                <a:spcPct val="90000"/>
              </a:lnSpc>
            </a:pPr>
            <a:r>
              <a:rPr lang="en-US" sz="1400">
                <a:solidFill>
                  <a:schemeClr val="bg1"/>
                </a:solidFill>
              </a:rPr>
              <a:t>Even with the best Sustainable, Regenerative, or ORganic orchard development, probably Not………………….</a:t>
            </a:r>
          </a:p>
        </p:txBody>
      </p:sp>
      <p:pic>
        <p:nvPicPr>
          <p:cNvPr id="4" name="Picture 4" descr="ilnatdis">
            <a:extLst>
              <a:ext uri="{FF2B5EF4-FFF2-40B4-BE49-F238E27FC236}">
                <a16:creationId xmlns:a16="http://schemas.microsoft.com/office/drawing/2014/main" id="{635F11F7-1787-47D2-906D-471CCBF8501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676" r="1" b="32719"/>
          <a:stretch/>
        </p:blipFill>
        <p:spPr bwMode="auto">
          <a:xfrm>
            <a:off x="334899" y="599725"/>
            <a:ext cx="8469107" cy="3557252"/>
          </a:xfrm>
          <a:prstGeom prst="rect">
            <a:avLst/>
          </a:prstGeom>
          <a:noFill/>
        </p:spPr>
      </p:pic>
    </p:spTree>
    <p:extLst>
      <p:ext uri="{BB962C8B-B14F-4D97-AF65-F5344CB8AC3E}">
        <p14:creationId xmlns:p14="http://schemas.microsoft.com/office/powerpoint/2010/main" val="7488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36" y="1673116"/>
            <a:ext cx="7736318" cy="4200524"/>
          </a:xfrm>
          <a:prstGeom prst="rect">
            <a:avLst/>
          </a:prstGeom>
        </p:spPr>
      </p:pic>
      <p:sp>
        <p:nvSpPr>
          <p:cNvPr id="3" name="TextBox 2"/>
          <p:cNvSpPr txBox="1"/>
          <p:nvPr/>
        </p:nvSpPr>
        <p:spPr>
          <a:xfrm>
            <a:off x="1905000" y="914400"/>
            <a:ext cx="5881738" cy="461665"/>
          </a:xfrm>
          <a:prstGeom prst="rect">
            <a:avLst/>
          </a:prstGeom>
          <a:noFill/>
        </p:spPr>
        <p:txBody>
          <a:bodyPr wrap="none" rtlCol="0">
            <a:spAutoFit/>
          </a:bodyPr>
          <a:lstStyle/>
          <a:p>
            <a:r>
              <a:rPr lang="en-US" sz="2400" dirty="0"/>
              <a:t>DROUGHT DELAYED ADULT EMERGENCE</a:t>
            </a:r>
          </a:p>
        </p:txBody>
      </p:sp>
    </p:spTree>
    <p:extLst>
      <p:ext uri="{BB962C8B-B14F-4D97-AF65-F5344CB8AC3E}">
        <p14:creationId xmlns:p14="http://schemas.microsoft.com/office/powerpoint/2010/main" val="653617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85800"/>
            <a:ext cx="6618561" cy="652463"/>
          </a:xfrm>
        </p:spPr>
        <p:txBody>
          <a:bodyPr>
            <a:normAutofit/>
          </a:bodyPr>
          <a:lstStyle/>
          <a:p>
            <a:r>
              <a:rPr lang="en-US" b="1" dirty="0"/>
              <a:t>How does PW get to the canopy?</a:t>
            </a:r>
          </a:p>
        </p:txBody>
      </p:sp>
      <p:pic>
        <p:nvPicPr>
          <p:cNvPr id="5" name="Picture 10" descr="P1010067"/>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65367" y="1600200"/>
            <a:ext cx="457357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Placeholder 3"/>
          <p:cNvSpPr>
            <a:spLocks noGrp="1"/>
          </p:cNvSpPr>
          <p:nvPr>
            <p:ph type="body" sz="half" idx="2"/>
          </p:nvPr>
        </p:nvSpPr>
        <p:spPr>
          <a:xfrm>
            <a:off x="-76200" y="1744061"/>
            <a:ext cx="3429000" cy="2218339"/>
          </a:xfrm>
        </p:spPr>
        <p:txBody>
          <a:bodyPr>
            <a:noAutofit/>
          </a:bodyPr>
          <a:lstStyle/>
          <a:p>
            <a:pPr algn="l"/>
            <a:endParaRPr lang="en-US" sz="1800" dirty="0">
              <a:solidFill>
                <a:schemeClr val="tx1"/>
              </a:solidFill>
            </a:endParaRPr>
          </a:p>
          <a:p>
            <a:pPr marL="257175" indent="-257175" algn="l">
              <a:buFont typeface="Arial" panose="020B0604020202020204" pitchFamily="34" charset="0"/>
              <a:buChar char="•"/>
            </a:pPr>
            <a:r>
              <a:rPr lang="en-US" sz="2000" dirty="0">
                <a:solidFill>
                  <a:schemeClr val="tx1"/>
                </a:solidFill>
              </a:rPr>
              <a:t>77 percent  climb to top of stick, grass, </a:t>
            </a:r>
            <a:r>
              <a:rPr lang="en-US" sz="2000" dirty="0" err="1">
                <a:solidFill>
                  <a:schemeClr val="tx1"/>
                </a:solidFill>
              </a:rPr>
              <a:t>etc</a:t>
            </a:r>
            <a:r>
              <a:rPr lang="en-US" sz="2000" dirty="0">
                <a:solidFill>
                  <a:schemeClr val="tx1"/>
                </a:solidFill>
              </a:rPr>
              <a:t> and fly to trunk at a height of about 6 – 8 feet</a:t>
            </a:r>
          </a:p>
          <a:p>
            <a:pPr marL="257175" indent="-257175" algn="l">
              <a:buFont typeface="Arial" panose="020B0604020202020204" pitchFamily="34" charset="0"/>
              <a:buChar char="•"/>
            </a:pPr>
            <a:r>
              <a:rPr lang="en-US" sz="2000" dirty="0">
                <a:solidFill>
                  <a:schemeClr val="tx1"/>
                </a:solidFill>
              </a:rPr>
              <a:t>About 15 percent fly directly into canopy</a:t>
            </a:r>
          </a:p>
          <a:p>
            <a:pPr marL="257175" indent="-257175" algn="l">
              <a:buFont typeface="Arial" panose="020B0604020202020204" pitchFamily="34" charset="0"/>
              <a:buChar char="•"/>
            </a:pPr>
            <a:r>
              <a:rPr lang="en-US" sz="2000" dirty="0">
                <a:solidFill>
                  <a:schemeClr val="tx1"/>
                </a:solidFill>
              </a:rPr>
              <a:t>About 5 percent walk over to tree trunk </a:t>
            </a:r>
          </a:p>
        </p:txBody>
      </p:sp>
    </p:spTree>
    <p:extLst>
      <p:ext uri="{BB962C8B-B14F-4D97-AF65-F5344CB8AC3E}">
        <p14:creationId xmlns:p14="http://schemas.microsoft.com/office/powerpoint/2010/main" val="3595585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z="2400" b="1" dirty="0"/>
              <a:t>PECAN WEEVIL INSECTICIDE APPLICATIONS</a:t>
            </a:r>
          </a:p>
        </p:txBody>
      </p:sp>
      <p:pic>
        <p:nvPicPr>
          <p:cNvPr id="69636" name="Picture 4" descr="P101011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638800" y="2098963"/>
            <a:ext cx="3370811" cy="26600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5" name="Rectangle 3"/>
          <p:cNvSpPr>
            <a:spLocks noGrp="1" noChangeArrowheads="1"/>
          </p:cNvSpPr>
          <p:nvPr>
            <p:ph sz="half" idx="2"/>
          </p:nvPr>
        </p:nvSpPr>
        <p:spPr>
          <a:xfrm>
            <a:off x="664338" y="2667000"/>
            <a:ext cx="5050662" cy="3633047"/>
          </a:xfrm>
        </p:spPr>
        <p:txBody>
          <a:bodyPr>
            <a:noAutofit/>
          </a:bodyPr>
          <a:lstStyle/>
          <a:p>
            <a:pPr eaLnBrk="1" hangingPunct="1">
              <a:lnSpc>
                <a:spcPct val="90000"/>
              </a:lnSpc>
            </a:pPr>
            <a:r>
              <a:rPr lang="en-US" sz="2000" dirty="0"/>
              <a:t>1st application around time of dough formation. Applied regardless of trap catches.</a:t>
            </a:r>
          </a:p>
          <a:p>
            <a:pPr eaLnBrk="1" hangingPunct="1">
              <a:lnSpc>
                <a:spcPct val="90000"/>
              </a:lnSpc>
            </a:pPr>
            <a:r>
              <a:rPr lang="en-US" sz="2000" dirty="0"/>
              <a:t>2</a:t>
            </a:r>
            <a:r>
              <a:rPr lang="en-US" sz="2000" baseline="30000" dirty="0"/>
              <a:t>nd</a:t>
            </a:r>
            <a:r>
              <a:rPr lang="en-US" sz="2000" dirty="0"/>
              <a:t> application made 10 days after the first application “if” adults are collected in traps 5 days after the first treatment.</a:t>
            </a:r>
          </a:p>
          <a:p>
            <a:pPr eaLnBrk="1" hangingPunct="1">
              <a:lnSpc>
                <a:spcPct val="90000"/>
              </a:lnSpc>
            </a:pPr>
            <a:r>
              <a:rPr lang="en-US" sz="2000" dirty="0"/>
              <a:t>If no adults are being collected after the first treatment then delay the 2</a:t>
            </a:r>
            <a:r>
              <a:rPr lang="en-US" sz="2000" baseline="30000" dirty="0"/>
              <a:t>nd</a:t>
            </a:r>
            <a:r>
              <a:rPr lang="en-US" sz="2000" dirty="0"/>
              <a:t> application until adults are collected.</a:t>
            </a:r>
          </a:p>
          <a:p>
            <a:pPr eaLnBrk="1" hangingPunct="1">
              <a:lnSpc>
                <a:spcPct val="90000"/>
              </a:lnSpc>
            </a:pPr>
            <a:r>
              <a:rPr lang="en-US" sz="2000" dirty="0"/>
              <a:t>Continue to monitor traps up to harvest.</a:t>
            </a:r>
          </a:p>
        </p:txBody>
      </p:sp>
    </p:spTree>
    <p:extLst>
      <p:ext uri="{BB962C8B-B14F-4D97-AF65-F5344CB8AC3E}">
        <p14:creationId xmlns:p14="http://schemas.microsoft.com/office/powerpoint/2010/main" val="128055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9635">
                                            <p:txEl>
                                              <p:pRg st="3" end="3"/>
                                            </p:txEl>
                                          </p:spTgt>
                                        </p:tgtEl>
                                        <p:attrNameLst>
                                          <p:attrName>style.visibility</p:attrName>
                                        </p:attrNameLst>
                                      </p:cBhvr>
                                      <p:to>
                                        <p:strVal val="visible"/>
                                      </p:to>
                                    </p:set>
                                    <p:anim calcmode="lin" valueType="num">
                                      <p:cBhvr additive="base">
                                        <p:cTn id="25" dur="5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96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Weeviltr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2057400"/>
            <a:ext cx="1902619"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Weeviltr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650" y="1828801"/>
            <a:ext cx="3363516" cy="22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Trapsb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4514851"/>
            <a:ext cx="2000250" cy="133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5"/>
          <p:cNvSpPr txBox="1">
            <a:spLocks noChangeArrowheads="1"/>
          </p:cNvSpPr>
          <p:nvPr/>
        </p:nvSpPr>
        <p:spPr bwMode="auto">
          <a:xfrm>
            <a:off x="2000250" y="1143000"/>
            <a:ext cx="52578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100" b="1" dirty="0"/>
              <a:t>Adult Pecan Weevil Emergence Traps</a:t>
            </a:r>
          </a:p>
        </p:txBody>
      </p:sp>
      <p:sp>
        <p:nvSpPr>
          <p:cNvPr id="68614" name="Text Box 6"/>
          <p:cNvSpPr txBox="1">
            <a:spLocks noChangeArrowheads="1"/>
          </p:cNvSpPr>
          <p:nvPr/>
        </p:nvSpPr>
        <p:spPr bwMode="auto">
          <a:xfrm>
            <a:off x="2000250" y="1714501"/>
            <a:ext cx="102149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350"/>
              <a:t>Circle Trap</a:t>
            </a:r>
          </a:p>
        </p:txBody>
      </p:sp>
      <p:sp>
        <p:nvSpPr>
          <p:cNvPr id="68615" name="Text Box 7"/>
          <p:cNvSpPr txBox="1">
            <a:spLocks noChangeArrowheads="1"/>
          </p:cNvSpPr>
          <p:nvPr/>
        </p:nvSpPr>
        <p:spPr bwMode="auto">
          <a:xfrm>
            <a:off x="3371850" y="5429251"/>
            <a:ext cx="119468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350"/>
              <a:t>Tedders Trap</a:t>
            </a:r>
          </a:p>
        </p:txBody>
      </p:sp>
      <p:sp>
        <p:nvSpPr>
          <p:cNvPr id="68616" name="Text Box 8"/>
          <p:cNvSpPr txBox="1">
            <a:spLocks noChangeArrowheads="1"/>
          </p:cNvSpPr>
          <p:nvPr/>
        </p:nvSpPr>
        <p:spPr bwMode="auto">
          <a:xfrm>
            <a:off x="4960308" y="1551802"/>
            <a:ext cx="145223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350" dirty="0"/>
              <a:t>Wire Cone Traps</a:t>
            </a:r>
          </a:p>
        </p:txBody>
      </p:sp>
    </p:spTree>
    <p:extLst>
      <p:ext uri="{BB962C8B-B14F-4D97-AF65-F5344CB8AC3E}">
        <p14:creationId xmlns:p14="http://schemas.microsoft.com/office/powerpoint/2010/main" val="624021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19600" y="838200"/>
            <a:ext cx="4038600" cy="473294"/>
          </a:xfrm>
        </p:spPr>
        <p:txBody>
          <a:bodyPr>
            <a:noAutofit/>
          </a:bodyPr>
          <a:lstStyle/>
          <a:p>
            <a:r>
              <a:rPr lang="en-US" b="1" u="sng" dirty="0"/>
              <a:t>Other IPM Options</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68895" y="1610916"/>
            <a:ext cx="4963870" cy="3721894"/>
          </a:xfrm>
        </p:spPr>
      </p:pic>
      <p:sp>
        <p:nvSpPr>
          <p:cNvPr id="7" name="Text Placeholder 6"/>
          <p:cNvSpPr>
            <a:spLocks noGrp="1"/>
          </p:cNvSpPr>
          <p:nvPr>
            <p:ph type="body" sz="half" idx="2"/>
          </p:nvPr>
        </p:nvSpPr>
        <p:spPr>
          <a:xfrm>
            <a:off x="1" y="228600"/>
            <a:ext cx="3868894" cy="5562599"/>
          </a:xfrm>
        </p:spPr>
        <p:txBody>
          <a:bodyPr>
            <a:noAutofit/>
          </a:bodyPr>
          <a:lstStyle/>
          <a:p>
            <a:pPr marL="257175" indent="-257175" algn="l">
              <a:buFont typeface="Arial" panose="020B0604020202020204" pitchFamily="34" charset="0"/>
              <a:buChar char="•"/>
            </a:pPr>
            <a:r>
              <a:rPr lang="en-US" sz="1800" dirty="0">
                <a:solidFill>
                  <a:schemeClr val="tx1"/>
                </a:solidFill>
              </a:rPr>
              <a:t>Do</a:t>
            </a:r>
            <a:r>
              <a:rPr lang="en-US" sz="1800" dirty="0"/>
              <a:t> </a:t>
            </a:r>
            <a:r>
              <a:rPr lang="en-US" sz="1800" dirty="0">
                <a:solidFill>
                  <a:schemeClr val="tx1"/>
                </a:solidFill>
              </a:rPr>
              <a:t>Nothing</a:t>
            </a:r>
          </a:p>
          <a:p>
            <a:pPr marL="257175" indent="-257175" algn="l">
              <a:buFont typeface="Arial" panose="020B0604020202020204" pitchFamily="34" charset="0"/>
              <a:buChar char="•"/>
            </a:pPr>
            <a:r>
              <a:rPr lang="en-US" sz="1800" dirty="0" err="1">
                <a:solidFill>
                  <a:schemeClr val="tx1"/>
                </a:solidFill>
              </a:rPr>
              <a:t>Entomophagous</a:t>
            </a:r>
            <a:r>
              <a:rPr lang="en-US" sz="1800" dirty="0">
                <a:solidFill>
                  <a:schemeClr val="tx1"/>
                </a:solidFill>
              </a:rPr>
              <a:t> fungi, Nematodes?? Not proven </a:t>
            </a:r>
          </a:p>
          <a:p>
            <a:pPr marL="257175" indent="-257175" algn="l">
              <a:buFont typeface="Arial" panose="020B0604020202020204" pitchFamily="34" charset="0"/>
              <a:buChar char="•"/>
            </a:pPr>
            <a:r>
              <a:rPr lang="en-US" sz="1800" dirty="0">
                <a:solidFill>
                  <a:schemeClr val="tx1"/>
                </a:solidFill>
              </a:rPr>
              <a:t>Exclusion</a:t>
            </a:r>
          </a:p>
          <a:p>
            <a:pPr algn="l"/>
            <a:r>
              <a:rPr lang="en-US" sz="1800" dirty="0">
                <a:solidFill>
                  <a:schemeClr val="tx1"/>
                </a:solidFill>
              </a:rPr>
              <a:t>	Traps</a:t>
            </a:r>
          </a:p>
          <a:p>
            <a:pPr algn="l"/>
            <a:r>
              <a:rPr lang="en-US" sz="1800" dirty="0">
                <a:solidFill>
                  <a:schemeClr val="tx1"/>
                </a:solidFill>
              </a:rPr>
              <a:t>	Barriers</a:t>
            </a:r>
          </a:p>
        </p:txBody>
      </p:sp>
    </p:spTree>
    <p:extLst>
      <p:ext uri="{BB962C8B-B14F-4D97-AF65-F5344CB8AC3E}">
        <p14:creationId xmlns:p14="http://schemas.microsoft.com/office/powerpoint/2010/main" val="763341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3C16-E6CA-4E3A-8472-52937899748F}"/>
              </a:ext>
            </a:extLst>
          </p:cNvPr>
          <p:cNvSpPr>
            <a:spLocks noGrp="1"/>
          </p:cNvSpPr>
          <p:nvPr>
            <p:ph type="title"/>
          </p:nvPr>
        </p:nvSpPr>
        <p:spPr/>
        <p:txBody>
          <a:bodyPr/>
          <a:lstStyle/>
          <a:p>
            <a:r>
              <a:rPr lang="en-US" dirty="0"/>
              <a:t>Summary Points</a:t>
            </a:r>
          </a:p>
        </p:txBody>
      </p:sp>
      <p:sp>
        <p:nvSpPr>
          <p:cNvPr id="3" name="Content Placeholder 2">
            <a:extLst>
              <a:ext uri="{FF2B5EF4-FFF2-40B4-BE49-F238E27FC236}">
                <a16:creationId xmlns:a16="http://schemas.microsoft.com/office/drawing/2014/main" id="{1CC1E82D-53F7-4CC9-964B-0A26D6661EDB}"/>
              </a:ext>
            </a:extLst>
          </p:cNvPr>
          <p:cNvSpPr>
            <a:spLocks noGrp="1"/>
          </p:cNvSpPr>
          <p:nvPr>
            <p:ph idx="1"/>
          </p:nvPr>
        </p:nvSpPr>
        <p:spPr/>
        <p:txBody>
          <a:bodyPr/>
          <a:lstStyle/>
          <a:p>
            <a:r>
              <a:rPr lang="en-US" sz="2400" dirty="0"/>
              <a:t>You should anticipate dealing with a combination of foliage and fruit insects attacking your pecan orchard soon after you plant and </a:t>
            </a:r>
            <a:r>
              <a:rPr lang="en-US" sz="2400"/>
              <a:t>perpetually thereafter.</a:t>
            </a:r>
            <a:endParaRPr lang="en-US" sz="2400" dirty="0"/>
          </a:p>
          <a:p>
            <a:r>
              <a:rPr lang="en-US" sz="2400" dirty="0"/>
              <a:t>Pecan is an example of a “Conventionally-grown” agronomic industry that has a robust IPM program in place to control important foliage and fruit insects.</a:t>
            </a:r>
          </a:p>
          <a:p>
            <a:endParaRPr lang="en-US" dirty="0"/>
          </a:p>
        </p:txBody>
      </p:sp>
    </p:spTree>
    <p:extLst>
      <p:ext uri="{BB962C8B-B14F-4D97-AF65-F5344CB8AC3E}">
        <p14:creationId xmlns:p14="http://schemas.microsoft.com/office/powerpoint/2010/main" val="193886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1876" y="959014"/>
            <a:ext cx="8229600" cy="857250"/>
          </a:xfrm>
        </p:spPr>
        <p:txBody>
          <a:bodyPr>
            <a:normAutofit/>
          </a:bodyPr>
          <a:lstStyle/>
          <a:p>
            <a:pPr eaLnBrk="1" hangingPunct="1"/>
            <a:r>
              <a:rPr lang="en-US" sz="2700" b="1" dirty="0"/>
              <a:t>HOW MANY INSECTS FEED ON PECAN ?</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40960" y="609600"/>
            <a:ext cx="3454401" cy="2590800"/>
          </a:xfrm>
        </p:spPr>
      </p:pic>
      <p:sp>
        <p:nvSpPr>
          <p:cNvPr id="2" name="TextBox 1">
            <a:extLst>
              <a:ext uri="{FF2B5EF4-FFF2-40B4-BE49-F238E27FC236}">
                <a16:creationId xmlns:a16="http://schemas.microsoft.com/office/drawing/2014/main" id="{620A9213-C4BC-429B-B5CD-3C719EF9617E}"/>
              </a:ext>
            </a:extLst>
          </p:cNvPr>
          <p:cNvSpPr txBox="1"/>
          <p:nvPr/>
        </p:nvSpPr>
        <p:spPr>
          <a:xfrm>
            <a:off x="5562600" y="2653680"/>
            <a:ext cx="2980361" cy="461665"/>
          </a:xfrm>
          <a:prstGeom prst="rect">
            <a:avLst/>
          </a:prstGeom>
          <a:noFill/>
        </p:spPr>
        <p:txBody>
          <a:bodyPr wrap="square" rtlCol="0">
            <a:spAutoFit/>
          </a:bodyPr>
          <a:lstStyle/>
          <a:p>
            <a:r>
              <a:rPr lang="en-US" sz="2400" dirty="0">
                <a:solidFill>
                  <a:schemeClr val="bg1"/>
                </a:solidFill>
              </a:rPr>
              <a:t>103 Foliage Feeders</a:t>
            </a:r>
          </a:p>
        </p:txBody>
      </p:sp>
      <p:pic>
        <p:nvPicPr>
          <p:cNvPr id="7" name="Content Placeholder 2">
            <a:extLst>
              <a:ext uri="{FF2B5EF4-FFF2-40B4-BE49-F238E27FC236}">
                <a16:creationId xmlns:a16="http://schemas.microsoft.com/office/drawing/2014/main" id="{E6220D1B-F55F-4BA0-B2C7-B7B4A332F9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523" y="609600"/>
            <a:ext cx="3657601" cy="2743200"/>
          </a:xfrm>
          <a:prstGeom prst="rect">
            <a:avLst/>
          </a:prstGeom>
        </p:spPr>
      </p:pic>
      <p:sp>
        <p:nvSpPr>
          <p:cNvPr id="8" name="TextBox 7">
            <a:extLst>
              <a:ext uri="{FF2B5EF4-FFF2-40B4-BE49-F238E27FC236}">
                <a16:creationId xmlns:a16="http://schemas.microsoft.com/office/drawing/2014/main" id="{267D47BA-6CD1-4145-AB78-BC17659B8B16}"/>
              </a:ext>
            </a:extLst>
          </p:cNvPr>
          <p:cNvSpPr txBox="1"/>
          <p:nvPr/>
        </p:nvSpPr>
        <p:spPr>
          <a:xfrm>
            <a:off x="847175" y="2738735"/>
            <a:ext cx="3348295" cy="461665"/>
          </a:xfrm>
          <a:prstGeom prst="rect">
            <a:avLst/>
          </a:prstGeom>
          <a:noFill/>
        </p:spPr>
        <p:txBody>
          <a:bodyPr wrap="square" rtlCol="0">
            <a:spAutoFit/>
          </a:bodyPr>
          <a:lstStyle/>
          <a:p>
            <a:r>
              <a:rPr lang="en-US" sz="2400" dirty="0">
                <a:solidFill>
                  <a:schemeClr val="bg1"/>
                </a:solidFill>
              </a:rPr>
              <a:t>67 Twig, Branch &amp; Roots</a:t>
            </a:r>
          </a:p>
        </p:txBody>
      </p:sp>
      <p:pic>
        <p:nvPicPr>
          <p:cNvPr id="9" name="Content Placeholder 6">
            <a:extLst>
              <a:ext uri="{FF2B5EF4-FFF2-40B4-BE49-F238E27FC236}">
                <a16:creationId xmlns:a16="http://schemas.microsoft.com/office/drawing/2014/main" id="{1D7C68F7-68A3-4CFA-AE57-D63E29986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491954"/>
            <a:ext cx="3657600" cy="2743200"/>
          </a:xfrm>
          <a:prstGeom prst="rect">
            <a:avLst/>
          </a:prstGeom>
        </p:spPr>
      </p:pic>
      <p:sp>
        <p:nvSpPr>
          <p:cNvPr id="10" name="TextBox 9">
            <a:extLst>
              <a:ext uri="{FF2B5EF4-FFF2-40B4-BE49-F238E27FC236}">
                <a16:creationId xmlns:a16="http://schemas.microsoft.com/office/drawing/2014/main" id="{F69D2F94-2B66-4AC5-B209-9F66BFC7D898}"/>
              </a:ext>
            </a:extLst>
          </p:cNvPr>
          <p:cNvSpPr txBox="1"/>
          <p:nvPr/>
        </p:nvSpPr>
        <p:spPr>
          <a:xfrm>
            <a:off x="3475867" y="5786735"/>
            <a:ext cx="2984866" cy="461665"/>
          </a:xfrm>
          <a:prstGeom prst="rect">
            <a:avLst/>
          </a:prstGeom>
          <a:noFill/>
        </p:spPr>
        <p:txBody>
          <a:bodyPr wrap="square" rtlCol="0">
            <a:spAutoFit/>
          </a:bodyPr>
          <a:lstStyle/>
          <a:p>
            <a:r>
              <a:rPr lang="en-US" sz="2400" b="1" dirty="0">
                <a:solidFill>
                  <a:schemeClr val="bg1"/>
                </a:solidFill>
              </a:rPr>
              <a:t>18 Nut Feeding</a:t>
            </a:r>
          </a:p>
        </p:txBody>
      </p:sp>
      <p:sp>
        <p:nvSpPr>
          <p:cNvPr id="4" name="Arrow: Right 3">
            <a:extLst>
              <a:ext uri="{FF2B5EF4-FFF2-40B4-BE49-F238E27FC236}">
                <a16:creationId xmlns:a16="http://schemas.microsoft.com/office/drawing/2014/main" id="{15AD6323-7C55-4F6F-A4FE-3C72189C44B2}"/>
              </a:ext>
            </a:extLst>
          </p:cNvPr>
          <p:cNvSpPr/>
          <p:nvPr/>
        </p:nvSpPr>
        <p:spPr>
          <a:xfrm>
            <a:off x="0" y="4495800"/>
            <a:ext cx="2667000" cy="14031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Direct Pests/Crop Damaging</a:t>
            </a:r>
          </a:p>
        </p:txBody>
      </p:sp>
      <p:sp>
        <p:nvSpPr>
          <p:cNvPr id="3" name="TextBox 2">
            <a:extLst>
              <a:ext uri="{FF2B5EF4-FFF2-40B4-BE49-F238E27FC236}">
                <a16:creationId xmlns:a16="http://schemas.microsoft.com/office/drawing/2014/main" id="{69F33C21-FFD1-4A56-BF9C-3CCFDD1B6DC0}"/>
              </a:ext>
            </a:extLst>
          </p:cNvPr>
          <p:cNvSpPr txBox="1"/>
          <p:nvPr/>
        </p:nvSpPr>
        <p:spPr>
          <a:xfrm>
            <a:off x="5410200" y="6400800"/>
            <a:ext cx="3285161" cy="369332"/>
          </a:xfrm>
          <a:prstGeom prst="rect">
            <a:avLst/>
          </a:prstGeom>
          <a:noFill/>
        </p:spPr>
        <p:txBody>
          <a:bodyPr wrap="square" rtlCol="0">
            <a:spAutoFit/>
          </a:bodyPr>
          <a:lstStyle/>
          <a:p>
            <a:r>
              <a:rPr lang="en-US" dirty="0"/>
              <a:t>Slide Credit: Bill </a:t>
            </a:r>
            <a:r>
              <a:rPr lang="en-US" dirty="0" err="1"/>
              <a:t>Ree</a:t>
            </a:r>
            <a:endParaRPr lang="en-US" dirty="0"/>
          </a:p>
        </p:txBody>
      </p:sp>
    </p:spTree>
    <p:extLst>
      <p:ext uri="{BB962C8B-B14F-4D97-AF65-F5344CB8AC3E}">
        <p14:creationId xmlns:p14="http://schemas.microsoft.com/office/powerpoint/2010/main" val="164800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TextBox 2"/>
          <p:cNvSpPr txBox="1"/>
          <p:nvPr/>
        </p:nvSpPr>
        <p:spPr>
          <a:xfrm>
            <a:off x="2438400" y="5193179"/>
            <a:ext cx="4042133" cy="646331"/>
          </a:xfrm>
          <a:prstGeom prst="rect">
            <a:avLst/>
          </a:prstGeom>
          <a:noFill/>
        </p:spPr>
        <p:txBody>
          <a:bodyPr wrap="none" rtlCol="0">
            <a:spAutoFit/>
          </a:bodyPr>
          <a:lstStyle/>
          <a:p>
            <a:pPr algn="ctr"/>
            <a:r>
              <a:rPr lang="en-US" b="1" dirty="0">
                <a:solidFill>
                  <a:schemeClr val="bg1"/>
                </a:solidFill>
              </a:rPr>
              <a:t>Defoliation from walnut caterpillar</a:t>
            </a:r>
          </a:p>
          <a:p>
            <a:pPr algn="ctr"/>
            <a:r>
              <a:rPr lang="en-US" b="1" dirty="0">
                <a:solidFill>
                  <a:schemeClr val="bg1"/>
                </a:solidFill>
              </a:rPr>
              <a:t>June 17, 2014, Fort Bend County, TX</a:t>
            </a:r>
          </a:p>
        </p:txBody>
      </p:sp>
      <p:sp>
        <p:nvSpPr>
          <p:cNvPr id="4" name="TextBox 3">
            <a:extLst>
              <a:ext uri="{FF2B5EF4-FFF2-40B4-BE49-F238E27FC236}">
                <a16:creationId xmlns:a16="http://schemas.microsoft.com/office/drawing/2014/main" id="{6A068A0F-0CCE-41E1-AADB-12188D6D0DA2}"/>
              </a:ext>
            </a:extLst>
          </p:cNvPr>
          <p:cNvSpPr txBox="1"/>
          <p:nvPr/>
        </p:nvSpPr>
        <p:spPr>
          <a:xfrm>
            <a:off x="1028700" y="6324600"/>
            <a:ext cx="7086600" cy="369332"/>
          </a:xfrm>
          <a:prstGeom prst="rect">
            <a:avLst/>
          </a:prstGeom>
          <a:noFill/>
        </p:spPr>
        <p:txBody>
          <a:bodyPr wrap="square" rtlCol="0">
            <a:spAutoFit/>
          </a:bodyPr>
          <a:lstStyle/>
          <a:p>
            <a:r>
              <a:rPr lang="en-US" dirty="0"/>
              <a:t>Control with Bio-Rational Insecticides that target </a:t>
            </a:r>
            <a:r>
              <a:rPr lang="en-US" dirty="0" err="1"/>
              <a:t>Lepidopeterans</a:t>
            </a:r>
            <a:endParaRPr lang="en-US" dirty="0"/>
          </a:p>
        </p:txBody>
      </p:sp>
      <p:sp>
        <p:nvSpPr>
          <p:cNvPr id="5" name="TextBox 4">
            <a:extLst>
              <a:ext uri="{FF2B5EF4-FFF2-40B4-BE49-F238E27FC236}">
                <a16:creationId xmlns:a16="http://schemas.microsoft.com/office/drawing/2014/main" id="{9C181ED0-374A-44AA-B137-A4230767E420}"/>
              </a:ext>
            </a:extLst>
          </p:cNvPr>
          <p:cNvSpPr txBox="1"/>
          <p:nvPr/>
        </p:nvSpPr>
        <p:spPr>
          <a:xfrm>
            <a:off x="1371600" y="990600"/>
            <a:ext cx="4953000" cy="646331"/>
          </a:xfrm>
          <a:prstGeom prst="rect">
            <a:avLst/>
          </a:prstGeom>
          <a:noFill/>
        </p:spPr>
        <p:txBody>
          <a:bodyPr wrap="square" rtlCol="0">
            <a:spAutoFit/>
          </a:bodyPr>
          <a:lstStyle/>
          <a:p>
            <a:r>
              <a:rPr lang="en-US" dirty="0"/>
              <a:t>“Minor” foliage feeders can become crop damaging when they impair ability to complete a crop.</a:t>
            </a:r>
          </a:p>
        </p:txBody>
      </p:sp>
    </p:spTree>
    <p:extLst>
      <p:ext uri="{BB962C8B-B14F-4D97-AF65-F5344CB8AC3E}">
        <p14:creationId xmlns:p14="http://schemas.microsoft.com/office/powerpoint/2010/main" val="2381053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ABBE15-D7BF-43A6-A423-439BE1A0D1E8}"/>
              </a:ext>
            </a:extLst>
          </p:cNvPr>
          <p:cNvSpPr>
            <a:spLocks noGrp="1"/>
          </p:cNvSpPr>
          <p:nvPr>
            <p:ph type="title"/>
          </p:nvPr>
        </p:nvSpPr>
        <p:spPr/>
        <p:txBody>
          <a:bodyPr/>
          <a:lstStyle/>
          <a:p>
            <a:r>
              <a:rPr lang="en-US" dirty="0"/>
              <a:t>Key Pecan Crop-Damaging Insects</a:t>
            </a:r>
          </a:p>
        </p:txBody>
      </p:sp>
      <p:graphicFrame>
        <p:nvGraphicFramePr>
          <p:cNvPr id="11" name="Table 11">
            <a:extLst>
              <a:ext uri="{FF2B5EF4-FFF2-40B4-BE49-F238E27FC236}">
                <a16:creationId xmlns:a16="http://schemas.microsoft.com/office/drawing/2014/main" id="{C3DF5593-17CD-4B7F-9229-E4EBA743FE49}"/>
              </a:ext>
            </a:extLst>
          </p:cNvPr>
          <p:cNvGraphicFramePr>
            <a:graphicFrameLocks noGrp="1"/>
          </p:cNvGraphicFramePr>
          <p:nvPr>
            <p:ph sz="half" idx="2"/>
            <p:extLst>
              <p:ext uri="{D42A27DB-BD31-4B8C-83A1-F6EECF244321}">
                <p14:modId xmlns:p14="http://schemas.microsoft.com/office/powerpoint/2010/main" val="3373719361"/>
              </p:ext>
            </p:extLst>
          </p:nvPr>
        </p:nvGraphicFramePr>
        <p:xfrm>
          <a:off x="581161" y="2227263"/>
          <a:ext cx="7989753" cy="3302000"/>
        </p:xfrm>
        <a:graphic>
          <a:graphicData uri="http://schemas.openxmlformats.org/drawingml/2006/table">
            <a:tbl>
              <a:tblPr firstRow="1" bandRow="1">
                <a:tableStyleId>{5C22544A-7EE6-4342-B048-85BDC9FD1C3A}</a:tableStyleId>
              </a:tblPr>
              <a:tblGrid>
                <a:gridCol w="2663251">
                  <a:extLst>
                    <a:ext uri="{9D8B030D-6E8A-4147-A177-3AD203B41FA5}">
                      <a16:colId xmlns:a16="http://schemas.microsoft.com/office/drawing/2014/main" val="1582281266"/>
                    </a:ext>
                  </a:extLst>
                </a:gridCol>
                <a:gridCol w="2663251">
                  <a:extLst>
                    <a:ext uri="{9D8B030D-6E8A-4147-A177-3AD203B41FA5}">
                      <a16:colId xmlns:a16="http://schemas.microsoft.com/office/drawing/2014/main" val="3894549596"/>
                    </a:ext>
                  </a:extLst>
                </a:gridCol>
                <a:gridCol w="2663251">
                  <a:extLst>
                    <a:ext uri="{9D8B030D-6E8A-4147-A177-3AD203B41FA5}">
                      <a16:colId xmlns:a16="http://schemas.microsoft.com/office/drawing/2014/main" val="514663157"/>
                    </a:ext>
                  </a:extLst>
                </a:gridCol>
              </a:tblGrid>
              <a:tr h="370840">
                <a:tc>
                  <a:txBody>
                    <a:bodyPr/>
                    <a:lstStyle/>
                    <a:p>
                      <a:r>
                        <a:rPr lang="en-US" dirty="0"/>
                        <a:t>NUTS</a:t>
                      </a:r>
                    </a:p>
                  </a:txBody>
                  <a:tcPr/>
                </a:tc>
                <a:tc>
                  <a:txBody>
                    <a:bodyPr/>
                    <a:lstStyle/>
                    <a:p>
                      <a:r>
                        <a:rPr lang="en-US" dirty="0"/>
                        <a:t>Damage</a:t>
                      </a:r>
                    </a:p>
                  </a:txBody>
                  <a:tcPr/>
                </a:tc>
                <a:tc>
                  <a:txBody>
                    <a:bodyPr/>
                    <a:lstStyle/>
                    <a:p>
                      <a:r>
                        <a:rPr lang="en-US" dirty="0"/>
                        <a:t>Timing</a:t>
                      </a:r>
                    </a:p>
                  </a:txBody>
                  <a:tcPr/>
                </a:tc>
                <a:extLst>
                  <a:ext uri="{0D108BD9-81ED-4DB2-BD59-A6C34878D82A}">
                    <a16:rowId xmlns:a16="http://schemas.microsoft.com/office/drawing/2014/main" val="3909927267"/>
                  </a:ext>
                </a:extLst>
              </a:tr>
              <a:tr h="370840">
                <a:tc>
                  <a:txBody>
                    <a:bodyPr/>
                    <a:lstStyle/>
                    <a:p>
                      <a:r>
                        <a:rPr lang="en-US" dirty="0"/>
                        <a:t>Pecan Nut Casebearer</a:t>
                      </a:r>
                    </a:p>
                  </a:txBody>
                  <a:tcPr/>
                </a:tc>
                <a:tc>
                  <a:txBody>
                    <a:bodyPr/>
                    <a:lstStyle/>
                    <a:p>
                      <a:r>
                        <a:rPr lang="en-US" dirty="0"/>
                        <a:t>Nut abortion/cluster reduction</a:t>
                      </a:r>
                    </a:p>
                  </a:txBody>
                  <a:tcPr/>
                </a:tc>
                <a:tc>
                  <a:txBody>
                    <a:bodyPr/>
                    <a:lstStyle/>
                    <a:p>
                      <a:r>
                        <a:rPr lang="en-US" dirty="0"/>
                        <a:t>May &amp; June</a:t>
                      </a:r>
                    </a:p>
                  </a:txBody>
                  <a:tcPr/>
                </a:tc>
                <a:extLst>
                  <a:ext uri="{0D108BD9-81ED-4DB2-BD59-A6C34878D82A}">
                    <a16:rowId xmlns:a16="http://schemas.microsoft.com/office/drawing/2014/main" val="4184731599"/>
                  </a:ext>
                </a:extLst>
              </a:tr>
              <a:tr h="370840">
                <a:tc>
                  <a:txBody>
                    <a:bodyPr/>
                    <a:lstStyle/>
                    <a:p>
                      <a:r>
                        <a:rPr lang="en-US" dirty="0"/>
                        <a:t>Pecan Weevil</a:t>
                      </a:r>
                    </a:p>
                  </a:txBody>
                  <a:tcPr/>
                </a:tc>
                <a:tc>
                  <a:txBody>
                    <a:bodyPr/>
                    <a:lstStyle/>
                    <a:p>
                      <a:r>
                        <a:rPr lang="en-US" dirty="0"/>
                        <a:t>Nut drop; grubs in harvested nuts</a:t>
                      </a:r>
                    </a:p>
                  </a:txBody>
                  <a:tcPr/>
                </a:tc>
                <a:tc>
                  <a:txBody>
                    <a:bodyPr/>
                    <a:lstStyle/>
                    <a:p>
                      <a:r>
                        <a:rPr lang="en-US" dirty="0"/>
                        <a:t>August-October</a:t>
                      </a:r>
                    </a:p>
                  </a:txBody>
                  <a:tcPr/>
                </a:tc>
                <a:extLst>
                  <a:ext uri="{0D108BD9-81ED-4DB2-BD59-A6C34878D82A}">
                    <a16:rowId xmlns:a16="http://schemas.microsoft.com/office/drawing/2014/main" val="4258878750"/>
                  </a:ext>
                </a:extLst>
              </a:tr>
              <a:tr h="370840">
                <a:tc>
                  <a:txBody>
                    <a:bodyPr/>
                    <a:lstStyle/>
                    <a:p>
                      <a:r>
                        <a:rPr lang="en-US" dirty="0"/>
                        <a:t>Hickory </a:t>
                      </a:r>
                      <a:r>
                        <a:rPr lang="en-US" dirty="0" err="1"/>
                        <a:t>Shuckworm</a:t>
                      </a:r>
                      <a:endParaRPr lang="en-US" dirty="0"/>
                    </a:p>
                  </a:txBody>
                  <a:tcPr/>
                </a:tc>
                <a:tc>
                  <a:txBody>
                    <a:bodyPr/>
                    <a:lstStyle/>
                    <a:p>
                      <a:r>
                        <a:rPr lang="en-US" dirty="0"/>
                        <a:t>Shuck impairment &amp; track marks on shells</a:t>
                      </a:r>
                    </a:p>
                  </a:txBody>
                  <a:tcPr/>
                </a:tc>
                <a:tc>
                  <a:txBody>
                    <a:bodyPr/>
                    <a:lstStyle/>
                    <a:p>
                      <a:r>
                        <a:rPr lang="en-US" dirty="0"/>
                        <a:t>August-October</a:t>
                      </a:r>
                    </a:p>
                  </a:txBody>
                  <a:tcPr/>
                </a:tc>
                <a:extLst>
                  <a:ext uri="{0D108BD9-81ED-4DB2-BD59-A6C34878D82A}">
                    <a16:rowId xmlns:a16="http://schemas.microsoft.com/office/drawing/2014/main" val="2353360323"/>
                  </a:ext>
                </a:extLst>
              </a:tr>
              <a:tr h="370840">
                <a:tc>
                  <a:txBody>
                    <a:bodyPr/>
                    <a:lstStyle/>
                    <a:p>
                      <a:r>
                        <a:rPr lang="en-US" dirty="0"/>
                        <a:t>Stinkbugs</a:t>
                      </a:r>
                    </a:p>
                  </a:txBody>
                  <a:tcPr/>
                </a:tc>
                <a:tc>
                  <a:txBody>
                    <a:bodyPr/>
                    <a:lstStyle/>
                    <a:p>
                      <a:r>
                        <a:rPr lang="en-US" dirty="0"/>
                        <a:t>Bitter black spots on kernels</a:t>
                      </a:r>
                    </a:p>
                  </a:txBody>
                  <a:tcPr/>
                </a:tc>
                <a:tc>
                  <a:txBody>
                    <a:bodyPr/>
                    <a:lstStyle/>
                    <a:p>
                      <a:r>
                        <a:rPr lang="en-US" dirty="0"/>
                        <a:t>June-October</a:t>
                      </a:r>
                    </a:p>
                  </a:txBody>
                  <a:tcPr/>
                </a:tc>
                <a:extLst>
                  <a:ext uri="{0D108BD9-81ED-4DB2-BD59-A6C34878D82A}">
                    <a16:rowId xmlns:a16="http://schemas.microsoft.com/office/drawing/2014/main" val="2238664806"/>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9103435"/>
                  </a:ext>
                </a:extLst>
              </a:tr>
            </a:tbl>
          </a:graphicData>
        </a:graphic>
      </p:graphicFrame>
    </p:spTree>
    <p:extLst>
      <p:ext uri="{BB962C8B-B14F-4D97-AF65-F5344CB8AC3E}">
        <p14:creationId xmlns:p14="http://schemas.microsoft.com/office/powerpoint/2010/main" val="2593300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41C2F-723D-4BE9-9374-24D93B7FAF92}"/>
              </a:ext>
            </a:extLst>
          </p:cNvPr>
          <p:cNvSpPr>
            <a:spLocks noGrp="1"/>
          </p:cNvSpPr>
          <p:nvPr>
            <p:ph type="title"/>
          </p:nvPr>
        </p:nvSpPr>
        <p:spPr>
          <a:xfrm>
            <a:off x="457200" y="487634"/>
            <a:ext cx="8382000" cy="1389803"/>
          </a:xfrm>
        </p:spPr>
        <p:txBody>
          <a:bodyPr>
            <a:normAutofit/>
          </a:bodyPr>
          <a:lstStyle/>
          <a:p>
            <a:r>
              <a:rPr lang="en-US" dirty="0"/>
              <a:t>Agriculture is Increasingly Being scrutinized for its Environmental Impacts</a:t>
            </a:r>
          </a:p>
        </p:txBody>
      </p:sp>
      <p:sp>
        <p:nvSpPr>
          <p:cNvPr id="3" name="Content Placeholder 2">
            <a:extLst>
              <a:ext uri="{FF2B5EF4-FFF2-40B4-BE49-F238E27FC236}">
                <a16:creationId xmlns:a16="http://schemas.microsoft.com/office/drawing/2014/main" id="{B428D035-F000-400D-AD72-C67B7BBADDD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A87ED17-B282-4A4D-8EC2-E520B5FFB29D}"/>
              </a:ext>
            </a:extLst>
          </p:cNvPr>
          <p:cNvPicPr>
            <a:picLocks noChangeAspect="1"/>
          </p:cNvPicPr>
          <p:nvPr/>
        </p:nvPicPr>
        <p:blipFill>
          <a:blip r:embed="rId2"/>
          <a:stretch>
            <a:fillRect/>
          </a:stretch>
        </p:blipFill>
        <p:spPr>
          <a:xfrm>
            <a:off x="76200" y="2228003"/>
            <a:ext cx="9070702" cy="4026228"/>
          </a:xfrm>
          <a:prstGeom prst="rect">
            <a:avLst/>
          </a:prstGeom>
        </p:spPr>
      </p:pic>
    </p:spTree>
    <p:extLst>
      <p:ext uri="{BB962C8B-B14F-4D97-AF65-F5344CB8AC3E}">
        <p14:creationId xmlns:p14="http://schemas.microsoft.com/office/powerpoint/2010/main" val="2585104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BB06-25FF-4EC6-BEB2-8F0CD45849CA}"/>
              </a:ext>
            </a:extLst>
          </p:cNvPr>
          <p:cNvSpPr>
            <a:spLocks noGrp="1"/>
          </p:cNvSpPr>
          <p:nvPr>
            <p:ph type="title"/>
          </p:nvPr>
        </p:nvSpPr>
        <p:spPr>
          <a:xfrm>
            <a:off x="674787" y="634715"/>
            <a:ext cx="8229600" cy="856403"/>
          </a:xfrm>
        </p:spPr>
        <p:txBody>
          <a:bodyPr>
            <a:normAutofit/>
          </a:bodyPr>
          <a:lstStyle/>
          <a:p>
            <a:r>
              <a:rPr lang="en-US" sz="2400" dirty="0"/>
              <a:t>IPM is the Pillar of “Conventional” Agriculture</a:t>
            </a:r>
          </a:p>
        </p:txBody>
      </p:sp>
      <p:sp>
        <p:nvSpPr>
          <p:cNvPr id="3" name="Content Placeholder 2">
            <a:extLst>
              <a:ext uri="{FF2B5EF4-FFF2-40B4-BE49-F238E27FC236}">
                <a16:creationId xmlns:a16="http://schemas.microsoft.com/office/drawing/2014/main" id="{A2568BF7-82A0-46A8-AFAC-75535727C8FD}"/>
              </a:ext>
            </a:extLst>
          </p:cNvPr>
          <p:cNvSpPr>
            <a:spLocks noGrp="1"/>
          </p:cNvSpPr>
          <p:nvPr>
            <p:ph idx="1"/>
          </p:nvPr>
        </p:nvSpPr>
        <p:spPr>
          <a:xfrm>
            <a:off x="457200" y="1981201"/>
            <a:ext cx="8113744" cy="3877598"/>
          </a:xfrm>
        </p:spPr>
        <p:txBody>
          <a:bodyPr/>
          <a:lstStyle/>
          <a:p>
            <a:r>
              <a:rPr lang="en-US" sz="2000" dirty="0"/>
              <a:t>United Nations </a:t>
            </a:r>
            <a:r>
              <a:rPr lang="en-US" sz="2000" b="0" i="0" u="none" strike="noStrike" dirty="0">
                <a:solidFill>
                  <a:srgbClr val="0645AD"/>
                </a:solidFill>
                <a:effectLst/>
                <a:latin typeface="Arial" panose="020B0604020202020204" pitchFamily="34" charset="0"/>
                <a:hlinkClick r:id="rId2" tooltip="Food and Agriculture Organization"/>
              </a:rPr>
              <a:t>Food and Agriculture Organization</a:t>
            </a:r>
            <a:r>
              <a:rPr lang="en-US" sz="2000" b="0" i="0" dirty="0">
                <a:solidFill>
                  <a:srgbClr val="202122"/>
                </a:solidFill>
                <a:effectLst/>
                <a:latin typeface="Arial" panose="020B0604020202020204" pitchFamily="34" charset="0"/>
              </a:rPr>
              <a:t> defines IPM as:</a:t>
            </a:r>
          </a:p>
          <a:p>
            <a:r>
              <a:rPr lang="en-US" sz="2000" b="0" i="0" dirty="0">
                <a:solidFill>
                  <a:srgbClr val="202122"/>
                </a:solidFill>
                <a:effectLst/>
                <a:latin typeface="Arial" panose="020B0604020202020204" pitchFamily="34" charset="0"/>
              </a:rPr>
              <a:t> “The careful consideration of all available pest control techniques and subsequent integration of appropriate measures that discourage the development of pest populations and keep pesticides and other interventions to levels that are economically justified and reduce or minimize risks to human health and the environment.”</a:t>
            </a:r>
          </a:p>
          <a:p>
            <a:r>
              <a:rPr lang="en-US" sz="2000" b="0" i="0" dirty="0">
                <a:solidFill>
                  <a:srgbClr val="202122"/>
                </a:solidFill>
                <a:effectLst/>
                <a:latin typeface="Arial" panose="020B0604020202020204" pitchFamily="34" charset="0"/>
              </a:rPr>
              <a:t>“IPM emphasizes the growth of a healthy crop with the least possible disruption to </a:t>
            </a:r>
            <a:r>
              <a:rPr lang="en-US" sz="2000" b="0" i="0" dirty="0" err="1">
                <a:solidFill>
                  <a:srgbClr val="202122"/>
                </a:solidFill>
                <a:effectLst/>
                <a:latin typeface="Arial" panose="020B0604020202020204" pitchFamily="34" charset="0"/>
              </a:rPr>
              <a:t>agro</a:t>
            </a:r>
            <a:r>
              <a:rPr lang="en-US" sz="2000" b="0" i="0" dirty="0">
                <a:solidFill>
                  <a:srgbClr val="202122"/>
                </a:solidFill>
                <a:effectLst/>
                <a:latin typeface="Arial" panose="020B0604020202020204" pitchFamily="34" charset="0"/>
              </a:rPr>
              <a:t>-ecosystems and encourages natural pest control mechanisms."</a:t>
            </a:r>
            <a:endParaRPr lang="en-US" sz="2000" dirty="0"/>
          </a:p>
          <a:p>
            <a:endParaRPr lang="en-US" dirty="0"/>
          </a:p>
        </p:txBody>
      </p:sp>
      <p:sp>
        <p:nvSpPr>
          <p:cNvPr id="4" name="TextBox 3">
            <a:extLst>
              <a:ext uri="{FF2B5EF4-FFF2-40B4-BE49-F238E27FC236}">
                <a16:creationId xmlns:a16="http://schemas.microsoft.com/office/drawing/2014/main" id="{5DB4980A-3782-49FC-890B-89E1B868DF56}"/>
              </a:ext>
            </a:extLst>
          </p:cNvPr>
          <p:cNvSpPr txBox="1"/>
          <p:nvPr/>
        </p:nvSpPr>
        <p:spPr>
          <a:xfrm>
            <a:off x="457200" y="5791200"/>
            <a:ext cx="8105608" cy="707886"/>
          </a:xfrm>
          <a:prstGeom prst="rect">
            <a:avLst/>
          </a:prstGeom>
          <a:solidFill>
            <a:srgbClr val="FF0000"/>
          </a:solidFill>
        </p:spPr>
        <p:txBody>
          <a:bodyPr wrap="square" rtlCol="0">
            <a:spAutoFit/>
          </a:bodyPr>
          <a:lstStyle/>
          <a:p>
            <a:r>
              <a:rPr lang="en-US" sz="2000" dirty="0"/>
              <a:t>“IPM” tends to mean insect control, but control of diseases and orchard floor vegetation cannot be compartmentalized away from this discussion.</a:t>
            </a:r>
          </a:p>
        </p:txBody>
      </p:sp>
    </p:spTree>
    <p:extLst>
      <p:ext uri="{BB962C8B-B14F-4D97-AF65-F5344CB8AC3E}">
        <p14:creationId xmlns:p14="http://schemas.microsoft.com/office/powerpoint/2010/main" val="55061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6" y="2057400"/>
            <a:ext cx="8610600" cy="793750"/>
          </a:xfrm>
        </p:spPr>
        <p:txBody>
          <a:bodyPr>
            <a:noAutofit/>
          </a:bodyPr>
          <a:lstStyle/>
          <a:p>
            <a:pPr algn="ctr"/>
            <a:r>
              <a:rPr lang="en-US" sz="3200" dirty="0"/>
              <a:t>What are “All Available Pest Control techniques”?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3352800"/>
            <a:ext cx="4025456" cy="3018274"/>
          </a:xfrm>
        </p:spPr>
      </p:pic>
      <p:sp>
        <p:nvSpPr>
          <p:cNvPr id="6" name="Text Placeholder 5">
            <a:extLst>
              <a:ext uri="{FF2B5EF4-FFF2-40B4-BE49-F238E27FC236}">
                <a16:creationId xmlns:a16="http://schemas.microsoft.com/office/drawing/2014/main" id="{600D628D-9942-452D-AE56-37F9AC65E407}"/>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3307182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Dividend</Template>
  <TotalTime>5349</TotalTime>
  <Words>1016</Words>
  <Application>Microsoft Office PowerPoint</Application>
  <PresentationFormat>On-screen Show (4:3)</PresentationFormat>
  <Paragraphs>149</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Gill Sans MT</vt:lpstr>
      <vt:lpstr>Wingdings 2</vt:lpstr>
      <vt:lpstr>Dividend</vt:lpstr>
      <vt:lpstr>Management of Crop-Destroying Pecan Insects</vt:lpstr>
      <vt:lpstr>PowerPoint Presentation</vt:lpstr>
      <vt:lpstr>Is it possible a pecan orchard in the Us would not have insect problems?</vt:lpstr>
      <vt:lpstr>HOW MANY INSECTS FEED ON PECAN ?</vt:lpstr>
      <vt:lpstr>PowerPoint Presentation</vt:lpstr>
      <vt:lpstr>Key Pecan Crop-Damaging Insects</vt:lpstr>
      <vt:lpstr>Agriculture is Increasingly Being scrutinized for its Environmental Impacts</vt:lpstr>
      <vt:lpstr>IPM is the Pillar of “Conventional” Agriculture</vt:lpstr>
      <vt:lpstr>What are “All Available Pest Control techniques”?</vt:lpstr>
      <vt:lpstr>Pest Management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Pecan Weevil</vt:lpstr>
      <vt:lpstr>PowerPoint Presentation</vt:lpstr>
      <vt:lpstr>PowerPoint Presentation</vt:lpstr>
      <vt:lpstr>How does PW get to the canopy?</vt:lpstr>
      <vt:lpstr>PECAN WEEVIL INSECTICIDE APPLICATIONS</vt:lpstr>
      <vt:lpstr>PowerPoint Presentation</vt:lpstr>
      <vt:lpstr>Other IPM Options</vt:lpstr>
      <vt:lpstr>Summary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Ree</dc:creator>
  <cp:lastModifiedBy>Nesbitt, Monte L</cp:lastModifiedBy>
  <cp:revision>92</cp:revision>
  <dcterms:created xsi:type="dcterms:W3CDTF">2016-06-29T17:44:26Z</dcterms:created>
  <dcterms:modified xsi:type="dcterms:W3CDTF">2021-07-19T12:01:05Z</dcterms:modified>
</cp:coreProperties>
</file>