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8" r:id="rId13"/>
    <p:sldId id="26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Colton.ploch@tamu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3D5E3E-F06B-42C9-B078-9C6EBDC4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45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660147-8B69-4862-9324-23CBD3FD7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149516"/>
            <a:ext cx="12192000" cy="170848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06D988C-E859-4C58-9A7A-0FB9566BBE5E}"/>
              </a:ext>
            </a:extLst>
          </p:cNvPr>
          <p:cNvSpPr txBox="1">
            <a:spLocks/>
          </p:cNvSpPr>
          <p:nvPr/>
        </p:nvSpPr>
        <p:spPr>
          <a:xfrm>
            <a:off x="0" y="5168237"/>
            <a:ext cx="8197516" cy="1689763"/>
          </a:xfrm>
          <a:prstGeom prst="rect">
            <a:avLst/>
          </a:prstGeom>
        </p:spPr>
        <p:txBody>
          <a:bodyPr vert="horz" lIns="91440" tIns="45720" rIns="91440" bIns="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SOIL &amp; LEAF SAMPLING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3D743724-7868-4791-B242-1051013C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1384" y="5168237"/>
            <a:ext cx="2799353" cy="533400"/>
          </a:xfrm>
        </p:spPr>
        <p:txBody>
          <a:bodyPr>
            <a:norm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251ABD-FE9B-4828-87FA-425D38701352}"/>
              </a:ext>
            </a:extLst>
          </p:cNvPr>
          <p:cNvSpPr txBox="1"/>
          <p:nvPr/>
        </p:nvSpPr>
        <p:spPr>
          <a:xfrm>
            <a:off x="7134718" y="5508062"/>
            <a:ext cx="259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25000"/>
                  </a:schemeClr>
                </a:solidFill>
              </a:rPr>
              <a:t>Colton Ploch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CA6EAD-53A9-46EF-961E-FC2446F4F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540" y="5800450"/>
            <a:ext cx="204843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0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3F78E-7EAF-496E-B7B8-37FABB77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514959"/>
            <a:ext cx="10485119" cy="1049235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Recommended Leaf Washing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C3BD64-04C9-47B1-8FD9-1037A9B5E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1654016"/>
            <a:ext cx="8458199" cy="4163707"/>
          </a:xfrm>
        </p:spPr>
        <p:txBody>
          <a:bodyPr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1. Send leaves directly to laboratory and request acid wash.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                           </a:t>
            </a:r>
            <a:r>
              <a:rPr lang="en-US" sz="2400" dirty="0">
                <a:solidFill>
                  <a:schemeClr val="accent6"/>
                </a:solidFill>
              </a:rPr>
              <a:t>Another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n-ea"/>
                <a:cs typeface="+mn-cs"/>
              </a:rPr>
              <a:t>Option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2. Wash leaflets in a 1% hydrochloric acid solution (Although it depends on the concentration of the muriatic acid, usually 2 TBSP /gallon of water will approximate a 1% hydrochloric acid solution.)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Rinse in five separate distilled water baths and air dry before shipping.”</a:t>
            </a:r>
          </a:p>
          <a:p>
            <a:endParaRPr lang="en-US" dirty="0"/>
          </a:p>
        </p:txBody>
      </p:sp>
      <p:pic>
        <p:nvPicPr>
          <p:cNvPr id="5" name="Picture 12" descr="http://www.medwayblock.com/store/productpictures/MuriaticAcid.jpg">
            <a:extLst>
              <a:ext uri="{FF2B5EF4-FFF2-40B4-BE49-F238E27FC236}">
                <a16:creationId xmlns:a16="http://schemas.microsoft.com/office/drawing/2014/main" xmlns="" id="{610E0550-903C-4829-88BE-41D3DB5B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80" y="1703693"/>
            <a:ext cx="2971799" cy="359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542C51-44A4-4430-9E36-06D3913F23D0}"/>
              </a:ext>
            </a:extLst>
          </p:cNvPr>
          <p:cNvSpPr txBox="1"/>
          <p:nvPr/>
        </p:nvSpPr>
        <p:spPr>
          <a:xfrm>
            <a:off x="4381500" y="5586890"/>
            <a:ext cx="58674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</a:rPr>
              <a:t>http://soiltesting.tamu.edu/</a:t>
            </a:r>
          </a:p>
        </p:txBody>
      </p:sp>
    </p:spTree>
    <p:extLst>
      <p:ext uri="{BB962C8B-B14F-4D97-AF65-F5344CB8AC3E}">
        <p14:creationId xmlns:p14="http://schemas.microsoft.com/office/powerpoint/2010/main" val="2677871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78A84115-C5E4-4BBF-BE51-B62DA3BC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804863"/>
            <a:ext cx="9291638" cy="104933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Leaf Sampling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-The why-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D018C0-84FC-400B-966D-775591D3B410}"/>
              </a:ext>
            </a:extLst>
          </p:cNvPr>
          <p:cNvSpPr txBox="1"/>
          <p:nvPr/>
        </p:nvSpPr>
        <p:spPr>
          <a:xfrm>
            <a:off x="2499360" y="1854200"/>
            <a:ext cx="7193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Gill Sans MT" panose="020B0502020104020203"/>
              </a:rPr>
              <a:t>Frequently</a:t>
            </a:r>
            <a:r>
              <a:rPr lang="en-US" sz="2800" dirty="0">
                <a:solidFill>
                  <a:schemeClr val="accent4"/>
                </a:solidFill>
                <a:latin typeface="Gill Sans MT" panose="020B0502020104020203"/>
              </a:rPr>
              <a:t> deficient; regularly evaluated for fertilizer:</a:t>
            </a:r>
          </a:p>
          <a:p>
            <a:r>
              <a:rPr lang="en-US" sz="2800" dirty="0">
                <a:solidFill>
                  <a:schemeClr val="accent4"/>
                </a:solidFill>
                <a:latin typeface="Gill Sans MT" panose="020B0502020104020203"/>
              </a:rPr>
              <a:t>    N, K, Zn, Fe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B820FF-9B9C-42F8-82F8-3786FEE9B469}"/>
              </a:ext>
            </a:extLst>
          </p:cNvPr>
          <p:cNvSpPr txBox="1"/>
          <p:nvPr/>
        </p:nvSpPr>
        <p:spPr>
          <a:xfrm>
            <a:off x="2499360" y="3421042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Gill Sans MT" panose="020B0502020104020203"/>
              </a:rPr>
              <a:t>Occasionally</a:t>
            </a:r>
            <a:r>
              <a:rPr lang="en-US" sz="2800" dirty="0">
                <a:solidFill>
                  <a:schemeClr val="accent4"/>
                </a:solidFill>
                <a:latin typeface="Gill Sans MT" panose="020B0502020104020203"/>
              </a:rPr>
              <a:t> deficient; regularly evaluated for fertilizer:</a:t>
            </a:r>
          </a:p>
          <a:p>
            <a:r>
              <a:rPr lang="en-US" sz="2800" dirty="0">
                <a:solidFill>
                  <a:schemeClr val="accent4"/>
                </a:solidFill>
                <a:latin typeface="Gill Sans MT" panose="020B0502020104020203"/>
              </a:rPr>
              <a:t>     P, B, Cu, Ni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7DC10C-785E-4E78-9F8C-8D115505BF4E}"/>
              </a:ext>
            </a:extLst>
          </p:cNvPr>
          <p:cNvSpPr txBox="1"/>
          <p:nvPr/>
        </p:nvSpPr>
        <p:spPr>
          <a:xfrm>
            <a:off x="2499360" y="4987884"/>
            <a:ext cx="6289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Gill Sans MT" panose="020B0502020104020203"/>
              </a:rPr>
              <a:t>Rarely</a:t>
            </a:r>
            <a:r>
              <a:rPr lang="en-US" sz="2800" dirty="0">
                <a:solidFill>
                  <a:schemeClr val="accent4"/>
                </a:solidFill>
                <a:latin typeface="Gill Sans MT" panose="020B0502020104020203"/>
              </a:rPr>
              <a:t> if ever deficient in pecan trees: </a:t>
            </a:r>
          </a:p>
          <a:p>
            <a:r>
              <a:rPr lang="en-US" sz="2800" dirty="0">
                <a:solidFill>
                  <a:schemeClr val="accent4"/>
                </a:solidFill>
                <a:latin typeface="Gill Sans MT" panose="020B0502020104020203"/>
              </a:rPr>
              <a:t>     Ca, Mg, Mn</a:t>
            </a:r>
          </a:p>
        </p:txBody>
      </p:sp>
    </p:spTree>
    <p:extLst>
      <p:ext uri="{BB962C8B-B14F-4D97-AF65-F5344CB8AC3E}">
        <p14:creationId xmlns:p14="http://schemas.microsoft.com/office/powerpoint/2010/main" val="2402295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6FC64C-7140-4077-9FF8-7EE9C9995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4439"/>
            <a:ext cx="10820400" cy="1049235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Changes in acceptable element concentration ranges 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xmlns="" id="{4D6073A6-5147-47F2-AFAF-9B96D8D0E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1798320"/>
            <a:ext cx="6149342" cy="433615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8D3E8D-DAC1-4C33-A554-F25BB7D0A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24" y="1853753"/>
            <a:ext cx="6096001" cy="42807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283EEA4B-6BC1-46B2-813D-B7B8288034FA}"/>
              </a:ext>
            </a:extLst>
          </p:cNvPr>
          <p:cNvSpPr/>
          <p:nvPr/>
        </p:nvSpPr>
        <p:spPr>
          <a:xfrm>
            <a:off x="10925175" y="3171825"/>
            <a:ext cx="1085850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A32C6C8-48C5-47B3-9A84-16F290C344F2}"/>
              </a:ext>
            </a:extLst>
          </p:cNvPr>
          <p:cNvSpPr/>
          <p:nvPr/>
        </p:nvSpPr>
        <p:spPr>
          <a:xfrm>
            <a:off x="10925175" y="3661595"/>
            <a:ext cx="1085850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54D4037-54E3-4891-AFF7-7F2F087496DC}"/>
              </a:ext>
            </a:extLst>
          </p:cNvPr>
          <p:cNvSpPr/>
          <p:nvPr/>
        </p:nvSpPr>
        <p:spPr>
          <a:xfrm>
            <a:off x="10906125" y="3414712"/>
            <a:ext cx="1085850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0F39ABC-2F93-485B-86CA-BF4BE37E0FE7}"/>
              </a:ext>
            </a:extLst>
          </p:cNvPr>
          <p:cNvSpPr/>
          <p:nvPr/>
        </p:nvSpPr>
        <p:spPr>
          <a:xfrm>
            <a:off x="10925175" y="4898033"/>
            <a:ext cx="1085850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8662D63-F32F-4144-B3E3-B09E17B75701}"/>
              </a:ext>
            </a:extLst>
          </p:cNvPr>
          <p:cNvSpPr/>
          <p:nvPr/>
        </p:nvSpPr>
        <p:spPr>
          <a:xfrm>
            <a:off x="10925175" y="5155208"/>
            <a:ext cx="1085850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23B69F7-9BB6-41E2-99BA-FAF9E54432EB}"/>
              </a:ext>
            </a:extLst>
          </p:cNvPr>
          <p:cNvSpPr/>
          <p:nvPr/>
        </p:nvSpPr>
        <p:spPr>
          <a:xfrm>
            <a:off x="10925175" y="5417145"/>
            <a:ext cx="1085850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3AEFDB8-D126-43C0-B198-1ECC42A198F0}"/>
              </a:ext>
            </a:extLst>
          </p:cNvPr>
          <p:cNvSpPr txBox="1"/>
          <p:nvPr/>
        </p:nvSpPr>
        <p:spPr>
          <a:xfrm>
            <a:off x="8467724" y="1484421"/>
            <a:ext cx="129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BB69F0-AA01-44FB-8157-CE3126CB7CC3}"/>
              </a:ext>
            </a:extLst>
          </p:cNvPr>
          <p:cNvSpPr txBox="1"/>
          <p:nvPr/>
        </p:nvSpPr>
        <p:spPr>
          <a:xfrm>
            <a:off x="6307931" y="6134470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Smith, Michael W., et al. “Pecan Leaf Elemental Sufficiency Ranges and Fertilizer Recommendations.” </a:t>
            </a:r>
            <a:r>
              <a:rPr lang="en-US" sz="1200" i="1" dirty="0" err="1">
                <a:effectLst/>
              </a:rPr>
              <a:t>HortTechnology</a:t>
            </a:r>
            <a:r>
              <a:rPr lang="en-US" sz="1200" dirty="0">
                <a:effectLst/>
              </a:rPr>
              <a:t>, vol. 22, no. 5, 2012, pp. 594–599., doi:10.21273/horttech.22.5.594.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921332-2589-43D5-A49C-BC0C280F26F3}"/>
              </a:ext>
            </a:extLst>
          </p:cNvPr>
          <p:cNvSpPr txBox="1"/>
          <p:nvPr/>
        </p:nvSpPr>
        <p:spPr>
          <a:xfrm>
            <a:off x="2050731" y="1386331"/>
            <a:ext cx="204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1995</a:t>
            </a:r>
          </a:p>
        </p:txBody>
      </p:sp>
    </p:spTree>
    <p:extLst>
      <p:ext uri="{BB962C8B-B14F-4D97-AF65-F5344CB8AC3E}">
        <p14:creationId xmlns:p14="http://schemas.microsoft.com/office/powerpoint/2010/main" val="1658813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9B9EB1-FA35-4340-8992-A3F34B7AB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LEAF sampling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-when to test-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71E815-3318-4E21-9A78-B9D2334D0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328" y="1820992"/>
            <a:ext cx="9291215" cy="3450613"/>
          </a:xfrm>
        </p:spPr>
        <p:txBody>
          <a:bodyPr>
            <a:normAutofit fontScale="85000" lnSpcReduction="20000"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Be consistent in sampling month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(July)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, sample trees, keeping varieties separate, sampling from nut-bearing or non nut-bearing terminals, sun exposed, canopy position, mid-point of growth…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With a good leaf sampling program, soil sampling can be done on an every third year basis to look at the fertilizer impact on the soil.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</a:pPr>
            <a:endParaRPr lang="en-US" sz="20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If someone is not taking leaf samples, they then should consider soil sampling more frequently, even every year.</a:t>
            </a:r>
          </a:p>
          <a:p>
            <a:pPr>
              <a:lnSpc>
                <a:spcPct val="15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eaf sampling more directly assesses how soil fertility is affecting the tree and is more important to do annually.</a:t>
            </a:r>
            <a:endParaRPr lang="en-US" sz="2000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E7BFFA-5577-48BD-A661-B07BD653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54" y="4853152"/>
            <a:ext cx="2420767" cy="2004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7CDBF6-3250-47E4-B97A-7055EC1EB026}"/>
              </a:ext>
            </a:extLst>
          </p:cNvPr>
          <p:cNvSpPr txBox="1"/>
          <p:nvPr/>
        </p:nvSpPr>
        <p:spPr>
          <a:xfrm>
            <a:off x="8577679" y="4853152"/>
            <a:ext cx="3119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Individual trees with unusual symptoms should be sampled separately from routine annual leaf sample collections.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A9E5DCC4-9605-4B03-B2FA-B3B458360186}"/>
              </a:ext>
            </a:extLst>
          </p:cNvPr>
          <p:cNvCxnSpPr>
            <a:cxnSpLocks/>
          </p:cNvCxnSpPr>
          <p:nvPr/>
        </p:nvCxnSpPr>
        <p:spPr>
          <a:xfrm flipH="1">
            <a:off x="6953251" y="5534025"/>
            <a:ext cx="1543049" cy="321551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1197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7F74A3-1748-45E9-BB1D-6F947D77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34F5F-D68C-4A4E-B5BB-0D2873085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Colton Ploch</a:t>
            </a:r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Colton.ploch@tamu.edu</a:t>
            </a:r>
            <a:endParaRPr lang="en-US" sz="2800" dirty="0"/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(830) 391-2811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208D47-1352-4DB9-8BD0-5D35A0015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600" y="1853754"/>
            <a:ext cx="4467985" cy="39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8517D7A-9B0A-46E8-97BC-F9C1D4ED5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2021 Pecan Grower Survey at the San Saba Pecan Field Day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992BE05-2952-4895-81A6-148EFDC25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34 growers participated, representing 17 counties in Central Texas</a:t>
            </a:r>
          </a:p>
          <a:p>
            <a:pPr lvl="1">
              <a:buClr>
                <a:schemeClr val="accent4"/>
              </a:buClr>
            </a:pPr>
            <a:r>
              <a:rPr lang="en-US" sz="1600" dirty="0"/>
              <a:t>Approximately 4,360 acres represented</a:t>
            </a:r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38% of growers reported taking neither soil or leaf samples to direct their fertilizer practices (</a:t>
            </a:r>
            <a:r>
              <a:rPr lang="en-US" sz="1800" dirty="0" err="1"/>
              <a:t>Approx</a:t>
            </a:r>
            <a:r>
              <a:rPr lang="en-US" sz="1800" dirty="0"/>
              <a:t> 9% of total reported acreage)</a:t>
            </a:r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56% of growers reported taking soil samples to direct their fertilizer practices.</a:t>
            </a:r>
          </a:p>
          <a:p>
            <a:pPr lvl="1">
              <a:buClr>
                <a:schemeClr val="accent4"/>
              </a:buClr>
            </a:pPr>
            <a:r>
              <a:rPr lang="en-US" dirty="0"/>
              <a:t>Frequency of every year to every 10 years, some reported as “not regularly”</a:t>
            </a:r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17% of growers (6 individuals) reported taking leaf samples to direct their fertilizer practices</a:t>
            </a:r>
          </a:p>
          <a:p>
            <a:pPr lvl="1">
              <a:buClr>
                <a:schemeClr val="accent4"/>
              </a:buClr>
            </a:pPr>
            <a:r>
              <a:rPr lang="en-US" dirty="0"/>
              <a:t>Frequency of every year to twice per year</a:t>
            </a:r>
          </a:p>
          <a:p>
            <a:pPr lvl="1">
              <a:buClr>
                <a:schemeClr val="accent4"/>
              </a:buClr>
            </a:pPr>
            <a:r>
              <a:rPr lang="en-US" dirty="0"/>
              <a:t>83.3% of growers taking leaf samples also take soil samples</a:t>
            </a:r>
          </a:p>
        </p:txBody>
      </p:sp>
    </p:spTree>
    <p:extLst>
      <p:ext uri="{BB962C8B-B14F-4D97-AF65-F5344CB8AC3E}">
        <p14:creationId xmlns:p14="http://schemas.microsoft.com/office/powerpoint/2010/main" val="464687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41D495-7128-40C5-9F78-4E21ADFDA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Plant </a:t>
            </a:r>
            <a:r>
              <a:rPr lang="en-US" dirty="0">
                <a:solidFill>
                  <a:srgbClr val="FF0000"/>
                </a:solidFill>
              </a:rPr>
              <a:t>Essential</a:t>
            </a:r>
            <a:r>
              <a:rPr lang="en-US" dirty="0">
                <a:solidFill>
                  <a:schemeClr val="accent4"/>
                </a:solidFill>
              </a:rPr>
              <a:t> Elements (Nutrients) in a Horticultural Production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1862D2-F6CB-4056-B81B-587993770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937" y="2015732"/>
            <a:ext cx="10004858" cy="3871721"/>
          </a:xfrm>
        </p:spPr>
        <p:txBody>
          <a:bodyPr/>
          <a:lstStyle/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Major</a:t>
            </a:r>
          </a:p>
          <a:p>
            <a:pPr lvl="1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70C0"/>
                </a:solidFill>
              </a:rPr>
              <a:t>Nitrogen, Phosphorus, Potassium</a:t>
            </a:r>
            <a:r>
              <a:rPr lang="en-US" sz="2800" dirty="0"/>
              <a:t>, Magnesium, Calcium, Sulfur, Sodium</a:t>
            </a:r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Minor</a:t>
            </a:r>
          </a:p>
          <a:p>
            <a:pPr lvl="1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70C0"/>
                </a:solidFill>
              </a:rPr>
              <a:t>Zinc</a:t>
            </a:r>
            <a:r>
              <a:rPr lang="en-US" sz="2800" dirty="0"/>
              <a:t>, Copper, </a:t>
            </a:r>
            <a:r>
              <a:rPr lang="en-US" sz="2800" b="1" dirty="0">
                <a:solidFill>
                  <a:srgbClr val="0070C0"/>
                </a:solidFill>
              </a:rPr>
              <a:t>Iron</a:t>
            </a:r>
            <a:r>
              <a:rPr lang="en-US" sz="2800" dirty="0"/>
              <a:t>, Manganese, </a:t>
            </a:r>
            <a:r>
              <a:rPr lang="en-US" sz="2800" b="1" dirty="0">
                <a:solidFill>
                  <a:srgbClr val="0070C0"/>
                </a:solidFill>
              </a:rPr>
              <a:t>Boron, Nickel</a:t>
            </a:r>
          </a:p>
          <a:p>
            <a:pPr>
              <a:buClr>
                <a:schemeClr val="accent4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4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67CD4-AB42-46A9-B6D1-A175C5C3E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Goals of a Testing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3B7DB3-0154-4F29-B3A6-A848D58C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5732"/>
            <a:ext cx="12192000" cy="4037749"/>
          </a:xfrm>
        </p:spPr>
        <p:txBody>
          <a:bodyPr/>
          <a:lstStyle/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Determine Pecan Tree Fertility (From The Trees Point Of View)</a:t>
            </a:r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Maximize Fruit Yield—Pounds Nuts/Acre</a:t>
            </a:r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Produce High Quality Fruit (Kernels)</a:t>
            </a:r>
          </a:p>
          <a:p>
            <a:pPr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3200" dirty="0"/>
              <a:t>Diagnose or Confirm Specific Nutrient Problems (Deficiency Or Excess) </a:t>
            </a:r>
          </a:p>
        </p:txBody>
      </p:sp>
    </p:spTree>
    <p:extLst>
      <p:ext uri="{BB962C8B-B14F-4D97-AF65-F5344CB8AC3E}">
        <p14:creationId xmlns:p14="http://schemas.microsoft.com/office/powerpoint/2010/main" val="538697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1B9D9B-0A8B-469E-808F-E2FA7BD2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47" y="477970"/>
            <a:ext cx="9291215" cy="1049235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dirty="0">
                <a:solidFill>
                  <a:schemeClr val="accent4"/>
                </a:solidFill>
              </a:rPr>
              <a:t>Soil SAMPLING</a:t>
            </a:r>
            <a:br>
              <a:rPr lang="en-US" sz="5400" dirty="0">
                <a:solidFill>
                  <a:schemeClr val="accent4"/>
                </a:solidFill>
              </a:rPr>
            </a:br>
            <a:r>
              <a:rPr lang="en-US" sz="5400" dirty="0">
                <a:solidFill>
                  <a:schemeClr val="accent4"/>
                </a:solidFill>
              </a:rPr>
              <a:t>-THE HOW-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C2E431F-4AD1-4935-8EC3-1881CE6AE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8125" y="-2"/>
            <a:ext cx="4523875" cy="5502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5B21BA-B79B-4564-BDC0-F9442D44C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126" y="3272589"/>
            <a:ext cx="4523874" cy="358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6E738A-3E40-40B6-9564-1AD9A7029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3042"/>
            <a:ext cx="7668456" cy="2994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5F35BD-5B0D-4F4F-9051-332C1F783E84}"/>
              </a:ext>
            </a:extLst>
          </p:cNvPr>
          <p:cNvSpPr txBox="1"/>
          <p:nvPr/>
        </p:nvSpPr>
        <p:spPr>
          <a:xfrm>
            <a:off x="190666" y="1940773"/>
            <a:ext cx="728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Sample 6 inches deep. Consider sampling 6-12’’ also.</a:t>
            </a:r>
          </a:p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Sample underneath the canopy or inside the dripline where the bulk of the roots are located.</a:t>
            </a:r>
          </a:p>
        </p:txBody>
      </p:sp>
    </p:spTree>
    <p:extLst>
      <p:ext uri="{BB962C8B-B14F-4D97-AF65-F5344CB8AC3E}">
        <p14:creationId xmlns:p14="http://schemas.microsoft.com/office/powerpoint/2010/main" val="44988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1741B6-D13E-4C0D-A19A-257C2CF9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TAKING SOIL Samples</a:t>
            </a:r>
            <a:br>
              <a:rPr lang="en-US" sz="5400" dirty="0">
                <a:solidFill>
                  <a:schemeClr val="accent4"/>
                </a:solidFill>
              </a:rPr>
            </a:br>
            <a:r>
              <a:rPr lang="en-US" sz="5400" dirty="0">
                <a:solidFill>
                  <a:schemeClr val="accent4"/>
                </a:solidFill>
              </a:rPr>
              <a:t>-THE WHY-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9D5B64B-E0FF-4C3D-9E56-445817005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9" b="37949"/>
          <a:stretch/>
        </p:blipFill>
        <p:spPr>
          <a:xfrm>
            <a:off x="0" y="1989220"/>
            <a:ext cx="12191999" cy="4868780"/>
          </a:xfrm>
        </p:spPr>
      </p:pic>
    </p:spTree>
    <p:extLst>
      <p:ext uri="{BB962C8B-B14F-4D97-AF65-F5344CB8AC3E}">
        <p14:creationId xmlns:p14="http://schemas.microsoft.com/office/powerpoint/2010/main" val="28872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457DE8-1FF1-4F87-BADE-9154AD06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SOIL SAMPLING</a:t>
            </a:r>
            <a:br>
              <a:rPr lang="en-US" sz="5400" dirty="0">
                <a:solidFill>
                  <a:schemeClr val="accent4"/>
                </a:solidFill>
              </a:rPr>
            </a:br>
            <a:r>
              <a:rPr lang="en-US" sz="5400" dirty="0">
                <a:solidFill>
                  <a:schemeClr val="accent4"/>
                </a:solidFill>
              </a:rPr>
              <a:t>-WHEN to </a:t>
            </a:r>
            <a:r>
              <a:rPr lang="en-US" sz="5400" dirty="0" err="1">
                <a:solidFill>
                  <a:schemeClr val="accent4"/>
                </a:solidFill>
              </a:rPr>
              <a:t>TEst</a:t>
            </a:r>
            <a:r>
              <a:rPr lang="en-US" sz="5400" dirty="0">
                <a:solidFill>
                  <a:schemeClr val="accent4"/>
                </a:solidFill>
              </a:rPr>
              <a:t>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47B644-6B45-4B7B-AF39-C540C0A40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49" y="1853754"/>
            <a:ext cx="11034943" cy="507970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Taking soil samples is recommended </a:t>
            </a:r>
            <a:r>
              <a:rPr lang="en-US" sz="2800" dirty="0">
                <a:solidFill>
                  <a:srgbClr val="FF0000"/>
                </a:solidFill>
              </a:rPr>
              <a:t>annually</a:t>
            </a:r>
            <a:r>
              <a:rPr lang="en-US" sz="2800" dirty="0"/>
              <a:t>.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Sample the same</a:t>
            </a:r>
            <a:r>
              <a:rPr lang="en-US" sz="2800" dirty="0">
                <a:solidFill>
                  <a:srgbClr val="FF0000"/>
                </a:solidFill>
              </a:rPr>
              <a:t> way </a:t>
            </a:r>
            <a:r>
              <a:rPr lang="en-US" sz="2800" dirty="0"/>
              <a:t>and at the same </a:t>
            </a:r>
            <a:r>
              <a:rPr lang="en-US" sz="2800" dirty="0">
                <a:solidFill>
                  <a:srgbClr val="FF0000"/>
                </a:solidFill>
              </a:rPr>
              <a:t>time </a:t>
            </a:r>
            <a:r>
              <a:rPr lang="en-US" sz="2800" dirty="0"/>
              <a:t>every year.</a:t>
            </a:r>
          </a:p>
          <a:p>
            <a:pPr>
              <a:lnSpc>
                <a:spcPct val="20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Keep detailed records of soil results and inputs.</a:t>
            </a:r>
          </a:p>
          <a:p>
            <a:pPr marL="0" indent="0">
              <a:lnSpc>
                <a:spcPct val="100000"/>
              </a:lnSpc>
              <a:buClr>
                <a:schemeClr val="accent4"/>
              </a:buClr>
              <a:buNone/>
            </a:pPr>
            <a:endParaRPr lang="en-US" sz="2800" dirty="0"/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There are ups and downs but trends over several years deserve attention.</a:t>
            </a: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0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9946B46E-2D73-4939-86BA-B245A5EF1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3210" y="1657350"/>
            <a:ext cx="4928790" cy="5200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F9539E-2363-40A0-8FEA-1DE64EE77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141" y="359229"/>
            <a:ext cx="9291215" cy="104923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Leaf Sampling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5CF5D3-4F3C-4B5D-979B-44F1DBD4BA28}"/>
              </a:ext>
            </a:extLst>
          </p:cNvPr>
          <p:cNvSpPr txBox="1"/>
          <p:nvPr/>
        </p:nvSpPr>
        <p:spPr>
          <a:xfrm>
            <a:off x="5383775" y="2898102"/>
            <a:ext cx="17456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/>
              </a:rPr>
              <a:t>One pinnately compound pecan leaf with</a:t>
            </a:r>
          </a:p>
          <a:p>
            <a:r>
              <a:rPr lang="en-US" sz="2000" dirty="0">
                <a:latin typeface="Gill Sans MT" panose="020B0502020104020203"/>
              </a:rPr>
              <a:t>13 leaflets.</a:t>
            </a:r>
          </a:p>
          <a:p>
            <a:endParaRPr lang="en-US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E513AE4-E330-4187-BE48-5B5E9D754223}"/>
              </a:ext>
            </a:extLst>
          </p:cNvPr>
          <p:cNvSpPr txBox="1"/>
          <p:nvPr/>
        </p:nvSpPr>
        <p:spPr>
          <a:xfrm>
            <a:off x="43164" y="1408464"/>
            <a:ext cx="5340611" cy="457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Digest leaves into their basic elemental composition percentages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Assess how current year fertilizer (or lack thereof)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directly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influences trees in the orchard to either meet or exceed comparable benchmarks.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Provides little help if not used as a comparison to known standards sampled at the same time (July).</a:t>
            </a:r>
          </a:p>
        </p:txBody>
      </p:sp>
    </p:spTree>
    <p:extLst>
      <p:ext uri="{BB962C8B-B14F-4D97-AF65-F5344CB8AC3E}">
        <p14:creationId xmlns:p14="http://schemas.microsoft.com/office/powerpoint/2010/main" val="3959876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C7A56-3BB0-4039-8E89-4BBF71E7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11481"/>
            <a:ext cx="9291215" cy="14422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Leaf Sampling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-The how-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B5928FE0-4FD4-4427-9B61-9BD9E0F39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673" y="1805272"/>
            <a:ext cx="4861560" cy="4326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5F0689-3E4F-4ABF-BEDF-E582FB17A583}"/>
              </a:ext>
            </a:extLst>
          </p:cNvPr>
          <p:cNvSpPr txBox="1"/>
          <p:nvPr/>
        </p:nvSpPr>
        <p:spPr>
          <a:xfrm>
            <a:off x="4911060" y="1736402"/>
            <a:ext cx="2746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/>
              </a:rPr>
              <a:t>Find compound leaf at midpoint of current season branch growth in July.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0B56EE6-D884-42DC-81E0-9F69FA2EAD66}"/>
              </a:ext>
            </a:extLst>
          </p:cNvPr>
          <p:cNvCxnSpPr/>
          <p:nvPr/>
        </p:nvCxnSpPr>
        <p:spPr>
          <a:xfrm flipV="1">
            <a:off x="1706457" y="2630822"/>
            <a:ext cx="76200" cy="2209800"/>
          </a:xfrm>
          <a:prstGeom prst="line">
            <a:avLst/>
          </a:prstGeom>
          <a:noFill/>
          <a:ln w="38100" cap="rnd" cmpd="sng" algn="ctr">
            <a:solidFill>
              <a:srgbClr val="FFFF00"/>
            </a:solidFill>
            <a:prstDash val="soli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EC7001D-98C5-4FCD-A2F0-FA7DF9E7428E}"/>
              </a:ext>
            </a:extLst>
          </p:cNvPr>
          <p:cNvCxnSpPr/>
          <p:nvPr/>
        </p:nvCxnSpPr>
        <p:spPr>
          <a:xfrm flipV="1">
            <a:off x="4488603" y="2630822"/>
            <a:ext cx="76200" cy="2209800"/>
          </a:xfrm>
          <a:prstGeom prst="line">
            <a:avLst/>
          </a:prstGeom>
          <a:noFill/>
          <a:ln w="38100" cap="rnd" cmpd="sng" algn="ctr">
            <a:solidFill>
              <a:srgbClr val="FFFF00"/>
            </a:solidFill>
            <a:prstDash val="solid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11C96EB-9DA9-47C9-9053-4A453E0024B9}"/>
              </a:ext>
            </a:extLst>
          </p:cNvPr>
          <p:cNvSpPr/>
          <p:nvPr/>
        </p:nvSpPr>
        <p:spPr>
          <a:xfrm>
            <a:off x="2593124" y="3568254"/>
            <a:ext cx="914400" cy="762000"/>
          </a:xfrm>
          <a:prstGeom prst="ellipse">
            <a:avLst/>
          </a:prstGeom>
          <a:noFill/>
          <a:ln w="38100" cap="rnd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7E73F0E-9EC5-4BC7-9013-FD7752F39D1A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3006728" y="2398122"/>
            <a:ext cx="1904332" cy="1509148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54BC1BD-F208-47E2-8DE4-E7251C11F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r="13567" b="3314"/>
          <a:stretch/>
        </p:blipFill>
        <p:spPr>
          <a:xfrm rot="5400000">
            <a:off x="7673610" y="1637680"/>
            <a:ext cx="4365229" cy="462314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xmlns="" id="{9ACE5E10-71EC-4472-9B69-0DEBC2F9F30D}"/>
              </a:ext>
            </a:extLst>
          </p:cNvPr>
          <p:cNvSpPr/>
          <p:nvPr/>
        </p:nvSpPr>
        <p:spPr>
          <a:xfrm>
            <a:off x="10356005" y="3256667"/>
            <a:ext cx="1920241" cy="2095500"/>
          </a:xfrm>
          <a:prstGeom prst="ellipse">
            <a:avLst/>
          </a:prstGeom>
          <a:noFill/>
          <a:ln w="28575" cap="rnd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2D88CE7-6DC0-4662-B68E-D80BD933174E}"/>
              </a:ext>
            </a:extLst>
          </p:cNvPr>
          <p:cNvSpPr txBox="1"/>
          <p:nvPr/>
        </p:nvSpPr>
        <p:spPr>
          <a:xfrm>
            <a:off x="4846320" y="4840622"/>
            <a:ext cx="281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/>
              </a:rPr>
              <a:t>Collect 50 leaflet pairs around the tree canopy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BE7F47D4-8C38-4741-B911-70A06D6EC8A8}"/>
              </a:ext>
            </a:extLst>
          </p:cNvPr>
          <p:cNvCxnSpPr>
            <a:cxnSpLocks/>
          </p:cNvCxnSpPr>
          <p:nvPr/>
        </p:nvCxnSpPr>
        <p:spPr>
          <a:xfrm flipV="1">
            <a:off x="7368114" y="4384762"/>
            <a:ext cx="2987891" cy="809803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0255253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505</TotalTime>
  <Words>656</Words>
  <Application>Microsoft Office PowerPoint</Application>
  <PresentationFormat>Custom</PresentationFormat>
  <Paragraphs>69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Gallery</vt:lpstr>
      <vt:lpstr>  </vt:lpstr>
      <vt:lpstr>2021 Pecan Grower Survey at the San Saba Pecan Field Day</vt:lpstr>
      <vt:lpstr>Plant Essential Elements (Nutrients) in a Horticultural Production System </vt:lpstr>
      <vt:lpstr>Goals of a Testing Program</vt:lpstr>
      <vt:lpstr>Soil SAMPLING -THE HOW-</vt:lpstr>
      <vt:lpstr>TAKING SOIL Samples -THE WHY-</vt:lpstr>
      <vt:lpstr>SOIL SAMPLING -WHEN to TEst-</vt:lpstr>
      <vt:lpstr>Leaf Sampling</vt:lpstr>
      <vt:lpstr>Leaf Sampling -The how-</vt:lpstr>
      <vt:lpstr>Recommended Leaf Washing Procedures</vt:lpstr>
      <vt:lpstr>Leaf Sampling -The why-</vt:lpstr>
      <vt:lpstr>Changes in acceptable element concentration ranges </vt:lpstr>
      <vt:lpstr>LEAF sampling  -when to test- </vt:lpstr>
      <vt:lpstr>Contact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Colton J. Ploch</dc:creator>
  <cp:lastModifiedBy>Cindy</cp:lastModifiedBy>
  <cp:revision>42</cp:revision>
  <dcterms:created xsi:type="dcterms:W3CDTF">2021-04-28T00:26:45Z</dcterms:created>
  <dcterms:modified xsi:type="dcterms:W3CDTF">2021-07-19T15:03:43Z</dcterms:modified>
</cp:coreProperties>
</file>